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1" r:id="rId1"/>
  </p:sldMasterIdLst>
  <p:notesMasterIdLst>
    <p:notesMasterId r:id="rId30"/>
  </p:notesMasterIdLst>
  <p:sldIdLst>
    <p:sldId id="321" r:id="rId2"/>
    <p:sldId id="308" r:id="rId3"/>
    <p:sldId id="258" r:id="rId4"/>
    <p:sldId id="322" r:id="rId5"/>
    <p:sldId id="312" r:id="rId6"/>
    <p:sldId id="313" r:id="rId7"/>
    <p:sldId id="256" r:id="rId8"/>
    <p:sldId id="277" r:id="rId9"/>
    <p:sldId id="278" r:id="rId10"/>
    <p:sldId id="280" r:id="rId11"/>
    <p:sldId id="279" r:id="rId12"/>
    <p:sldId id="284" r:id="rId13"/>
    <p:sldId id="286" r:id="rId14"/>
    <p:sldId id="309" r:id="rId15"/>
    <p:sldId id="314" r:id="rId16"/>
    <p:sldId id="311" r:id="rId17"/>
    <p:sldId id="310" r:id="rId18"/>
    <p:sldId id="315" r:id="rId19"/>
    <p:sldId id="316" r:id="rId20"/>
    <p:sldId id="317" r:id="rId21"/>
    <p:sldId id="320" r:id="rId22"/>
    <p:sldId id="318" r:id="rId23"/>
    <p:sldId id="295" r:id="rId24"/>
    <p:sldId id="323" r:id="rId25"/>
    <p:sldId id="299" r:id="rId26"/>
    <p:sldId id="301" r:id="rId27"/>
    <p:sldId id="303" r:id="rId28"/>
    <p:sldId id="324" r:id="rId29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5pPr>
    <a:lvl6pPr marL="22860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6pPr>
    <a:lvl7pPr marL="27432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7pPr>
    <a:lvl8pPr marL="32004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8pPr>
    <a:lvl9pPr marL="36576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41" autoAdjust="0"/>
    <p:restoredTop sz="81509" autoAdjust="0"/>
  </p:normalViewPr>
  <p:slideViewPr>
    <p:cSldViewPr showGuides="1">
      <p:cViewPr varScale="1">
        <p:scale>
          <a:sx n="57" d="100"/>
          <a:sy n="57" d="100"/>
        </p:scale>
        <p:origin x="-444" y="-102"/>
      </p:cViewPr>
      <p:guideLst>
        <p:guide orient="horz" pos="1872"/>
        <p:guide orient="horz" pos="3456"/>
        <p:guide pos="544"/>
        <p:guide pos="755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-42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9E5DE-5FFC-4DBE-9A7F-2C9F568D0D45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5D97C-649C-43F9-ADD9-F4FB952302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2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</a:t>
            </a:r>
            <a:r>
              <a:rPr lang="en-US" baseline="0" dirty="0" smtClean="0"/>
              <a:t> a few practical examples, which are somewhat out of scope of this tutorial. They represent three common patterns for distributed applications: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Hello_world</a:t>
            </a:r>
            <a:r>
              <a:rPr lang="en-US" b="1" baseline="0" dirty="0" smtClean="0"/>
              <a:t> </a:t>
            </a:r>
            <a:r>
              <a:rPr lang="en-US" baseline="0" dirty="0" smtClean="0"/>
              <a:t>*uncoupled jobs”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Chaining_jobs</a:t>
            </a:r>
            <a:r>
              <a:rPr lang="en-US" b="1" baseline="0" dirty="0" smtClean="0"/>
              <a:t> </a:t>
            </a:r>
            <a:r>
              <a:rPr lang="en-US" baseline="0" dirty="0" smtClean="0"/>
              <a:t>– (“workflow”) on job’s input depends on the other’s output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Depending jobs </a:t>
            </a:r>
            <a:r>
              <a:rPr lang="en-US" baseline="0" dirty="0" smtClean="0"/>
              <a:t>– Centrally coordinated jobs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Feel free to check out http://</a:t>
            </a:r>
            <a:r>
              <a:rPr lang="en-US" baseline="0" dirty="0" err="1" smtClean="0"/>
              <a:t>saga.cct.lsu.edu</a:t>
            </a:r>
            <a:r>
              <a:rPr lang="en-US" baseline="0" dirty="0" smtClean="0"/>
              <a:t>/software/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/documentation/tutorials/loni-training-2010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7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0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three ways how SAGA</a:t>
            </a:r>
            <a:r>
              <a:rPr lang="en-US" baseline="0" dirty="0" smtClean="0"/>
              <a:t> can be used: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start at the bottom with the C++ API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EPILOGUE: WE will now go briefly go through the three different 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69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IT A TRY!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60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we have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7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ahead and</a:t>
            </a:r>
            <a:r>
              <a:rPr lang="en-US" baseline="0" dirty="0" smtClean="0"/>
              <a:t> try it if you want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might end up with an “file already exists” error – that can be fixed by changing the DEST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8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</a:t>
            </a:r>
            <a:r>
              <a:rPr lang="en-US" baseline="0" dirty="0" smtClean="0"/>
              <a:t> a few practical examples, which are somewhat out of scope of this tutorial. They represent three common patterns for distributed applications: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Hello_world</a:t>
            </a:r>
            <a:r>
              <a:rPr lang="en-US" b="1" baseline="0" dirty="0" smtClean="0"/>
              <a:t> </a:t>
            </a:r>
            <a:r>
              <a:rPr lang="en-US" baseline="0" dirty="0" smtClean="0"/>
              <a:t>*uncoupled jobs”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Chaining_jobs</a:t>
            </a:r>
            <a:r>
              <a:rPr lang="en-US" b="1" baseline="0" dirty="0" smtClean="0"/>
              <a:t> </a:t>
            </a:r>
            <a:r>
              <a:rPr lang="en-US" baseline="0" dirty="0" smtClean="0"/>
              <a:t>– (“workflow”) on job’s input depends on the other’s output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Depending jobs </a:t>
            </a:r>
            <a:r>
              <a:rPr lang="en-US" baseline="0" dirty="0" smtClean="0"/>
              <a:t>– Centrally coordinated jobs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Feel free to check out http://</a:t>
            </a:r>
            <a:r>
              <a:rPr lang="en-US" baseline="0" dirty="0" err="1" smtClean="0"/>
              <a:t>saga.cct.lsu.edu</a:t>
            </a:r>
            <a:r>
              <a:rPr lang="en-US" baseline="0" dirty="0" smtClean="0"/>
              <a:t>/software/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/documentation/tutorials/loni-training-2010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There’s a document called SAGA Tutorial Exercise – it explains the following three examples in detail!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63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</a:t>
            </a:r>
            <a:r>
              <a:rPr lang="en-US" baseline="0" dirty="0" smtClean="0"/>
              <a:t> a few practical examples, which are somewhat out of scope of this tutorial. They represent three common patterns for distributed applications: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Hello_world</a:t>
            </a:r>
            <a:r>
              <a:rPr lang="en-US" b="1" baseline="0" dirty="0" smtClean="0"/>
              <a:t> </a:t>
            </a:r>
            <a:r>
              <a:rPr lang="en-US" baseline="0" dirty="0" smtClean="0"/>
              <a:t>*uncoupled jobs”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Chaining_jobs</a:t>
            </a:r>
            <a:r>
              <a:rPr lang="en-US" b="1" baseline="0" dirty="0" smtClean="0"/>
              <a:t> </a:t>
            </a:r>
            <a:r>
              <a:rPr lang="en-US" baseline="0" dirty="0" smtClean="0"/>
              <a:t>– (“workflow”) on job’s input depends on the other’s output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Depending jobs </a:t>
            </a:r>
            <a:r>
              <a:rPr lang="en-US" baseline="0" dirty="0" smtClean="0"/>
              <a:t>– Centrally coordinated jobs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Feel free to check out http://</a:t>
            </a:r>
            <a:r>
              <a:rPr lang="en-US" baseline="0" dirty="0" err="1" smtClean="0"/>
              <a:t>saga.cct.lsu.edu</a:t>
            </a:r>
            <a:r>
              <a:rPr lang="en-US" baseline="0" dirty="0" smtClean="0"/>
              <a:t>/software/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/documentation/tutorials/loni-training-2010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95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</a:t>
            </a:r>
            <a:r>
              <a:rPr lang="en-US" baseline="0" dirty="0" smtClean="0"/>
              <a:t> a few practical examples, which are somewhat out of scope of this tutorial. They represent three common patterns for distributed applications: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Hello_world</a:t>
            </a:r>
            <a:r>
              <a:rPr lang="en-US" b="1" baseline="0" dirty="0" smtClean="0"/>
              <a:t> </a:t>
            </a:r>
            <a:r>
              <a:rPr lang="en-US" baseline="0" dirty="0" smtClean="0"/>
              <a:t>*uncoupled jobs”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Chaining_jobs</a:t>
            </a:r>
            <a:r>
              <a:rPr lang="en-US" b="1" baseline="0" dirty="0" smtClean="0"/>
              <a:t> </a:t>
            </a:r>
            <a:r>
              <a:rPr lang="en-US" baseline="0" dirty="0" smtClean="0"/>
              <a:t>– (“workflow”) on job’s input depends on the other’s output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Depending jobs </a:t>
            </a:r>
            <a:r>
              <a:rPr lang="en-US" baseline="0" dirty="0" smtClean="0"/>
              <a:t>– Centrally coordinated jobs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Feel free to check out http://</a:t>
            </a:r>
            <a:r>
              <a:rPr lang="en-US" baseline="0" dirty="0" err="1" smtClean="0"/>
              <a:t>saga.cct.lsu.edu</a:t>
            </a:r>
            <a:r>
              <a:rPr lang="en-US" baseline="0" dirty="0" smtClean="0"/>
              <a:t>/software/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/documentation/tutorials/loni-training-2010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39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41321" y="811223"/>
            <a:ext cx="2338743" cy="18332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" y="3068187"/>
            <a:ext cx="12690496" cy="1247622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936" y="3201629"/>
            <a:ext cx="4113505" cy="1006020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300480" y="4327851"/>
            <a:ext cx="11379200" cy="5425749"/>
          </a:xfrm>
          <a:solidFill>
            <a:srgbClr val="E4E6DE"/>
          </a:solidFill>
        </p:spPr>
        <p:txBody>
          <a:bodyPr lIns="390138" tIns="130046" bIns="130046" anchor="t" anchorCtr="0">
            <a:noAutofit/>
          </a:bodyPr>
          <a:lstStyle>
            <a:lvl1pPr>
              <a:defRPr sz="28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358356" y="9234312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593725" y="9234312"/>
            <a:ext cx="4118187" cy="519289"/>
          </a:xfrm>
        </p:spPr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99590"/>
            <a:ext cx="12679680" cy="1300480"/>
          </a:xfrm>
          <a:solidFill>
            <a:schemeClr val="tx2"/>
          </a:solidFill>
        </p:spPr>
        <p:txBody>
          <a:bodyPr vert="horz" lIns="1690598" tIns="65023" rIns="390138" bIns="65023" rtlCol="0" anchor="ctr">
            <a:normAutofit/>
          </a:bodyPr>
          <a:lstStyle>
            <a:lvl1pPr marL="0" indent="0" algn="l" defTabSz="1300460" rtl="0" eaLnBrk="1" latinLnBrk="0" hangingPunct="1">
              <a:spcBef>
                <a:spcPct val="0"/>
              </a:spcBef>
              <a:buNone/>
              <a:defRPr sz="51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05138" y="2913075"/>
            <a:ext cx="4874543" cy="5982208"/>
          </a:xfrm>
        </p:spPr>
        <p:txBody>
          <a:bodyPr>
            <a:normAutofit/>
          </a:bodyPr>
          <a:lstStyle>
            <a:lvl1pPr marL="0" indent="0">
              <a:buNone/>
              <a:defRPr sz="34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0480" y="2900070"/>
            <a:ext cx="6502400" cy="600821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16147" tIns="390138" rIns="390138" bIns="390138" rtlCol="0" anchor="t" anchorCtr="0">
            <a:normAutofit/>
          </a:bodyPr>
          <a:lstStyle>
            <a:lvl1pPr marL="0" indent="0"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marL="0" lvl="0" indent="0" algn="l" defTabSz="1300460" rtl="0" eaLnBrk="1" latinLnBrk="0" hangingPunct="1">
              <a:spcBef>
                <a:spcPts val="2844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852160"/>
            <a:ext cx="12679680" cy="1248461"/>
          </a:xfrm>
        </p:spPr>
        <p:txBody>
          <a:bodyPr tIns="195069" bIns="195069" anchor="b" anchorCtr="0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7114390"/>
            <a:ext cx="11379200" cy="263921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47" tIns="195069" rIns="390138" bIns="195069" rtlCol="0" anchor="t" anchorCtr="0">
            <a:normAutofit/>
          </a:bodyPr>
          <a:lstStyle>
            <a:lvl1pPr marL="0" indent="0" algn="l" defTabSz="1300460" rtl="0" eaLnBrk="1" latinLnBrk="0" hangingPunct="1">
              <a:buNone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11361138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852160"/>
            <a:ext cx="12679680" cy="1248461"/>
          </a:xfrm>
        </p:spPr>
        <p:txBody>
          <a:bodyPr tIns="195069" bIns="195069" anchor="b" anchorCtr="0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7114390"/>
            <a:ext cx="11379200" cy="263921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47" tIns="195069" rIns="390138" bIns="195069" rtlCol="0" anchor="t" anchorCtr="0">
            <a:normAutofit/>
          </a:bodyPr>
          <a:lstStyle>
            <a:lvl1pPr marL="0" indent="0" algn="l" defTabSz="1300460" rtl="0" eaLnBrk="1" latinLnBrk="0" hangingPunct="1">
              <a:buNone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5670093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009587" y="1606475"/>
            <a:ext cx="5670093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852160"/>
            <a:ext cx="12679680" cy="1248461"/>
          </a:xfrm>
        </p:spPr>
        <p:txBody>
          <a:bodyPr tIns="195069" bIns="195069" anchor="b" anchorCtr="0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7114390"/>
            <a:ext cx="11379200" cy="263921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47" tIns="195069" rIns="390138" bIns="195069" rtlCol="0" anchor="t" anchorCtr="0">
            <a:normAutofit/>
          </a:bodyPr>
          <a:lstStyle>
            <a:lvl1pPr marL="0" indent="0" algn="l" defTabSz="1300460" rtl="0" eaLnBrk="1" latinLnBrk="0" hangingPunct="1">
              <a:buNone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9389466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728960" y="1606475"/>
            <a:ext cx="1950720" cy="2106778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728960" y="3739262"/>
            <a:ext cx="1950720" cy="2106778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60075" y="1606477"/>
            <a:ext cx="1300480" cy="7869551"/>
          </a:xfrm>
        </p:spPr>
        <p:txBody>
          <a:bodyPr vert="eaVert" lIns="390138" tIns="975345" bIns="975345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9476" y="2467087"/>
            <a:ext cx="9139484" cy="64601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457764"/>
            <a:ext cx="12677423" cy="1127326"/>
          </a:xfrm>
          <a:solidFill>
            <a:srgbClr val="424242"/>
          </a:solidFill>
        </p:spPr>
        <p:txBody>
          <a:bodyPr lIns="1560552" anchor="ctr" anchorCtr="0">
            <a:normAutofit/>
          </a:bodyPr>
          <a:lstStyle>
            <a:lvl1pPr>
              <a:defRPr sz="4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159" y="2942035"/>
            <a:ext cx="10961589" cy="5970078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13" y="475648"/>
            <a:ext cx="3245761" cy="79380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237831" y="9400635"/>
            <a:ext cx="3034453" cy="429165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473200" y="9400635"/>
            <a:ext cx="4118187" cy="429165"/>
          </a:xfrm>
        </p:spPr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147285"/>
            <a:ext cx="12679680" cy="1300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8453120"/>
            <a:ext cx="11379200" cy="130048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47" tIns="130046" rIns="390138" bIns="130046" rtlCol="0" anchor="t" anchorCtr="0"/>
          <a:lstStyle>
            <a:lvl1pPr marL="0" indent="0" algn="l" defTabSz="1300460" rtl="0" eaLnBrk="1" latinLnBrk="0" hangingPunct="1">
              <a:spcBef>
                <a:spcPts val="427"/>
              </a:spcBef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11361138" cy="5527040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51679"/>
            <a:ext cx="12679680" cy="3251200"/>
          </a:xfrm>
          <a:solidFill>
            <a:schemeClr val="tx2"/>
          </a:solidFill>
        </p:spPr>
        <p:txBody>
          <a:bodyPr vert="horz" lIns="1690598" tIns="65023" rIns="390138" bIns="65023" rtlCol="0" anchor="b" anchorCtr="0">
            <a:normAutofit/>
          </a:bodyPr>
          <a:lstStyle>
            <a:lvl1pPr marL="0" indent="0" algn="l" defTabSz="1300460" rtl="0" eaLnBrk="1" latinLnBrk="0" hangingPunct="1">
              <a:spcBef>
                <a:spcPct val="0"/>
              </a:spcBef>
              <a:buNone/>
              <a:defRPr sz="51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0480" y="7800330"/>
            <a:ext cx="11379200" cy="110540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16147" tIns="130046" rIns="390138" bIns="130046" rtlCol="0" anchor="ctr" anchorCtr="0">
            <a:normAutofit/>
          </a:bodyPr>
          <a:lstStyle>
            <a:lvl1pPr marL="0" indent="0" algn="l" defTabSz="1300460" rtl="0" eaLnBrk="1" latinLnBrk="0" hangingPunct="1">
              <a:spcBef>
                <a:spcPts val="427"/>
              </a:spcBef>
              <a:buClr>
                <a:schemeClr val="accent1"/>
              </a:buClr>
              <a:buFont typeface="Wingdings 2" pitchFamily="18" charset="2"/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9476" y="3691467"/>
            <a:ext cx="5071872" cy="523578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937" y="3691467"/>
            <a:ext cx="5071872" cy="523578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725" y="2869637"/>
            <a:ext cx="5071872" cy="1248550"/>
          </a:xfrm>
        </p:spPr>
        <p:txBody>
          <a:bodyPr anchor="b">
            <a:noAutofit/>
          </a:bodyPr>
          <a:lstStyle>
            <a:lvl1pPr marL="0" indent="0">
              <a:buNone/>
              <a:defRPr sz="3400" b="0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725" y="4360432"/>
            <a:ext cx="5071872" cy="4566821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20937" y="2869637"/>
            <a:ext cx="5071872" cy="1248550"/>
          </a:xfrm>
        </p:spPr>
        <p:txBody>
          <a:bodyPr anchor="b">
            <a:noAutofit/>
          </a:bodyPr>
          <a:lstStyle>
            <a:lvl1pPr marL="0" indent="0">
              <a:buNone/>
              <a:defRPr sz="3400" b="0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20937" y="4360432"/>
            <a:ext cx="5071872" cy="4566821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93725" y="267747"/>
            <a:ext cx="4118187" cy="519289"/>
          </a:xfrm>
        </p:spPr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723773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450985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23773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0985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23773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450985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aight Connector 16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6" name="Straight Connector 5"/>
          <p:cNvSpPr>
            <a:spLocks noChangeShapeType="1"/>
          </p:cNvSpPr>
          <p:nvPr userDrawn="1"/>
        </p:nvSpPr>
        <p:spPr bwMode="auto">
          <a:xfrm>
            <a:off x="635000" y="9052743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99590"/>
            <a:ext cx="12679680" cy="1300480"/>
          </a:xfrm>
          <a:solidFill>
            <a:schemeClr val="tx2"/>
          </a:solidFill>
        </p:spPr>
        <p:txBody>
          <a:bodyPr vert="horz" lIns="1690598" tIns="65023" rIns="390138" bIns="65023" rtlCol="0" anchor="ctr">
            <a:normAutofit/>
          </a:bodyPr>
          <a:lstStyle>
            <a:lvl1pPr marL="0" indent="0" algn="l" defTabSz="1300460" rtl="0" eaLnBrk="1" latinLnBrk="0" hangingPunct="1">
              <a:spcBef>
                <a:spcPct val="0"/>
              </a:spcBef>
              <a:buNone/>
              <a:defRPr sz="51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0937" y="3684694"/>
            <a:ext cx="5071872" cy="5242560"/>
          </a:xfrm>
        </p:spPr>
        <p:txBody>
          <a:bodyPr/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1354" y="2900069"/>
            <a:ext cx="5071872" cy="600821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16147" tIns="390138" rIns="390138" bIns="390138" rtlCol="0" anchor="t" anchorCtr="0">
            <a:normAutofit/>
          </a:bodyPr>
          <a:lstStyle>
            <a:lvl1pPr marL="0" indent="0" algn="l" defTabSz="1300460" rtl="0" eaLnBrk="1" latinLnBrk="0" hangingPunct="1">
              <a:spcBef>
                <a:spcPts val="2844"/>
              </a:spcBef>
              <a:buClr>
                <a:schemeClr val="accent1"/>
              </a:buClr>
              <a:buFont typeface="Wingdings 2" pitchFamily="18" charset="2"/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635000" y="9052743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598373"/>
            <a:ext cx="12677423" cy="1300480"/>
          </a:xfrm>
          <a:prstGeom prst="rect">
            <a:avLst/>
          </a:prstGeom>
          <a:solidFill>
            <a:schemeClr val="tx2"/>
          </a:solidFill>
        </p:spPr>
        <p:txBody>
          <a:bodyPr vert="horz" lIns="1690598" tIns="65023" rIns="390138" bIns="6502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4959" y="3691467"/>
            <a:ext cx="10823788" cy="5220646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58356" y="267747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3725" y="267747"/>
            <a:ext cx="4118187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01183" y="9342685"/>
            <a:ext cx="650240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00481" y="0"/>
            <a:ext cx="11376943" cy="2600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300481" y="9493504"/>
            <a:ext cx="11376943" cy="26009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</p:sldLayoutIdLst>
  <p:hf hdr="0"/>
  <p:txStyles>
    <p:titleStyle>
      <a:lvl1pPr marL="0" indent="0" algn="l" defTabSz="1300460" rtl="0" eaLnBrk="1" latinLnBrk="0" hangingPunct="1">
        <a:spcBef>
          <a:spcPct val="0"/>
        </a:spcBef>
        <a:buNone/>
        <a:defRPr sz="51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ts val="2844"/>
        </a:spcBef>
        <a:buClr>
          <a:schemeClr val="accent1"/>
        </a:buClr>
        <a:buFont typeface="Wingdings 2" pitchFamily="18" charset="2"/>
        <a:buChar char="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75345" indent="-478641" algn="l" defTabSz="1300460" rtl="0" eaLnBrk="1" latinLnBrk="0" hangingPunct="1">
        <a:spcBef>
          <a:spcPts val="853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472048" indent="-496703" algn="l" defTabSz="1300460" rtl="0" eaLnBrk="1" latinLnBrk="0" hangingPunct="1">
        <a:spcBef>
          <a:spcPts val="853"/>
        </a:spcBef>
        <a:buClr>
          <a:schemeClr val="accent1"/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950690" indent="-478641" algn="l" defTabSz="1300460" rtl="0" eaLnBrk="1" latinLnBrk="0" hangingPunct="1">
        <a:spcBef>
          <a:spcPts val="853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447393" indent="-496703" algn="l" defTabSz="1300460" rtl="0" eaLnBrk="1" latinLnBrk="0" hangingPunct="1">
        <a:spcBef>
          <a:spcPts val="853"/>
        </a:spcBef>
        <a:buClr>
          <a:schemeClr val="accent1"/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static.saga.cct.lsu.edu/docs/programming_guide/saga_programming_guide.pd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cct.lsu.edu/repos/saga/core/trunk/examples/tutoria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aga.cct.lsu.edu/software/cpp/documentation/tutorials/loni-training-201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static.saga.cct.lsu.edu/docs/programming_guide/html/saga-programming-guide.html" TargetMode="External"/><Relationship Id="rId3" Type="http://schemas.openxmlformats.org/officeDocument/2006/relationships/hyperlink" Target="https://svn.cct.lsu.edu/repos/saga-projects/tutorial/general_tutorial" TargetMode="External"/><Relationship Id="rId7" Type="http://schemas.openxmlformats.org/officeDocument/2006/relationships/hyperlink" Target="http://static.saga.cct.lsu.edu/docs/programming_guide/saga_programming_guide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tic.saga.cct.lsu.edu/apidoc/cpp/latest/" TargetMode="External"/><Relationship Id="rId5" Type="http://schemas.openxmlformats.org/officeDocument/2006/relationships/hyperlink" Target="http://static.saga.cct.lsu.edu/apidoc/python/latest/" TargetMode="External"/><Relationship Id="rId4" Type="http://schemas.openxmlformats.org/officeDocument/2006/relationships/hyperlink" Target="http://saga.cct.lsu.edu/software/cpp/documentation/tutorials/loni-training-201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00480" y="6141156"/>
            <a:ext cx="11379200" cy="3612444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390138"/>
          <a:lstStyle/>
          <a:p>
            <a:r>
              <a:rPr lang="en-US" dirty="0" smtClean="0"/>
              <a:t>SAGA API Examples: Shell, Python and C++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70058" y="8935683"/>
            <a:ext cx="672331" cy="6594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67233" y="8919839"/>
            <a:ext cx="659422" cy="6594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8474" y="8969478"/>
            <a:ext cx="1535552" cy="59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3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saga-advert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de-DE" sz="3600" dirty="0" smtClean="0"/>
              <a:t>What is it?</a:t>
            </a:r>
          </a:p>
          <a:p>
            <a:pPr lvl="1" fontAlgn="ctr"/>
            <a:r>
              <a:rPr lang="de-DE" sz="3200" dirty="0" smtClean="0"/>
              <a:t>Central data store with </a:t>
            </a:r>
          </a:p>
          <a:p>
            <a:pPr lvl="2" fontAlgn="ctr"/>
            <a:r>
              <a:rPr lang="de-DE" sz="2700" dirty="0" smtClean="0"/>
              <a:t>Hierachical keys</a:t>
            </a:r>
          </a:p>
          <a:p>
            <a:pPr lvl="2" fontAlgn="ctr"/>
            <a:r>
              <a:rPr lang="de-DE" sz="2700" dirty="0" smtClean="0"/>
              <a:t>Attributes</a:t>
            </a:r>
          </a:p>
          <a:p>
            <a:pPr lvl="1" fontAlgn="ctr"/>
            <a:r>
              <a:rPr lang="de-DE" sz="3200" dirty="0" smtClean="0"/>
              <a:t>Filesystem like structure</a:t>
            </a:r>
          </a:p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Local adaptor:</a:t>
            </a:r>
          </a:p>
          <a:p>
            <a:pPr lvl="2" fontAlgn="ctr"/>
            <a:r>
              <a:rPr lang="de-DE" sz="2700" dirty="0" smtClean="0"/>
              <a:t>Local backend: SQLite3</a:t>
            </a:r>
          </a:p>
          <a:p>
            <a:pPr lvl="2" fontAlgn="ctr"/>
            <a:r>
              <a:rPr lang="de-DE" sz="2700" dirty="0" smtClean="0"/>
              <a:t>Remote backend: PostgreSQL</a:t>
            </a:r>
          </a:p>
          <a:p>
            <a:pPr lvl="1" fontAlgn="ctr"/>
            <a:r>
              <a:rPr lang="de-DE" sz="3200" dirty="0" smtClean="0"/>
              <a:t>Also available: Hadoop H-Base, Hypertable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saga-advert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de-DE" sz="3600" dirty="0" smtClean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472680"/>
              </p:ext>
            </p:extLst>
          </p:nvPr>
        </p:nvGraphicFramePr>
        <p:xfrm>
          <a:off x="863599" y="3005797"/>
          <a:ext cx="11109569" cy="5344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657601"/>
                <a:gridCol w="7451968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list_directory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&lt;advert-url&gt; &lt;pattern&gt;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add_directory</a:t>
                      </a:r>
                    </a:p>
                    <a:p>
                      <a:r>
                        <a:rPr lang="de-DE" sz="2400" dirty="0" smtClean="0"/>
                        <a:t>remove_directory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add_entry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remove_entry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store_string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&lt;string&gt;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retrieve_string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list_attributes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set_attribute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 &lt;value&gt;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remove_attribute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de-DE" dirty="0" smtClean="0"/>
              <a:t>All in one of all command line tools as mentioned earlier</a:t>
            </a:r>
          </a:p>
          <a:p>
            <a:pPr fontAlgn="ctr"/>
            <a:r>
              <a:rPr lang="de-DE" dirty="0" smtClean="0"/>
              <a:t>Keeps context in between commands</a:t>
            </a:r>
          </a:p>
          <a:p>
            <a:pPr fontAlgn="ctr"/>
            <a:r>
              <a:rPr lang="de-DE" dirty="0" smtClean="0"/>
              <a:t>Navigate (remote) filesystems (advert, replica too!)</a:t>
            </a:r>
          </a:p>
          <a:p>
            <a:pPr fontAlgn="ctr"/>
            <a:r>
              <a:rPr lang="de-DE" dirty="0" smtClean="0"/>
              <a:t>Launch (remote) jobs, uses io redirection to access in/out</a:t>
            </a:r>
          </a:p>
          <a:p>
            <a:pPr fontAlgn="ctr"/>
            <a:r>
              <a:rPr lang="de-DE" dirty="0" smtClean="0"/>
              <a:t>All commands are implemented using SAGA</a:t>
            </a:r>
          </a:p>
          <a:p>
            <a:pPr fontAlgn="ctr"/>
            <a:endParaRPr lang="de-DE" dirty="0" smtClean="0"/>
          </a:p>
          <a:p>
            <a:pPr fontAlgn="ctr"/>
            <a:endParaRPr lang="de-DE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the supported commands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099573"/>
              </p:ext>
            </p:extLst>
          </p:nvPr>
        </p:nvGraphicFramePr>
        <p:xfrm>
          <a:off x="1016000" y="2971800"/>
          <a:ext cx="10972800" cy="346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886200"/>
                <a:gridCol w="70866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File system navigation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pwd, ls, mv, cp, cd, mkdir, rmdir, touch,</a:t>
                      </a:r>
                      <a:r>
                        <a:rPr lang="de-DE" sz="2400" baseline="0" dirty="0" smtClean="0"/>
                        <a:t> cat</a:t>
                      </a:r>
                      <a:endParaRPr lang="de-DE" sz="2400" dirty="0" smtClean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Job</a:t>
                      </a:r>
                      <a:r>
                        <a:rPr lang="en-US" sz="2400" baseline="0" dirty="0" smtClean="0"/>
                        <a:t> package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suspend, resume, kill, status, ps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replica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rep_find,  rep_list, rep_add,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rep_remove, rep_update, rep_replicate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setenv, getenv, env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permissions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add_proxy, remove_proxy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a file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i</a:t>
            </a:r>
            <a:r>
              <a:rPr lang="en-US" sz="2400" dirty="0" smtClean="0">
                <a:latin typeface="Courier"/>
              </a:rPr>
              <a:t>mport saga</a:t>
            </a:r>
            <a:br>
              <a:rPr lang="en-US" sz="2400" dirty="0" smtClean="0">
                <a:latin typeface="Courier"/>
              </a:rPr>
            </a:br>
            <a:r>
              <a:rPr lang="en-US" sz="2400" dirty="0" err="1" smtClean="0">
                <a:latin typeface="Courier"/>
              </a:rPr>
              <a:t>src</a:t>
            </a:r>
            <a:r>
              <a:rPr lang="en-US" sz="2400" dirty="0" smtClean="0">
                <a:latin typeface="Courier"/>
              </a:rPr>
              <a:t> = </a:t>
            </a:r>
            <a:r>
              <a:rPr lang="en-US" sz="2400" dirty="0" err="1" smtClean="0">
                <a:latin typeface="Courier"/>
              </a:rPr>
              <a:t>saga.url</a:t>
            </a:r>
            <a:r>
              <a:rPr lang="en-US" sz="2400" dirty="0">
                <a:latin typeface="Courier"/>
              </a:rPr>
              <a:t>("file</a:t>
            </a:r>
            <a:r>
              <a:rPr lang="en-US" sz="2400" dirty="0" smtClean="0">
                <a:latin typeface="Courier"/>
              </a:rPr>
              <a:t>://</a:t>
            </a:r>
            <a:r>
              <a:rPr lang="en-US" sz="2400" dirty="0" err="1" smtClean="0">
                <a:latin typeface="Courier"/>
              </a:rPr>
              <a:t>localhost</a:t>
            </a:r>
            <a:r>
              <a:rPr lang="en-US" sz="2400" dirty="0" smtClean="0">
                <a:latin typeface="Courier"/>
              </a:rPr>
              <a:t>/</a:t>
            </a:r>
            <a:r>
              <a:rPr lang="en-US" sz="2400" dirty="0" err="1" smtClean="0">
                <a:latin typeface="Courier"/>
              </a:rPr>
              <a:t>etc</a:t>
            </a:r>
            <a:r>
              <a:rPr lang="en-US" sz="2400" dirty="0">
                <a:latin typeface="Courier"/>
              </a:rPr>
              <a:t>/</a:t>
            </a:r>
            <a:r>
              <a:rPr lang="en-US" sz="2400" dirty="0" err="1">
                <a:latin typeface="Courier"/>
              </a:rPr>
              <a:t>passwd</a:t>
            </a:r>
            <a:r>
              <a:rPr lang="en-US" sz="2400" dirty="0">
                <a:latin typeface="Courier"/>
              </a:rPr>
              <a:t>")</a:t>
            </a:r>
            <a:r>
              <a:rPr lang="en-US" sz="2400" dirty="0" smtClean="0">
                <a:latin typeface="Courier"/>
              </a:rPr>
              <a:t/>
            </a:r>
            <a:br>
              <a:rPr lang="en-US" sz="2400" dirty="0" smtClean="0">
                <a:latin typeface="Courier"/>
              </a:rPr>
            </a:br>
            <a:r>
              <a:rPr lang="en-US" sz="2400" dirty="0" err="1" smtClean="0">
                <a:latin typeface="Courier"/>
              </a:rPr>
              <a:t>dst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= </a:t>
            </a:r>
            <a:r>
              <a:rPr lang="en-US" sz="2400" dirty="0" err="1" smtClean="0">
                <a:latin typeface="Courier"/>
              </a:rPr>
              <a:t>saga.url</a:t>
            </a:r>
            <a:r>
              <a:rPr lang="en-US" sz="2400" dirty="0">
                <a:latin typeface="Courier"/>
              </a:rPr>
              <a:t>("file</a:t>
            </a:r>
            <a:r>
              <a:rPr lang="en-US" sz="2400" dirty="0" smtClean="0">
                <a:latin typeface="Courier"/>
              </a:rPr>
              <a:t>://</a:t>
            </a:r>
            <a:r>
              <a:rPr lang="en-US" sz="2400" dirty="0" err="1" smtClean="0">
                <a:latin typeface="Courier"/>
              </a:rPr>
              <a:t>localhost</a:t>
            </a:r>
            <a:r>
              <a:rPr lang="en-US" sz="2400" dirty="0" smtClean="0">
                <a:latin typeface="Courier"/>
              </a:rPr>
              <a:t>/</a:t>
            </a:r>
            <a:r>
              <a:rPr lang="en-US" sz="2400" dirty="0" err="1" smtClean="0">
                <a:latin typeface="Courier"/>
              </a:rPr>
              <a:t>tmp</a:t>
            </a:r>
            <a:r>
              <a:rPr lang="en-US" sz="2400" dirty="0" smtClean="0">
                <a:latin typeface="Courier"/>
              </a:rPr>
              <a:t>/</a:t>
            </a:r>
            <a:r>
              <a:rPr lang="en-US" sz="2400" dirty="0" err="1" smtClean="0">
                <a:latin typeface="Courier"/>
              </a:rPr>
              <a:t>passwd</a:t>
            </a:r>
            <a:r>
              <a:rPr lang="en-US" sz="2400" dirty="0">
                <a:latin typeface="Courier"/>
              </a:rPr>
              <a:t>-copy")</a:t>
            </a:r>
            <a:br>
              <a:rPr lang="en-US" sz="2400" dirty="0">
                <a:latin typeface="Courier"/>
              </a:rPr>
            </a:br>
            <a:r>
              <a:rPr lang="en-US" sz="2400" dirty="0" smtClean="0">
                <a:latin typeface="Courier"/>
              </a:rPr>
              <a:t>f = </a:t>
            </a:r>
            <a:r>
              <a:rPr lang="en-US" sz="2400" dirty="0" err="1" smtClean="0">
                <a:latin typeface="Courier"/>
              </a:rPr>
              <a:t>saga.filesystem.file</a:t>
            </a:r>
            <a:r>
              <a:rPr lang="en-US" sz="2400" dirty="0" smtClean="0">
                <a:latin typeface="Courier"/>
              </a:rPr>
              <a:t>(</a:t>
            </a:r>
            <a:r>
              <a:rPr lang="en-US" sz="2400" dirty="0" err="1" smtClean="0">
                <a:latin typeface="Courier"/>
              </a:rPr>
              <a:t>src</a:t>
            </a:r>
            <a:r>
              <a:rPr lang="en-US" sz="2400" dirty="0" smtClean="0">
                <a:latin typeface="Courier"/>
              </a:rPr>
              <a:t>, </a:t>
            </a:r>
            <a:r>
              <a:rPr lang="en-US" sz="2400" dirty="0" err="1" smtClean="0">
                <a:latin typeface="Courier"/>
              </a:rPr>
              <a:t>saga.filesystem.Read</a:t>
            </a:r>
            <a:r>
              <a:rPr lang="en-US" sz="2400" dirty="0" smtClean="0">
                <a:latin typeface="Courier"/>
              </a:rPr>
              <a:t>)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 err="1" smtClean="0">
                <a:latin typeface="Courier"/>
              </a:rPr>
              <a:t>f.copy</a:t>
            </a:r>
            <a:r>
              <a:rPr lang="en-US" sz="2400" dirty="0" smtClean="0">
                <a:latin typeface="Courier"/>
              </a:rPr>
              <a:t>(</a:t>
            </a:r>
            <a:r>
              <a:rPr lang="en-US" sz="2400" dirty="0" err="1" smtClean="0">
                <a:latin typeface="Courier"/>
              </a:rPr>
              <a:t>dst</a:t>
            </a:r>
            <a:r>
              <a:rPr lang="en-US" sz="2400" dirty="0" smtClean="0">
                <a:latin typeface="Courier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4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directory file listing</a:t>
            </a:r>
          </a:p>
          <a:p>
            <a:pPr marL="0" indent="0">
              <a:buNone/>
              <a:tabLst>
                <a:tab pos="3206750" algn="l"/>
              </a:tabLst>
            </a:pPr>
            <a:r>
              <a:rPr lang="en-US" sz="2400" dirty="0" smtClean="0">
                <a:latin typeface="Courier"/>
              </a:rPr>
              <a:t>import saga</a:t>
            </a:r>
            <a:br>
              <a:rPr lang="en-US" sz="2400" dirty="0" smtClean="0">
                <a:latin typeface="Courier"/>
              </a:rPr>
            </a:br>
            <a:r>
              <a:rPr lang="en-US" sz="2400" dirty="0" err="1" smtClean="0">
                <a:latin typeface="Courier"/>
              </a:rPr>
              <a:t>src</a:t>
            </a:r>
            <a:r>
              <a:rPr lang="en-US" sz="2400" dirty="0" smtClean="0">
                <a:latin typeface="Courier"/>
              </a:rPr>
              <a:t> = </a:t>
            </a:r>
            <a:r>
              <a:rPr lang="en-US" sz="2400" dirty="0" err="1" smtClean="0">
                <a:latin typeface="Courier"/>
              </a:rPr>
              <a:t>saga.url</a:t>
            </a:r>
            <a:r>
              <a:rPr lang="en-US" sz="2400" dirty="0">
                <a:latin typeface="Courier"/>
              </a:rPr>
              <a:t>("file</a:t>
            </a:r>
            <a:r>
              <a:rPr lang="en-US" sz="2400" dirty="0" smtClean="0">
                <a:latin typeface="Courier"/>
              </a:rPr>
              <a:t>://</a:t>
            </a:r>
            <a:r>
              <a:rPr lang="en-US" sz="2400" dirty="0" err="1" smtClean="0">
                <a:latin typeface="Courier"/>
              </a:rPr>
              <a:t>localhost</a:t>
            </a:r>
            <a:r>
              <a:rPr lang="en-US" sz="2400" dirty="0" smtClean="0">
                <a:latin typeface="Courier"/>
              </a:rPr>
              <a:t>/</a:t>
            </a:r>
            <a:r>
              <a:rPr lang="en-US" sz="2400" dirty="0">
                <a:latin typeface="Courier"/>
              </a:rPr>
              <a:t>opt</a:t>
            </a:r>
            <a:r>
              <a:rPr lang="en-US" sz="2400" dirty="0" smtClean="0">
                <a:latin typeface="Courier"/>
              </a:rPr>
              <a:t>/"</a:t>
            </a:r>
            <a:r>
              <a:rPr lang="en-US" sz="2400" dirty="0">
                <a:latin typeface="Courier"/>
              </a:rPr>
              <a:t>)</a:t>
            </a:r>
            <a:br>
              <a:rPr lang="en-US" sz="2400" dirty="0">
                <a:latin typeface="Courier"/>
              </a:rPr>
            </a:br>
            <a:r>
              <a:rPr lang="en-US" sz="2400" dirty="0">
                <a:latin typeface="Courier"/>
              </a:rPr>
              <a:t>d</a:t>
            </a:r>
            <a:r>
              <a:rPr lang="en-US" sz="2400" dirty="0" smtClean="0">
                <a:latin typeface="Courier"/>
              </a:rPr>
              <a:t> = </a:t>
            </a:r>
            <a:r>
              <a:rPr lang="en-US" sz="2400" dirty="0" err="1" smtClean="0">
                <a:latin typeface="Courier"/>
              </a:rPr>
              <a:t>saga.filesystem.directory</a:t>
            </a:r>
            <a:r>
              <a:rPr lang="en-US" sz="2400" dirty="0" smtClean="0">
                <a:latin typeface="Courier"/>
              </a:rPr>
              <a:t>(</a:t>
            </a:r>
            <a:r>
              <a:rPr lang="en-US" sz="2400" dirty="0" err="1" smtClean="0">
                <a:latin typeface="Courier"/>
              </a:rPr>
              <a:t>src</a:t>
            </a:r>
            <a:r>
              <a:rPr lang="en-US" sz="2400" dirty="0" smtClean="0">
                <a:latin typeface="Courier"/>
              </a:rPr>
              <a:t>)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>
                <a:latin typeface="Courier"/>
              </a:rPr>
              <a:t>names</a:t>
            </a:r>
            <a:r>
              <a:rPr lang="en-US" sz="2400" dirty="0" smtClean="0">
                <a:latin typeface="Courier"/>
              </a:rPr>
              <a:t> = </a:t>
            </a:r>
            <a:r>
              <a:rPr lang="en-US" sz="2400" dirty="0" err="1">
                <a:latin typeface="Courier"/>
              </a:rPr>
              <a:t>d</a:t>
            </a:r>
            <a:r>
              <a:rPr lang="en-US" sz="2400" dirty="0" err="1" smtClean="0">
                <a:latin typeface="Courier"/>
              </a:rPr>
              <a:t>.list</a:t>
            </a:r>
            <a:r>
              <a:rPr lang="en-US" sz="2400" dirty="0" smtClean="0">
                <a:latin typeface="Courier"/>
              </a:rPr>
              <a:t>('*')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 smtClean="0">
                <a:latin typeface="Courier"/>
              </a:rPr>
              <a:t>for name in names: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    ns = </a:t>
            </a:r>
            <a:r>
              <a:rPr lang="en-US" sz="2400" dirty="0" err="1" smtClean="0">
                <a:latin typeface="Courier"/>
              </a:rPr>
              <a:t>saga.name_space.entry</a:t>
            </a:r>
            <a:r>
              <a:rPr lang="en-US" sz="2400" dirty="0" smtClean="0">
                <a:latin typeface="Courier"/>
              </a:rPr>
              <a:t>(name)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    if </a:t>
            </a:r>
            <a:r>
              <a:rPr lang="en-US" sz="2400" dirty="0" err="1" smtClean="0">
                <a:latin typeface="Courier"/>
              </a:rPr>
              <a:t>ns.is_dir</a:t>
            </a:r>
            <a:r>
              <a:rPr lang="en-US" sz="2400" dirty="0" smtClean="0">
                <a:latin typeface="Courier"/>
              </a:rPr>
              <a:t>():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 smtClean="0">
                <a:latin typeface="Courier"/>
              </a:rPr>
              <a:t>   print 'd ',  name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    </a:t>
            </a:r>
            <a:r>
              <a:rPr lang="en-US" sz="2400" dirty="0" err="1" smtClean="0">
                <a:latin typeface="Courier"/>
              </a:rPr>
              <a:t>elif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 err="1" smtClean="0">
                <a:latin typeface="Courier"/>
              </a:rPr>
              <a:t>ns.is_link</a:t>
            </a:r>
            <a:r>
              <a:rPr lang="en-US" sz="2400" dirty="0" smtClean="0">
                <a:latin typeface="Courier"/>
              </a:rPr>
              <a:t>(): print '-&gt;', </a:t>
            </a:r>
            <a:r>
              <a:rPr lang="en-US" sz="2400" dirty="0" err="1" smtClean="0">
                <a:latin typeface="Courier"/>
              </a:rPr>
              <a:t>ns.read_link</a:t>
            </a:r>
            <a:r>
              <a:rPr lang="en-US" sz="2400" dirty="0" smtClean="0">
                <a:latin typeface="Courier"/>
              </a:rPr>
              <a:t>()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    else: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 smtClean="0">
                <a:latin typeface="Courier"/>
              </a:rPr>
              <a:t>             print '  ',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4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smtClean="0"/>
              <a:t>Job Package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 a job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i</a:t>
            </a:r>
            <a:r>
              <a:rPr lang="en-US" sz="2400" dirty="0" smtClean="0">
                <a:latin typeface="Courier"/>
              </a:rPr>
              <a:t>mport saga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"/>
              </a:rPr>
              <a:t>js_url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= </a:t>
            </a:r>
            <a:r>
              <a:rPr lang="en-US" sz="2400" dirty="0" err="1" smtClean="0">
                <a:latin typeface="Courier"/>
              </a:rPr>
              <a:t>saga.url</a:t>
            </a:r>
            <a:r>
              <a:rPr lang="en-US" sz="2400" dirty="0">
                <a:latin typeface="Courier"/>
              </a:rPr>
              <a:t>("fork://</a:t>
            </a:r>
            <a:r>
              <a:rPr lang="en-US" sz="2400" dirty="0" err="1">
                <a:latin typeface="Courier"/>
              </a:rPr>
              <a:t>localhost</a:t>
            </a:r>
            <a:r>
              <a:rPr lang="en-US" sz="2400" dirty="0">
                <a:latin typeface="Courier"/>
              </a:rPr>
              <a:t>/")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"/>
              </a:rPr>
              <a:t>job_service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= </a:t>
            </a:r>
            <a:r>
              <a:rPr lang="en-US" sz="2400" dirty="0" err="1" smtClean="0">
                <a:latin typeface="Courier"/>
              </a:rPr>
              <a:t>saga.job.service</a:t>
            </a:r>
            <a:r>
              <a:rPr lang="en-US" sz="2400" dirty="0" smtClean="0">
                <a:latin typeface="Courier"/>
              </a:rPr>
              <a:t>(</a:t>
            </a:r>
            <a:r>
              <a:rPr lang="en-US" sz="2400" dirty="0" err="1" smtClean="0">
                <a:latin typeface="Courier"/>
              </a:rPr>
              <a:t>js_url</a:t>
            </a:r>
            <a:r>
              <a:rPr lang="en-US" sz="2400" dirty="0" smtClean="0">
                <a:latin typeface="Courier"/>
              </a:rPr>
              <a:t>)</a:t>
            </a:r>
            <a:endParaRPr lang="en-US" sz="240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"/>
              </a:rPr>
              <a:t>job_desc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= </a:t>
            </a:r>
            <a:r>
              <a:rPr lang="en-US" sz="2400" dirty="0" err="1" smtClean="0">
                <a:latin typeface="Courier"/>
              </a:rPr>
              <a:t>saga.job.description</a:t>
            </a:r>
            <a:r>
              <a:rPr lang="en-US" sz="2400" dirty="0">
                <a:latin typeface="Courier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"/>
              </a:rPr>
              <a:t>job_desc.executable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= "/</a:t>
            </a:r>
            <a:r>
              <a:rPr lang="en-US" sz="2400" dirty="0" smtClean="0">
                <a:latin typeface="Courier"/>
              </a:rPr>
              <a:t>bin</a:t>
            </a:r>
            <a:r>
              <a:rPr lang="en-US" sz="2400" dirty="0">
                <a:latin typeface="Courier"/>
              </a:rPr>
              <a:t>/touch"</a:t>
            </a:r>
            <a:endParaRPr lang="en-US" sz="2400" dirty="0" smtClean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"/>
              </a:rPr>
              <a:t>job_desc.arguments</a:t>
            </a:r>
            <a:r>
              <a:rPr lang="en-US" sz="2400" dirty="0" smtClean="0">
                <a:latin typeface="Courier"/>
              </a:rPr>
              <a:t> = ["-a"</a:t>
            </a:r>
            <a:r>
              <a:rPr lang="en-US" sz="2400" dirty="0">
                <a:latin typeface="Courier"/>
              </a:rPr>
              <a:t>, "</a:t>
            </a:r>
            <a:r>
              <a:rPr lang="en-US" sz="2400" dirty="0" err="1">
                <a:latin typeface="Courier"/>
              </a:rPr>
              <a:t>touche</a:t>
            </a:r>
            <a:r>
              <a:rPr lang="en-US" sz="2400" dirty="0" smtClean="0">
                <a:latin typeface="Courier"/>
              </a:rPr>
              <a:t>"]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"/>
              </a:rPr>
              <a:t>my_job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= </a:t>
            </a:r>
            <a:r>
              <a:rPr lang="en-US" sz="2400" dirty="0" err="1" smtClean="0">
                <a:latin typeface="Courier"/>
              </a:rPr>
              <a:t>job_service.create_job</a:t>
            </a:r>
            <a:r>
              <a:rPr lang="en-US" sz="2400" dirty="0" smtClean="0">
                <a:latin typeface="Courier"/>
              </a:rPr>
              <a:t>(</a:t>
            </a:r>
            <a:r>
              <a:rPr lang="en-US" sz="2400" dirty="0" err="1" smtClean="0">
                <a:latin typeface="Courier"/>
              </a:rPr>
              <a:t>job_desc</a:t>
            </a:r>
            <a:r>
              <a:rPr lang="en-US" sz="2400" dirty="0" smtClean="0">
                <a:latin typeface="Courier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"/>
              </a:rPr>
              <a:t>my_job.run</a:t>
            </a:r>
            <a:r>
              <a:rPr lang="en-US" sz="2400" dirty="0">
                <a:latin typeface="Courier"/>
              </a:rPr>
              <a:t>()</a:t>
            </a:r>
            <a:endParaRPr lang="en-US" sz="2400" dirty="0" smtClean="0">
              <a:latin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02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dirty="0"/>
              <a:t>Advert </a:t>
            </a:r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159" y="2942035"/>
            <a:ext cx="11760841" cy="5970078"/>
          </a:xfrm>
        </p:spPr>
        <p:txBody>
          <a:bodyPr>
            <a:normAutofit/>
          </a:bodyPr>
          <a:lstStyle/>
          <a:p>
            <a:r>
              <a:rPr lang="en-US" dirty="0" smtClean="0"/>
              <a:t>Create and modify an advert entry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</a:rPr>
              <a:t># host/process A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import saga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import time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/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name = </a:t>
            </a:r>
            <a:r>
              <a:rPr lang="en-US" sz="2400" dirty="0" err="1" smtClean="0">
                <a:latin typeface="Courier"/>
              </a:rPr>
              <a:t>saga.url</a:t>
            </a:r>
            <a:r>
              <a:rPr lang="en-US" sz="2400" dirty="0" smtClean="0">
                <a:latin typeface="Courier"/>
              </a:rPr>
              <a:t>("advert://</a:t>
            </a:r>
            <a:r>
              <a:rPr lang="en-US" sz="2400" dirty="0" err="1" smtClean="0">
                <a:latin typeface="Courier"/>
              </a:rPr>
              <a:t>localhost</a:t>
            </a:r>
            <a:r>
              <a:rPr lang="en-US" sz="2400" dirty="0" smtClean="0">
                <a:latin typeface="Courier"/>
              </a:rPr>
              <a:t>/</a:t>
            </a:r>
            <a:r>
              <a:rPr lang="en-US" sz="2400" b="1" dirty="0" err="1" smtClean="0">
                <a:latin typeface="Courier"/>
              </a:rPr>
              <a:t>myentry</a:t>
            </a:r>
            <a:r>
              <a:rPr lang="en-US" sz="2400" dirty="0" smtClean="0">
                <a:latin typeface="Courier"/>
              </a:rPr>
              <a:t>")</a:t>
            </a:r>
            <a:br>
              <a:rPr lang="en-US" sz="2400" dirty="0" smtClean="0">
                <a:latin typeface="Courier"/>
              </a:rPr>
            </a:br>
            <a:r>
              <a:rPr lang="en-US" sz="1900" dirty="0" smtClean="0">
                <a:latin typeface="Courier"/>
              </a:rPr>
              <a:t>e = </a:t>
            </a:r>
            <a:r>
              <a:rPr lang="en-US" sz="1900" dirty="0" err="1" smtClean="0">
                <a:latin typeface="Courier"/>
              </a:rPr>
              <a:t>saga.advert.entry</a:t>
            </a:r>
            <a:r>
              <a:rPr lang="en-US" sz="1900" dirty="0" smtClean="0">
                <a:latin typeface="Courier"/>
              </a:rPr>
              <a:t>(name, </a:t>
            </a:r>
            <a:r>
              <a:rPr lang="en-US" sz="1900" dirty="0" err="1" smtClean="0">
                <a:latin typeface="Courier"/>
              </a:rPr>
              <a:t>saga.advert.ReadWrite|saga.advert.Create</a:t>
            </a:r>
            <a:r>
              <a:rPr lang="en-US" sz="1900" dirty="0" smtClean="0">
                <a:latin typeface="Courier"/>
              </a:rPr>
              <a:t>)</a:t>
            </a:r>
            <a:r>
              <a:rPr lang="en-US" sz="1900" dirty="0">
                <a:latin typeface="Courier"/>
              </a:rPr>
              <a:t/>
            </a:r>
            <a:br>
              <a:rPr lang="en-US" sz="1900" dirty="0">
                <a:latin typeface="Courier"/>
              </a:rPr>
            </a:br>
            <a:r>
              <a:rPr lang="en-US" sz="1700" dirty="0" err="1" smtClean="0">
                <a:latin typeface="Courier"/>
              </a:rPr>
              <a:t>e.set_attribute</a:t>
            </a:r>
            <a:r>
              <a:rPr lang="en-US" sz="1700" dirty="0">
                <a:latin typeface="Courier"/>
              </a:rPr>
              <a:t>("started", </a:t>
            </a:r>
            <a:r>
              <a:rPr lang="en-US" sz="1700" dirty="0" err="1">
                <a:latin typeface="Courier"/>
              </a:rPr>
              <a:t>time.strftime</a:t>
            </a:r>
            <a:r>
              <a:rPr lang="en-US" sz="1700" dirty="0">
                <a:latin typeface="Courier"/>
              </a:rPr>
              <a:t>("%a, %d %b %Y %H:%M:%S +0000", </a:t>
            </a:r>
            <a:r>
              <a:rPr lang="en-US" sz="1700" dirty="0" err="1">
                <a:latin typeface="Courier"/>
              </a:rPr>
              <a:t>time.gmtime</a:t>
            </a:r>
            <a:r>
              <a:rPr lang="en-US" sz="1700" dirty="0">
                <a:latin typeface="Courier"/>
              </a:rPr>
              <a:t>(</a:t>
            </a:r>
            <a:r>
              <a:rPr lang="en-US" sz="1700" dirty="0" smtClean="0">
                <a:latin typeface="Courier"/>
              </a:rPr>
              <a:t>))</a:t>
            </a:r>
            <a:endParaRPr lang="en-US" sz="1900" dirty="0" smtClean="0">
              <a:latin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</a:rPr>
              <a:t># host/process B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import saga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>
                <a:latin typeface="Courier"/>
              </a:rPr>
              <a:t>name = </a:t>
            </a:r>
            <a:r>
              <a:rPr lang="en-US" sz="2400" dirty="0" err="1" smtClean="0">
                <a:latin typeface="Courier"/>
              </a:rPr>
              <a:t>saga.url</a:t>
            </a:r>
            <a:r>
              <a:rPr lang="en-US" sz="2400" dirty="0">
                <a:latin typeface="Courier"/>
              </a:rPr>
              <a:t>("advert://</a:t>
            </a:r>
            <a:r>
              <a:rPr lang="en-US" sz="2400" dirty="0" err="1">
                <a:latin typeface="Courier"/>
              </a:rPr>
              <a:t>localhost</a:t>
            </a:r>
            <a:r>
              <a:rPr lang="en-US" sz="2400" dirty="0">
                <a:latin typeface="Courier"/>
              </a:rPr>
              <a:t>/</a:t>
            </a:r>
            <a:r>
              <a:rPr lang="en-US" sz="2400" b="1" dirty="0" err="1">
                <a:latin typeface="Courier"/>
              </a:rPr>
              <a:t>myentry</a:t>
            </a:r>
            <a:r>
              <a:rPr lang="en-US" sz="2400" dirty="0">
                <a:latin typeface="Courier"/>
              </a:rPr>
              <a:t>")</a:t>
            </a:r>
            <a:br>
              <a:rPr lang="en-US" sz="2400" dirty="0">
                <a:latin typeface="Courier"/>
              </a:rPr>
            </a:br>
            <a:r>
              <a:rPr lang="en-US" sz="2400" dirty="0">
                <a:latin typeface="Courier"/>
              </a:rPr>
              <a:t>e = </a:t>
            </a:r>
            <a:r>
              <a:rPr lang="en-US" sz="2400" dirty="0" err="1" smtClean="0">
                <a:latin typeface="Courier"/>
              </a:rPr>
              <a:t>saga.advert.entry</a:t>
            </a:r>
            <a:r>
              <a:rPr lang="en-US" sz="2400" dirty="0" smtClean="0">
                <a:latin typeface="Courier"/>
              </a:rPr>
              <a:t>(name)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>
                <a:latin typeface="Courier"/>
              </a:rPr>
              <a:t>print "</a:t>
            </a:r>
            <a:r>
              <a:rPr lang="en-US" sz="2400" dirty="0" smtClean="0">
                <a:latin typeface="Courier"/>
              </a:rPr>
              <a:t>started: " + </a:t>
            </a:r>
            <a:r>
              <a:rPr lang="en-US" sz="2400" dirty="0" err="1" smtClean="0">
                <a:latin typeface="Courier"/>
              </a:rPr>
              <a:t>e.get_attribute</a:t>
            </a:r>
            <a:r>
              <a:rPr lang="en-US" sz="2400" dirty="0">
                <a:latin typeface="Courier"/>
              </a:rPr>
              <a:t>("</a:t>
            </a:r>
            <a:r>
              <a:rPr lang="en-US" sz="2400" dirty="0" smtClean="0">
                <a:latin typeface="Courier"/>
              </a:rPr>
              <a:t>started</a:t>
            </a:r>
            <a:r>
              <a:rPr lang="en-US" sz="2400" dirty="0">
                <a:latin typeface="Courier"/>
              </a:rPr>
              <a:t>")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81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</a:t>
            </a:r>
            <a:r>
              <a:rPr lang="en-US" dirty="0"/>
              <a:t>API </a:t>
            </a:r>
            <a:r>
              <a:rPr lang="en-US" dirty="0" smtClean="0"/>
              <a:t>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159" y="2942035"/>
            <a:ext cx="11557641" cy="5970078"/>
          </a:xfrm>
        </p:spPr>
        <p:txBody>
          <a:bodyPr/>
          <a:lstStyle/>
          <a:p>
            <a:r>
              <a:rPr lang="en-US" dirty="0" smtClean="0"/>
              <a:t>Copy a file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</a:rPr>
              <a:t>saga::</a:t>
            </a:r>
            <a:r>
              <a:rPr lang="en-US" sz="2400" dirty="0" err="1" smtClean="0">
                <a:latin typeface="Courier"/>
              </a:rPr>
              <a:t>url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 err="1" smtClean="0">
                <a:latin typeface="Courier"/>
              </a:rPr>
              <a:t>src</a:t>
            </a:r>
            <a:r>
              <a:rPr lang="en-US" sz="2400" dirty="0" smtClean="0">
                <a:latin typeface="Courier"/>
              </a:rPr>
              <a:t> (' … ');</a:t>
            </a:r>
            <a:br>
              <a:rPr lang="en-US" sz="2400" dirty="0" smtClean="0">
                <a:latin typeface="Courier"/>
              </a:rPr>
            </a:br>
            <a:r>
              <a:rPr lang="en-US" sz="2400" dirty="0">
                <a:latin typeface="Courier"/>
              </a:rPr>
              <a:t>saga::</a:t>
            </a:r>
            <a:r>
              <a:rPr lang="en-US" sz="2400" dirty="0" err="1">
                <a:latin typeface="Courier"/>
              </a:rPr>
              <a:t>url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 err="1" smtClean="0">
                <a:latin typeface="Courier"/>
              </a:rPr>
              <a:t>dst</a:t>
            </a:r>
            <a:r>
              <a:rPr lang="en-US" sz="2400" dirty="0" smtClean="0">
                <a:latin typeface="Courier"/>
              </a:rPr>
              <a:t> (' </a:t>
            </a:r>
            <a:r>
              <a:rPr lang="en-US" sz="2400" dirty="0">
                <a:latin typeface="Courier"/>
              </a:rPr>
              <a:t>… </a:t>
            </a:r>
            <a:r>
              <a:rPr lang="en-US" sz="2400" dirty="0" smtClean="0">
                <a:latin typeface="Courier"/>
              </a:rPr>
              <a:t>');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 smtClean="0">
                <a:latin typeface="Courier"/>
              </a:rPr>
              <a:t>saga::</a:t>
            </a:r>
            <a:r>
              <a:rPr lang="en-US" sz="2400" dirty="0" err="1" smtClean="0">
                <a:latin typeface="Courier"/>
              </a:rPr>
              <a:t>filesystem</a:t>
            </a:r>
            <a:r>
              <a:rPr lang="en-US" sz="2400" dirty="0" smtClean="0">
                <a:latin typeface="Courier"/>
              </a:rPr>
              <a:t>::file f(</a:t>
            </a:r>
            <a:r>
              <a:rPr lang="en-US" sz="2400" dirty="0" err="1" smtClean="0">
                <a:latin typeface="Courier"/>
              </a:rPr>
              <a:t>src</a:t>
            </a:r>
            <a:r>
              <a:rPr lang="en-US" sz="2400" dirty="0" smtClean="0">
                <a:latin typeface="Courier"/>
              </a:rPr>
              <a:t>, saga::</a:t>
            </a:r>
            <a:r>
              <a:rPr lang="en-US" sz="2400" dirty="0" err="1" smtClean="0">
                <a:latin typeface="Courier"/>
              </a:rPr>
              <a:t>filesystem</a:t>
            </a:r>
            <a:r>
              <a:rPr lang="en-US" sz="2400" dirty="0" smtClean="0">
                <a:latin typeface="Courier"/>
              </a:rPr>
              <a:t>::</a:t>
            </a:r>
            <a:r>
              <a:rPr lang="en-US" sz="2400" dirty="0" err="1" smtClean="0">
                <a:latin typeface="Courier"/>
              </a:rPr>
              <a:t>ReadWrite</a:t>
            </a:r>
            <a:r>
              <a:rPr lang="en-US" sz="2400" dirty="0" smtClean="0">
                <a:latin typeface="Courier"/>
              </a:rPr>
              <a:t>);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 err="1" smtClean="0">
                <a:latin typeface="Courier"/>
              </a:rPr>
              <a:t>f.copy</a:t>
            </a:r>
            <a:r>
              <a:rPr lang="en-US" sz="2400" dirty="0" smtClean="0">
                <a:latin typeface="Courier"/>
              </a:rPr>
              <a:t>(</a:t>
            </a:r>
            <a:r>
              <a:rPr lang="en-US" sz="2400" dirty="0" err="1" smtClean="0">
                <a:latin typeface="Courier"/>
              </a:rPr>
              <a:t>dst</a:t>
            </a:r>
            <a:r>
              <a:rPr lang="en-US" sz="2400" dirty="0" smtClean="0">
                <a:latin typeface="Courier"/>
              </a:rPr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19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</a:t>
            </a:r>
            <a:r>
              <a:rPr lang="en-US" dirty="0"/>
              <a:t>API </a:t>
            </a:r>
            <a:r>
              <a:rPr lang="en-US" dirty="0" smtClean="0"/>
              <a:t>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directory file listing</a:t>
            </a:r>
          </a:p>
          <a:p>
            <a:pPr marL="0" indent="0">
              <a:buNone/>
              <a:tabLst>
                <a:tab pos="914400" algn="l"/>
                <a:tab pos="4121150" algn="l"/>
              </a:tabLst>
            </a:pPr>
            <a:r>
              <a:rPr lang="en-US" sz="2000" dirty="0">
                <a:latin typeface="Courier"/>
                <a:cs typeface="Courier"/>
              </a:rPr>
              <a:t>s</a:t>
            </a:r>
            <a:r>
              <a:rPr lang="en-US" sz="2000" dirty="0" smtClean="0">
                <a:latin typeface="Courier"/>
                <a:cs typeface="Courier"/>
              </a:rPr>
              <a:t>aga::</a:t>
            </a:r>
            <a:r>
              <a:rPr lang="en-US" sz="2000" dirty="0" err="1" smtClean="0">
                <a:latin typeface="Courier"/>
                <a:cs typeface="Courier"/>
              </a:rPr>
              <a:t>url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src</a:t>
            </a:r>
            <a:r>
              <a:rPr lang="en-US" sz="2000" dirty="0" smtClean="0">
                <a:latin typeface="Courier"/>
                <a:cs typeface="Courier"/>
              </a:rPr>
              <a:t> (' … ');</a:t>
            </a:r>
            <a:r>
              <a:rPr lang="en-US" sz="2000" dirty="0">
                <a:latin typeface="Courier"/>
                <a:cs typeface="Courier"/>
              </a:rPr>
              <a:t/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saga::</a:t>
            </a:r>
            <a:r>
              <a:rPr lang="en-US" sz="2000" dirty="0" err="1" smtClean="0">
                <a:latin typeface="Courier"/>
                <a:cs typeface="Courier"/>
              </a:rPr>
              <a:t>filesystem</a:t>
            </a:r>
            <a:r>
              <a:rPr lang="en-US" sz="2000" dirty="0" smtClean="0">
                <a:latin typeface="Courier"/>
                <a:cs typeface="Courier"/>
              </a:rPr>
              <a:t>::directory d (</a:t>
            </a:r>
            <a:r>
              <a:rPr lang="en-US" sz="2000" dirty="0" err="1" smtClean="0">
                <a:latin typeface="Courier"/>
                <a:cs typeface="Courier"/>
              </a:rPr>
              <a:t>src</a:t>
            </a:r>
            <a:r>
              <a:rPr lang="en-US" sz="2000" dirty="0" smtClean="0">
                <a:latin typeface="Courier"/>
                <a:cs typeface="Courier"/>
              </a:rPr>
              <a:t>);</a:t>
            </a:r>
            <a:r>
              <a:rPr lang="en-US" sz="2000" dirty="0">
                <a:latin typeface="Courier"/>
                <a:cs typeface="Courier"/>
              </a:rPr>
              <a:t/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 err="1" smtClean="0">
                <a:latin typeface="Courier"/>
                <a:cs typeface="Courier"/>
              </a:rPr>
              <a:t>std</a:t>
            </a:r>
            <a:r>
              <a:rPr lang="en-US" sz="2000" dirty="0" smtClean="0">
                <a:latin typeface="Courier"/>
                <a:cs typeface="Courier"/>
              </a:rPr>
              <a:t>::vector&lt;</a:t>
            </a:r>
            <a:r>
              <a:rPr lang="en-US" sz="2000" dirty="0" err="1" smtClean="0">
                <a:latin typeface="Courier"/>
                <a:cs typeface="Courier"/>
              </a:rPr>
              <a:t>std</a:t>
            </a:r>
            <a:r>
              <a:rPr lang="en-US" sz="2000" dirty="0" smtClean="0">
                <a:latin typeface="Courier"/>
                <a:cs typeface="Courier"/>
              </a:rPr>
              <a:t>::string&gt; names = </a:t>
            </a:r>
            <a:r>
              <a:rPr lang="en-US" sz="2000" dirty="0" err="1">
                <a:latin typeface="Courier"/>
                <a:cs typeface="Courier"/>
              </a:rPr>
              <a:t>d</a:t>
            </a:r>
            <a:r>
              <a:rPr lang="en-US" sz="2000" dirty="0" err="1" smtClean="0">
                <a:latin typeface="Courier"/>
                <a:cs typeface="Courier"/>
              </a:rPr>
              <a:t>.list</a:t>
            </a:r>
            <a:r>
              <a:rPr lang="en-US" sz="2000" dirty="0" smtClean="0">
                <a:latin typeface="Courier"/>
                <a:cs typeface="Courier"/>
              </a:rPr>
              <a:t>('*');</a:t>
            </a:r>
            <a:r>
              <a:rPr lang="en-US" sz="2000" dirty="0">
                <a:latin typeface="Courier"/>
                <a:cs typeface="Courier"/>
              </a:rPr>
              <a:t/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/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for (auto it = </a:t>
            </a:r>
            <a:r>
              <a:rPr lang="en-US" sz="2000" dirty="0" err="1" smtClean="0">
                <a:latin typeface="Courier"/>
                <a:cs typeface="Courier"/>
              </a:rPr>
              <a:t>names.begin</a:t>
            </a:r>
            <a:r>
              <a:rPr lang="en-US" sz="2000" dirty="0" smtClean="0">
                <a:latin typeface="Courier"/>
                <a:cs typeface="Courier"/>
              </a:rPr>
              <a:t>(); it != </a:t>
            </a:r>
            <a:r>
              <a:rPr lang="en-US" sz="2000" dirty="0" err="1" smtClean="0">
                <a:latin typeface="Courier"/>
                <a:cs typeface="Courier"/>
              </a:rPr>
              <a:t>names.end</a:t>
            </a:r>
            <a:r>
              <a:rPr lang="en-US" sz="2000" dirty="0" smtClean="0">
                <a:latin typeface="Courier"/>
                <a:cs typeface="Courier"/>
              </a:rPr>
              <a:t>(); ++it) {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saga::</a:t>
            </a:r>
            <a:r>
              <a:rPr lang="en-US" sz="2000" dirty="0" err="1" smtClean="0">
                <a:latin typeface="Courier"/>
                <a:cs typeface="Courier"/>
              </a:rPr>
              <a:t>name_space</a:t>
            </a:r>
            <a:r>
              <a:rPr lang="en-US" sz="2000" dirty="0" smtClean="0">
                <a:latin typeface="Courier"/>
                <a:cs typeface="Courier"/>
              </a:rPr>
              <a:t>::entry ns (*it);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if (</a:t>
            </a:r>
            <a:r>
              <a:rPr lang="en-US" sz="2000" dirty="0" err="1" smtClean="0">
                <a:latin typeface="Courier"/>
                <a:cs typeface="Courier"/>
              </a:rPr>
              <a:t>ns.is_dir</a:t>
            </a:r>
            <a:r>
              <a:rPr lang="en-US" sz="2000" dirty="0" smtClean="0">
                <a:latin typeface="Courier"/>
                <a:cs typeface="Courier"/>
              </a:rPr>
              <a:t>())		</a:t>
            </a:r>
            <a:r>
              <a:rPr lang="en-US" sz="2000" dirty="0" err="1" smtClean="0">
                <a:latin typeface="Courier"/>
                <a:cs typeface="Courier"/>
              </a:rPr>
              <a:t>cout</a:t>
            </a:r>
            <a:r>
              <a:rPr lang="en-US" sz="2000" dirty="0" smtClean="0">
                <a:latin typeface="Courier"/>
                <a:cs typeface="Courier"/>
              </a:rPr>
              <a:t> &lt;&lt; 'd ' &lt;&lt;  *it &lt;&lt; </a:t>
            </a:r>
            <a:r>
              <a:rPr lang="en-US" sz="2000" dirty="0">
                <a:latin typeface="Courier"/>
                <a:cs typeface="Courier"/>
              </a:rPr>
              <a:t>'\n'; 	</a:t>
            </a:r>
            <a:r>
              <a:rPr lang="en-US" sz="2000" dirty="0" smtClean="0">
                <a:latin typeface="Courier"/>
                <a:cs typeface="Courier"/>
              </a:rPr>
              <a:t>else if (</a:t>
            </a:r>
            <a:r>
              <a:rPr lang="en-US" sz="2000" dirty="0" err="1" smtClean="0">
                <a:latin typeface="Courier"/>
                <a:cs typeface="Courier"/>
              </a:rPr>
              <a:t>ns.is_link</a:t>
            </a:r>
            <a:r>
              <a:rPr lang="en-US" sz="2000" dirty="0" smtClean="0">
                <a:latin typeface="Courier"/>
                <a:cs typeface="Courier"/>
              </a:rPr>
              <a:t>())	</a:t>
            </a:r>
            <a:r>
              <a:rPr lang="en-US" sz="2000" dirty="0" err="1" smtClean="0">
                <a:latin typeface="Courier"/>
                <a:cs typeface="Courier"/>
              </a:rPr>
              <a:t>cout</a:t>
            </a:r>
            <a:r>
              <a:rPr lang="en-US" sz="2000" dirty="0" smtClean="0">
                <a:latin typeface="Courier"/>
                <a:cs typeface="Courier"/>
              </a:rPr>
              <a:t> &lt;&lt; '-&gt;' &lt;&lt; </a:t>
            </a:r>
            <a:r>
              <a:rPr lang="en-US" sz="2000" dirty="0" err="1" smtClean="0">
                <a:latin typeface="Courier"/>
                <a:cs typeface="Courier"/>
              </a:rPr>
              <a:t>ns.read_link</a:t>
            </a:r>
            <a:r>
              <a:rPr lang="en-US" sz="2000" dirty="0" smtClean="0">
                <a:latin typeface="Courier"/>
                <a:cs typeface="Courier"/>
              </a:rPr>
              <a:t>() &lt;&lt; '\n';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else:		</a:t>
            </a:r>
            <a:r>
              <a:rPr lang="en-US" sz="2000" dirty="0" err="1" smtClean="0">
                <a:latin typeface="Courier"/>
                <a:cs typeface="Courier"/>
              </a:rPr>
              <a:t>cout</a:t>
            </a:r>
            <a:r>
              <a:rPr lang="en-US" sz="2000" dirty="0" smtClean="0">
                <a:latin typeface="Courier"/>
                <a:cs typeface="Courier"/>
              </a:rPr>
              <a:t> &lt;&lt; '  ' &lt;&lt; *it &lt;&lt; </a:t>
            </a:r>
            <a:r>
              <a:rPr lang="en-US" sz="2000" dirty="0">
                <a:latin typeface="Courier"/>
                <a:cs typeface="Courier"/>
              </a:rPr>
              <a:t>'\n</a:t>
            </a:r>
            <a:r>
              <a:rPr lang="en-US" sz="2000" dirty="0" smtClean="0">
                <a:latin typeface="Courier"/>
                <a:cs typeface="Courier"/>
              </a:rPr>
              <a:t>';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2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 command line tools</a:t>
            </a:r>
          </a:p>
          <a:p>
            <a:r>
              <a:rPr lang="en-US" dirty="0" smtClean="0"/>
              <a:t>SAGA Python API</a:t>
            </a:r>
          </a:p>
          <a:p>
            <a:r>
              <a:rPr lang="en-US" dirty="0" smtClean="0"/>
              <a:t>SAGA C++ API</a:t>
            </a:r>
          </a:p>
          <a:p>
            <a:r>
              <a:rPr lang="en-US" dirty="0" smtClean="0"/>
              <a:t>Examples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API </a:t>
            </a:r>
            <a:r>
              <a:rPr lang="en-US" dirty="0"/>
              <a:t>Example : </a:t>
            </a:r>
            <a:r>
              <a:rPr lang="en-US" dirty="0" smtClean="0"/>
              <a:t>Job Package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 a job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saga::</a:t>
            </a:r>
            <a:r>
              <a:rPr lang="en-US" sz="2000" dirty="0" err="1" smtClean="0">
                <a:latin typeface="Courier"/>
                <a:cs typeface="Courier"/>
              </a:rPr>
              <a:t>url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js_url</a:t>
            </a:r>
            <a:r>
              <a:rPr lang="en-US" sz="2000" dirty="0" smtClean="0">
                <a:latin typeface="Courier"/>
                <a:cs typeface="Courier"/>
              </a:rPr>
              <a:t>("</a:t>
            </a:r>
            <a:r>
              <a:rPr lang="en-US" sz="2000" dirty="0">
                <a:latin typeface="Courier"/>
                <a:cs typeface="Courier"/>
              </a:rPr>
              <a:t>fork://</a:t>
            </a:r>
            <a:r>
              <a:rPr lang="en-US" sz="2000" dirty="0" err="1">
                <a:latin typeface="Courier"/>
                <a:cs typeface="Courier"/>
              </a:rPr>
              <a:t>localhost</a:t>
            </a:r>
            <a:r>
              <a:rPr lang="en-US" sz="2000" dirty="0" smtClean="0">
                <a:latin typeface="Courier"/>
                <a:cs typeface="Courier"/>
              </a:rPr>
              <a:t>/");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"/>
                <a:cs typeface="Courier"/>
              </a:rPr>
              <a:t>s</a:t>
            </a:r>
            <a:r>
              <a:rPr lang="en-US" sz="2000" dirty="0" smtClean="0">
                <a:latin typeface="Courier"/>
                <a:cs typeface="Courier"/>
              </a:rPr>
              <a:t>aga::job::service </a:t>
            </a:r>
            <a:r>
              <a:rPr lang="en-US" sz="2000" dirty="0" err="1" smtClean="0">
                <a:latin typeface="Courier"/>
                <a:cs typeface="Courier"/>
              </a:rPr>
              <a:t>js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js_url</a:t>
            </a:r>
            <a:r>
              <a:rPr lang="en-US" sz="2000" dirty="0" smtClean="0">
                <a:latin typeface="Courier"/>
                <a:cs typeface="Courier"/>
              </a:rPr>
              <a:t>);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saga::job::description </a:t>
            </a:r>
            <a:r>
              <a:rPr lang="en-US" sz="2000" dirty="0" err="1" smtClean="0">
                <a:latin typeface="Courier"/>
                <a:cs typeface="Courier"/>
              </a:rPr>
              <a:t>jd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urier"/>
                <a:cs typeface="Courier"/>
              </a:rPr>
              <a:t>js.set_attribute</a:t>
            </a:r>
            <a:r>
              <a:rPr lang="en-US" sz="2000" dirty="0" smtClean="0">
                <a:latin typeface="Courier"/>
                <a:cs typeface="Courier"/>
              </a:rPr>
              <a:t>("executable", "touch");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urier"/>
                <a:cs typeface="Courier"/>
              </a:rPr>
              <a:t>std</a:t>
            </a:r>
            <a:r>
              <a:rPr lang="en-US" sz="2000" dirty="0" smtClean="0">
                <a:latin typeface="Courier"/>
                <a:cs typeface="Courier"/>
              </a:rPr>
              <a:t>::vector&lt;</a:t>
            </a:r>
            <a:r>
              <a:rPr lang="en-US" sz="2000" dirty="0" err="1" smtClean="0">
                <a:latin typeface="Courier"/>
                <a:cs typeface="Courier"/>
              </a:rPr>
              <a:t>std</a:t>
            </a:r>
            <a:r>
              <a:rPr lang="en-US" sz="2000" dirty="0" smtClean="0">
                <a:latin typeface="Courier"/>
                <a:cs typeface="Courier"/>
              </a:rPr>
              <a:t>::string&gt; </a:t>
            </a:r>
            <a:r>
              <a:rPr lang="en-US" sz="2000" dirty="0" err="1" smtClean="0">
                <a:latin typeface="Courier"/>
                <a:cs typeface="Courier"/>
              </a:rPr>
              <a:t>args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urier"/>
                <a:cs typeface="Courier"/>
              </a:rPr>
              <a:t>args.push_back</a:t>
            </a:r>
            <a:r>
              <a:rPr lang="en-US" sz="2000" dirty="0" smtClean="0">
                <a:latin typeface="Courier"/>
                <a:cs typeface="Courier"/>
              </a:rPr>
              <a:t>("-a");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urier"/>
                <a:cs typeface="Courier"/>
              </a:rPr>
              <a:t>args.push_back</a:t>
            </a:r>
            <a:r>
              <a:rPr lang="en-US" sz="2000" dirty="0" smtClean="0">
                <a:latin typeface="Courier"/>
                <a:cs typeface="Courier"/>
              </a:rPr>
              <a:t>("...filename…");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urier"/>
                <a:cs typeface="Courier"/>
              </a:rPr>
              <a:t>js.set_vector_attribute</a:t>
            </a:r>
            <a:r>
              <a:rPr lang="en-US" sz="2000" dirty="0" smtClean="0">
                <a:latin typeface="Courier"/>
                <a:cs typeface="Courier"/>
              </a:rPr>
              <a:t>("arguments", </a:t>
            </a:r>
            <a:r>
              <a:rPr lang="en-US" sz="2000" dirty="0" err="1" smtClean="0">
                <a:latin typeface="Courier"/>
                <a:cs typeface="Courier"/>
              </a:rPr>
              <a:t>args</a:t>
            </a:r>
            <a:r>
              <a:rPr lang="en-US" sz="2000" dirty="0" smtClean="0">
                <a:latin typeface="Courier"/>
                <a:cs typeface="Courier"/>
              </a:rPr>
              <a:t>);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saga::job::job j = </a:t>
            </a:r>
            <a:r>
              <a:rPr lang="en-US" sz="2000" dirty="0" err="1" smtClean="0">
                <a:latin typeface="Courier"/>
                <a:cs typeface="Courier"/>
              </a:rPr>
              <a:t>js.create_job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jd</a:t>
            </a:r>
            <a:r>
              <a:rPr lang="en-US" sz="2000" dirty="0" smtClean="0">
                <a:latin typeface="Courier"/>
                <a:cs typeface="Courier"/>
              </a:rPr>
              <a:t>);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urier"/>
                <a:cs typeface="Courier"/>
              </a:rPr>
              <a:t>j</a:t>
            </a:r>
            <a:r>
              <a:rPr lang="en-US" sz="2000" dirty="0" err="1" smtClean="0">
                <a:latin typeface="Courier"/>
                <a:cs typeface="Courier"/>
              </a:rPr>
              <a:t>.run</a:t>
            </a:r>
            <a:r>
              <a:rPr lang="en-US" sz="2000" dirty="0" smtClean="0">
                <a:latin typeface="Courier"/>
                <a:cs typeface="Courier"/>
              </a:rPr>
              <a:t>();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37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API </a:t>
            </a:r>
            <a:r>
              <a:rPr lang="en-US" dirty="0"/>
              <a:t>Example : </a:t>
            </a:r>
            <a:r>
              <a:rPr lang="en-US" dirty="0" smtClean="0"/>
              <a:t>Job Package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 a job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saga</a:t>
            </a:r>
            <a:r>
              <a:rPr lang="en-US" sz="2000" dirty="0">
                <a:latin typeface="Courier"/>
                <a:cs typeface="Courier"/>
              </a:rPr>
              <a:t>::job::service </a:t>
            </a:r>
            <a:r>
              <a:rPr lang="en-US" sz="2000" dirty="0" err="1" smtClean="0">
                <a:latin typeface="Courier"/>
                <a:cs typeface="Courier"/>
              </a:rPr>
              <a:t>js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saga::job::</a:t>
            </a:r>
            <a:r>
              <a:rPr lang="en-US" sz="2000" dirty="0" err="1" smtClean="0">
                <a:latin typeface="Courier"/>
                <a:cs typeface="Courier"/>
              </a:rPr>
              <a:t>ostream</a:t>
            </a:r>
            <a:r>
              <a:rPr lang="en-US" sz="2000" dirty="0" smtClean="0">
                <a:latin typeface="Courier"/>
                <a:cs typeface="Courier"/>
              </a:rPr>
              <a:t> in;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"/>
                <a:cs typeface="Courier"/>
              </a:rPr>
              <a:t>saga::job</a:t>
            </a:r>
            <a:r>
              <a:rPr lang="en-US" sz="2000" dirty="0" smtClean="0">
                <a:latin typeface="Courier"/>
                <a:cs typeface="Courier"/>
              </a:rPr>
              <a:t>::</a:t>
            </a:r>
            <a:r>
              <a:rPr lang="en-US" sz="2000" dirty="0" err="1" smtClean="0">
                <a:latin typeface="Courier"/>
                <a:cs typeface="Courier"/>
              </a:rPr>
              <a:t>istream</a:t>
            </a:r>
            <a:r>
              <a:rPr lang="en-US" sz="2000" dirty="0" smtClean="0">
                <a:latin typeface="Courier"/>
                <a:cs typeface="Courier"/>
              </a:rPr>
              <a:t> out, err;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saga::job::job j = </a:t>
            </a:r>
            <a:r>
              <a:rPr lang="en-US" sz="2000" dirty="0" err="1" smtClean="0">
                <a:latin typeface="Courier"/>
                <a:cs typeface="Courier"/>
              </a:rPr>
              <a:t>js.run_job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"/>
                <a:cs typeface="Courier"/>
              </a:rPr>
              <a:t> 	"/bin/echo -n HELLO </a:t>
            </a:r>
            <a:r>
              <a:rPr lang="en-US" sz="2000" dirty="0" smtClean="0">
                <a:latin typeface="Courier"/>
                <a:cs typeface="Courier"/>
              </a:rPr>
              <a:t>SAGA", </a:t>
            </a:r>
            <a:r>
              <a:rPr lang="en-US" sz="2000" dirty="0">
                <a:latin typeface="Courier"/>
                <a:cs typeface="Courier"/>
              </a:rPr>
              <a:t>"fork://</a:t>
            </a:r>
            <a:r>
              <a:rPr lang="en-US" sz="2000" dirty="0" err="1">
                <a:latin typeface="Courier"/>
                <a:cs typeface="Courier"/>
              </a:rPr>
              <a:t>localhost</a:t>
            </a:r>
            <a:r>
              <a:rPr lang="en-US" sz="2000" dirty="0" smtClean="0">
                <a:latin typeface="Courier"/>
                <a:cs typeface="Courier"/>
              </a:rPr>
              <a:t>/",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	in, out, err);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urier"/>
                <a:cs typeface="Courier"/>
              </a:rPr>
              <a:t>s</a:t>
            </a:r>
            <a:r>
              <a:rPr lang="en-US" sz="2000" dirty="0" err="1" smtClean="0">
                <a:latin typeface="Courier"/>
                <a:cs typeface="Courier"/>
              </a:rPr>
              <a:t>td</a:t>
            </a:r>
            <a:r>
              <a:rPr lang="en-US" sz="2000" dirty="0" smtClean="0">
                <a:latin typeface="Courier"/>
                <a:cs typeface="Courier"/>
              </a:rPr>
              <a:t>::string line;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while (</a:t>
            </a:r>
            <a:r>
              <a:rPr lang="en-US" sz="2000" dirty="0" err="1">
                <a:latin typeface="Courier"/>
                <a:cs typeface="Courier"/>
              </a:rPr>
              <a:t>std</a:t>
            </a:r>
            <a:r>
              <a:rPr lang="en-US" sz="2000" dirty="0">
                <a:latin typeface="Courier"/>
                <a:cs typeface="Courier"/>
              </a:rPr>
              <a:t>::</a:t>
            </a:r>
            <a:r>
              <a:rPr lang="en-US" sz="2000" dirty="0" err="1">
                <a:latin typeface="Courier"/>
                <a:cs typeface="Courier"/>
              </a:rPr>
              <a:t>getline</a:t>
            </a:r>
            <a:r>
              <a:rPr lang="en-US" sz="2000" dirty="0">
                <a:latin typeface="Courier"/>
                <a:cs typeface="Courier"/>
              </a:rPr>
              <a:t>(line, out)</a:t>
            </a:r>
            <a:r>
              <a:rPr lang="en-US" sz="2000" dirty="0" smtClean="0">
                <a:latin typeface="Courier"/>
                <a:cs typeface="Courier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	</a:t>
            </a:r>
            <a:r>
              <a:rPr lang="en-US" sz="2000" dirty="0" err="1" smtClean="0">
                <a:latin typeface="Courier"/>
                <a:cs typeface="Courier"/>
              </a:rPr>
              <a:t>std</a:t>
            </a:r>
            <a:r>
              <a:rPr lang="en-US" sz="2000" dirty="0" smtClean="0">
                <a:latin typeface="Courier"/>
                <a:cs typeface="Courier"/>
              </a:rPr>
              <a:t>::</a:t>
            </a:r>
            <a:r>
              <a:rPr lang="en-US" sz="2000" dirty="0" err="1" smtClean="0">
                <a:latin typeface="Courier"/>
                <a:cs typeface="Courier"/>
              </a:rPr>
              <a:t>cout</a:t>
            </a:r>
            <a:r>
              <a:rPr lang="en-US" sz="2000" dirty="0" smtClean="0">
                <a:latin typeface="Courier"/>
                <a:cs typeface="Courier"/>
              </a:rPr>
              <a:t> &lt;&lt; out &lt;&lt; </a:t>
            </a:r>
            <a:r>
              <a:rPr lang="en-US" sz="2000" dirty="0" err="1" smtClean="0">
                <a:latin typeface="Courier"/>
                <a:cs typeface="Courier"/>
              </a:rPr>
              <a:t>std</a:t>
            </a:r>
            <a:r>
              <a:rPr lang="en-US" sz="2000" dirty="0" smtClean="0">
                <a:latin typeface="Courier"/>
                <a:cs typeface="Courier"/>
              </a:rPr>
              <a:t>::</a:t>
            </a:r>
            <a:r>
              <a:rPr lang="en-US" sz="2000" dirty="0" err="1" smtClean="0">
                <a:latin typeface="Courier"/>
                <a:cs typeface="Courier"/>
              </a:rPr>
              <a:t>endl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723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API Example: </a:t>
            </a:r>
            <a:r>
              <a:rPr lang="en-US" dirty="0"/>
              <a:t>Advert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modify an advert </a:t>
            </a:r>
            <a:r>
              <a:rPr lang="en-US" dirty="0" smtClean="0"/>
              <a:t>entry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// </a:t>
            </a:r>
            <a:r>
              <a:rPr lang="en-US" sz="2000" dirty="0">
                <a:latin typeface="Courier"/>
                <a:cs typeface="Courier"/>
              </a:rPr>
              <a:t>host A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saga::</a:t>
            </a:r>
            <a:r>
              <a:rPr lang="en-US" sz="2000" dirty="0" err="1" smtClean="0">
                <a:latin typeface="Courier"/>
                <a:cs typeface="Courier"/>
              </a:rPr>
              <a:t>url</a:t>
            </a:r>
            <a:r>
              <a:rPr lang="en-US" sz="2000" dirty="0" smtClean="0">
                <a:latin typeface="Courier"/>
                <a:cs typeface="Courier"/>
              </a:rPr>
              <a:t> name </a:t>
            </a:r>
            <a:r>
              <a:rPr lang="en-US" sz="2000" dirty="0">
                <a:latin typeface="Courier"/>
                <a:cs typeface="Courier"/>
              </a:rPr>
              <a:t>= </a:t>
            </a:r>
            <a:r>
              <a:rPr lang="en-US" sz="2000" dirty="0" err="1">
                <a:latin typeface="Courier"/>
                <a:cs typeface="Courier"/>
              </a:rPr>
              <a:t>url</a:t>
            </a:r>
            <a:r>
              <a:rPr lang="en-US" sz="2000" dirty="0">
                <a:latin typeface="Courier"/>
                <a:cs typeface="Courier"/>
              </a:rPr>
              <a:t>(' … ')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saga::advert::entry e(name, 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	</a:t>
            </a:r>
            <a:r>
              <a:rPr lang="en-US" sz="2000" dirty="0" err="1" smtClean="0">
                <a:latin typeface="Courier"/>
                <a:cs typeface="Courier"/>
              </a:rPr>
              <a:t>advert.ReadWrite|advert.Create</a:t>
            </a:r>
            <a:r>
              <a:rPr lang="en-US" sz="2000" dirty="0">
                <a:latin typeface="Courier"/>
                <a:cs typeface="Courier"/>
              </a:rPr>
              <a:t>)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 err="1" smtClean="0">
                <a:latin typeface="Courier"/>
                <a:cs typeface="Courier"/>
              </a:rPr>
              <a:t>e.set_attribute</a:t>
            </a:r>
            <a:r>
              <a:rPr lang="en-US" sz="2000" dirty="0" smtClean="0">
                <a:latin typeface="Courier"/>
                <a:cs typeface="Courier"/>
              </a:rPr>
              <a:t>("started", " </a:t>
            </a:r>
            <a:r>
              <a:rPr lang="en-US" sz="2000" dirty="0">
                <a:latin typeface="Courier"/>
                <a:cs typeface="Courier"/>
              </a:rPr>
              <a:t>… </a:t>
            </a:r>
            <a:r>
              <a:rPr lang="en-US" sz="2000" dirty="0" smtClean="0">
                <a:latin typeface="Courier"/>
                <a:cs typeface="Courier"/>
              </a:rPr>
              <a:t>" 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// </a:t>
            </a:r>
            <a:r>
              <a:rPr lang="en-US" sz="2000" dirty="0">
                <a:latin typeface="Courier"/>
                <a:cs typeface="Courier"/>
              </a:rPr>
              <a:t>host B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saga::</a:t>
            </a:r>
            <a:r>
              <a:rPr lang="en-US" sz="2000" dirty="0" err="1">
                <a:latin typeface="Courier"/>
                <a:cs typeface="Courier"/>
              </a:rPr>
              <a:t>url</a:t>
            </a:r>
            <a:r>
              <a:rPr lang="en-US" sz="2000" dirty="0">
                <a:latin typeface="Courier"/>
                <a:cs typeface="Courier"/>
              </a:rPr>
              <a:t> name = </a:t>
            </a:r>
            <a:r>
              <a:rPr lang="en-US" sz="2000" dirty="0" err="1">
                <a:latin typeface="Courier"/>
                <a:cs typeface="Courier"/>
              </a:rPr>
              <a:t>url</a:t>
            </a:r>
            <a:r>
              <a:rPr lang="en-US" sz="2000" dirty="0">
                <a:latin typeface="Courier"/>
                <a:cs typeface="Courier"/>
              </a:rPr>
              <a:t>(' … ')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saga::advert::entry e(name, </a:t>
            </a:r>
            <a:r>
              <a:rPr lang="en-US" sz="2000" dirty="0" err="1" smtClean="0">
                <a:latin typeface="Courier"/>
                <a:cs typeface="Courier"/>
              </a:rPr>
              <a:t>advert.Read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/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 err="1" smtClean="0">
                <a:latin typeface="Courier"/>
                <a:cs typeface="Courier"/>
              </a:rPr>
              <a:t>std</a:t>
            </a:r>
            <a:r>
              <a:rPr lang="en-US" sz="2000" dirty="0" smtClean="0">
                <a:latin typeface="Courier"/>
                <a:cs typeface="Courier"/>
              </a:rPr>
              <a:t>::string started </a:t>
            </a:r>
            <a:r>
              <a:rPr lang="en-US" sz="2000" dirty="0">
                <a:latin typeface="Courier"/>
                <a:cs typeface="Courier"/>
              </a:rPr>
              <a:t>= </a:t>
            </a:r>
            <a:r>
              <a:rPr lang="en-US" sz="2000" dirty="0" err="1" smtClean="0">
                <a:latin typeface="Courier"/>
                <a:cs typeface="Courier"/>
              </a:rPr>
              <a:t>e.get_attribute</a:t>
            </a:r>
            <a:r>
              <a:rPr lang="en-US" sz="2000" dirty="0" smtClean="0">
                <a:latin typeface="Courier"/>
                <a:cs typeface="Courier"/>
              </a:rPr>
              <a:t>("started")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7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Resources: Programmers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ctr"/>
            <a:r>
              <a:rPr lang="en-US" sz="4000" dirty="0" smtClean="0"/>
              <a:t>Set of very small and easy examples, one for each package/paradigm</a:t>
            </a:r>
            <a:endParaRPr lang="en-US" sz="9600" dirty="0" smtClean="0"/>
          </a:p>
          <a:p>
            <a:pPr lvl="1" fontAlgn="ctr"/>
            <a:r>
              <a:rPr lang="en-US" sz="3600" dirty="0" err="1" smtClean="0"/>
              <a:t>file_copy</a:t>
            </a:r>
            <a:r>
              <a:rPr lang="en-US" sz="3600" dirty="0" smtClean="0"/>
              <a:t>, </a:t>
            </a:r>
            <a:r>
              <a:rPr lang="en-US" sz="3600" dirty="0" err="1" smtClean="0"/>
              <a:t>file_copy</a:t>
            </a:r>
            <a:r>
              <a:rPr lang="en-US" sz="3600" dirty="0" smtClean="0"/>
              <a:t> 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Error handling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Attributes</a:t>
            </a:r>
          </a:p>
          <a:p>
            <a:pPr lvl="1" fontAlgn="ctr"/>
            <a:r>
              <a:rPr lang="en-US" sz="3600" dirty="0" smtClean="0"/>
              <a:t>Stream (server/client)</a:t>
            </a:r>
          </a:p>
          <a:p>
            <a:pPr fontAlgn="ctr"/>
            <a:r>
              <a:rPr lang="en-US" sz="3800" dirty="0">
                <a:hlinkClick r:id="rId2"/>
              </a:rPr>
              <a:t>http://static.saga.cct.lsu.edu/docs/programming_guide/</a:t>
            </a:r>
            <a:r>
              <a:rPr lang="en-US" sz="3800" dirty="0" smtClean="0">
                <a:hlinkClick r:id="rId2"/>
              </a:rPr>
              <a:t>saga_programming_guide.pdf</a:t>
            </a:r>
            <a:endParaRPr lang="en-US" sz="3800" dirty="0" smtClean="0"/>
          </a:p>
          <a:p>
            <a:pPr marL="0" indent="0" fontAlgn="ctr">
              <a:buNone/>
            </a:pPr>
            <a:endParaRPr lang="en-US" sz="3800" dirty="0" smtClean="0"/>
          </a:p>
          <a:p>
            <a:pPr>
              <a:buNone/>
            </a:pPr>
            <a:endParaRPr lang="de-DE" sz="4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1: </a:t>
            </a:r>
            <a:r>
              <a:rPr lang="en-US" dirty="0" err="1"/>
              <a:t>hello_world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20000"/>
          </a:bodyPr>
          <a:lstStyle/>
          <a:p>
            <a:pPr fontAlgn="ctr"/>
            <a:r>
              <a:rPr lang="en-US" sz="4000" dirty="0" smtClean="0"/>
              <a:t>Hello world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Launch 3 jobs on different machines</a:t>
            </a:r>
          </a:p>
          <a:p>
            <a:pPr lvl="2" fontAlgn="ctr"/>
            <a:r>
              <a:rPr lang="en-US" dirty="0" smtClean="0"/>
              <a:t>Execute “/bin/echo”</a:t>
            </a:r>
          </a:p>
          <a:p>
            <a:pPr lvl="1" fontAlgn="ctr"/>
            <a:r>
              <a:rPr lang="en-US" sz="3600" dirty="0" smtClean="0"/>
              <a:t>No job dependency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Each job returns its passed input argument</a:t>
            </a:r>
            <a:endParaRPr lang="en-US" sz="8800" dirty="0" smtClean="0"/>
          </a:p>
          <a:p>
            <a:pPr lvl="2" fontAlgn="ctr"/>
            <a:r>
              <a:rPr lang="en-US" dirty="0" smtClean="0"/>
              <a:t>"Hello"</a:t>
            </a:r>
            <a:endParaRPr lang="en-US" sz="6000" dirty="0" smtClean="0"/>
          </a:p>
          <a:p>
            <a:pPr lvl="2" fontAlgn="ctr"/>
            <a:r>
              <a:rPr lang="en-US" dirty="0" smtClean="0"/>
              <a:t>"distributed"</a:t>
            </a:r>
            <a:endParaRPr lang="en-US" sz="6000" dirty="0" smtClean="0"/>
          </a:p>
          <a:p>
            <a:pPr lvl="2" fontAlgn="ctr"/>
            <a:r>
              <a:rPr lang="en-US" dirty="0" smtClean="0"/>
              <a:t>"world!"</a:t>
            </a:r>
            <a:endParaRPr lang="en-US" sz="6000" dirty="0" smtClean="0"/>
          </a:p>
          <a:p>
            <a:pPr lvl="1" fontAlgn="ctr"/>
            <a:r>
              <a:rPr lang="en-US" sz="3600" dirty="0" smtClean="0"/>
              <a:t>Jobs are launched in parallel (in separate threads)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As soon as result is collected it's printed on local console</a:t>
            </a:r>
            <a:endParaRPr lang="en-US" sz="8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71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1: </a:t>
            </a:r>
            <a:r>
              <a:rPr lang="en-US" dirty="0" err="1"/>
              <a:t>hello_world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pPr fontAlgn="ctr"/>
            <a:r>
              <a:rPr lang="en-US" sz="4000" dirty="0" smtClean="0"/>
              <a:t>Hello world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Arbitrary sequence of results</a:t>
            </a:r>
            <a:endParaRPr lang="en-US" sz="8800" dirty="0" smtClean="0"/>
          </a:p>
          <a:p>
            <a:pPr lvl="2" fontAlgn="ctr"/>
            <a:r>
              <a:rPr lang="en-US" dirty="0" smtClean="0"/>
              <a:t>Optimally: "Hello distributed world!"</a:t>
            </a:r>
            <a:endParaRPr lang="en-US" sz="6000" dirty="0" smtClean="0"/>
          </a:p>
          <a:p>
            <a:pPr lvl="1" fontAlgn="ctr"/>
            <a:r>
              <a:rPr lang="en-US" sz="3600" dirty="0" smtClean="0"/>
              <a:t>Demonstrates</a:t>
            </a:r>
            <a:endParaRPr lang="en-US" sz="8800" dirty="0" smtClean="0"/>
          </a:p>
          <a:p>
            <a:pPr lvl="2" fontAlgn="ctr"/>
            <a:r>
              <a:rPr lang="en-US" dirty="0" smtClean="0"/>
              <a:t>How to launch a remote job using SAGA </a:t>
            </a:r>
            <a:r>
              <a:rPr lang="en-US" dirty="0" err="1" smtClean="0"/>
              <a:t>job_service</a:t>
            </a:r>
            <a:endParaRPr lang="en-US" sz="6000" dirty="0" smtClean="0"/>
          </a:p>
          <a:p>
            <a:pPr lvl="2" fontAlgn="ctr"/>
            <a:r>
              <a:rPr lang="en-US" dirty="0" smtClean="0"/>
              <a:t>Pass arguments using the command line</a:t>
            </a:r>
            <a:endParaRPr lang="en-US" sz="6000" dirty="0" smtClean="0"/>
          </a:p>
          <a:p>
            <a:pPr lvl="2" fontAlgn="ctr"/>
            <a:r>
              <a:rPr lang="en-US" dirty="0" smtClean="0"/>
              <a:t>Collect result by output redirection</a:t>
            </a:r>
            <a:endParaRPr lang="en-US" sz="6000" dirty="0" smtClean="0"/>
          </a:p>
          <a:p>
            <a:r>
              <a:rPr lang="en-US" dirty="0" smtClean="0"/>
              <a:t>The source code can be found here (see ‘Example1’):</a:t>
            </a:r>
          </a:p>
          <a:p>
            <a:pPr lvl="1"/>
            <a:r>
              <a:rPr lang="en-US" dirty="0" smtClean="0">
                <a:hlinkClick r:id="rId3"/>
              </a:rPr>
              <a:t>https://svn.cct.lsu.edu/repos/saga/core/trunk/examples/tutorial</a:t>
            </a:r>
            <a:endParaRPr lang="en-US" dirty="0" smtClean="0"/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example uses </a:t>
            </a:r>
            <a:r>
              <a:rPr lang="en-US" sz="2800" dirty="0" err="1"/>
              <a:t>localhost</a:t>
            </a:r>
            <a:r>
              <a:rPr lang="en-US" sz="2800" dirty="0"/>
              <a:t> to spawn </a:t>
            </a:r>
            <a:r>
              <a:rPr lang="en-US" sz="2800" dirty="0" err="1"/>
              <a:t>childs</a:t>
            </a:r>
            <a:endParaRPr lang="en-US" sz="2800" dirty="0"/>
          </a:p>
          <a:p>
            <a:pPr lvl="2" fontAlgn="ctr"/>
            <a:r>
              <a:rPr lang="en-US" dirty="0" smtClean="0"/>
              <a:t>For remote execution change HOST1, HOST2, HOST3 from "</a:t>
            </a:r>
            <a:r>
              <a:rPr lang="en-US" dirty="0" err="1" smtClean="0"/>
              <a:t>localhost</a:t>
            </a:r>
            <a:r>
              <a:rPr lang="en-US" dirty="0" smtClean="0"/>
              <a:t>" to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chaining_jobs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ctr"/>
            <a:r>
              <a:rPr lang="en-US" sz="4000" dirty="0" smtClean="0"/>
              <a:t>Launch 3 jobs on 3 different machines</a:t>
            </a:r>
            <a:endParaRPr lang="en-US" sz="9600" dirty="0" smtClean="0"/>
          </a:p>
          <a:p>
            <a:pPr fontAlgn="ctr"/>
            <a:r>
              <a:rPr lang="en-US" sz="4000" dirty="0" smtClean="0"/>
              <a:t>Output of previous job is needed to launch next job</a:t>
            </a:r>
            <a:endParaRPr lang="en-US" sz="9600" dirty="0" smtClean="0"/>
          </a:p>
          <a:p>
            <a:pPr fontAlgn="ctr"/>
            <a:r>
              <a:rPr lang="en-US" sz="4000" dirty="0" smtClean="0"/>
              <a:t>Simple sequential execution, but SAGA style</a:t>
            </a:r>
            <a:endParaRPr lang="en-US" sz="9600" dirty="0" smtClean="0"/>
          </a:p>
          <a:p>
            <a:pPr fontAlgn="ctr"/>
            <a:r>
              <a:rPr lang="en-US" sz="4000" dirty="0" smtClean="0"/>
              <a:t>Demonstrates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How to launch a job using SAGA </a:t>
            </a:r>
            <a:r>
              <a:rPr lang="en-US" sz="3600" dirty="0" err="1" smtClean="0"/>
              <a:t>job_service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How to feed input to launched job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How to collect output</a:t>
            </a:r>
            <a:endParaRPr lang="en-US" sz="8800" dirty="0" smtClean="0"/>
          </a:p>
          <a:p>
            <a:pPr fontAlgn="ctr"/>
            <a:r>
              <a:rPr lang="en-US" sz="4000" dirty="0" smtClean="0"/>
              <a:t>Launched job: /</a:t>
            </a:r>
            <a:r>
              <a:rPr lang="en-US" sz="4000" dirty="0" err="1" smtClean="0"/>
              <a:t>usr</a:t>
            </a:r>
            <a:r>
              <a:rPr lang="en-US" sz="4000" dirty="0" smtClean="0"/>
              <a:t>/bin/</a:t>
            </a:r>
            <a:r>
              <a:rPr lang="en-US" sz="4000" dirty="0" err="1" smtClean="0"/>
              <a:t>bc</a:t>
            </a:r>
            <a:r>
              <a:rPr lang="en-US" sz="4000" dirty="0" smtClean="0"/>
              <a:t> </a:t>
            </a:r>
          </a:p>
          <a:p>
            <a:pPr fontAlgn="ctr"/>
            <a:r>
              <a:rPr lang="de-DE" sz="3600" dirty="0" smtClean="0"/>
              <a:t>Increment the number passed as the argument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Pass returned incremented number to next job</a:t>
            </a:r>
            <a:endParaRPr lang="de-DE" sz="88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</a:t>
            </a:r>
            <a:r>
              <a:rPr lang="en-US" dirty="0" err="1" smtClean="0"/>
              <a:t>depending_jobs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ctr"/>
            <a:r>
              <a:rPr lang="de-DE" sz="4000" dirty="0" smtClean="0"/>
              <a:t>Coordinating information from advert service</a:t>
            </a:r>
          </a:p>
          <a:p>
            <a:pPr fontAlgn="ctr"/>
            <a:r>
              <a:rPr lang="de-DE" sz="4000" dirty="0" smtClean="0"/>
              <a:t>Launch a single job sequentially on a set of remote resources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Simulating checkpointing/relaunching on different resource (migration)</a:t>
            </a:r>
            <a:endParaRPr lang="de-DE" sz="8800" dirty="0" smtClean="0"/>
          </a:p>
          <a:p>
            <a:pPr fontAlgn="ctr"/>
            <a:r>
              <a:rPr lang="de-DE" sz="4000" dirty="0" smtClean="0"/>
              <a:t>Maintain a single result value in advert service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Gets written by one job, and read by the next</a:t>
            </a:r>
            <a:endParaRPr lang="de-DE" sz="8800" dirty="0" smtClean="0"/>
          </a:p>
          <a:p>
            <a:pPr fontAlgn="ctr"/>
            <a:r>
              <a:rPr lang="de-DE" sz="4000" dirty="0" smtClean="0"/>
              <a:t>Demonstrates 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How to launch remote job using SAGA job, while maintaining environment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Assembling argument lists</a:t>
            </a:r>
            <a:endParaRPr lang="de-DE" sz="8800" dirty="0" smtClean="0"/>
          </a:p>
          <a:p>
            <a:pPr fontAlgn="ctr"/>
            <a:r>
              <a:rPr lang="de-DE" sz="4000" dirty="0" smtClean="0"/>
              <a:t>Result is left in advert service, but accessed afterwards</a:t>
            </a:r>
            <a:endParaRPr lang="de-DE" sz="96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| Comments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covered:</a:t>
            </a:r>
          </a:p>
          <a:p>
            <a:pPr lvl="1"/>
            <a:r>
              <a:rPr lang="en-US" dirty="0"/>
              <a:t>SAGA command line tools</a:t>
            </a:r>
          </a:p>
          <a:p>
            <a:pPr lvl="1"/>
            <a:r>
              <a:rPr lang="en-US" dirty="0"/>
              <a:t>SAGA Python API</a:t>
            </a:r>
          </a:p>
          <a:p>
            <a:pPr lvl="1"/>
            <a:r>
              <a:rPr lang="en-US" dirty="0"/>
              <a:t>SAGA C++ API</a:t>
            </a:r>
          </a:p>
          <a:p>
            <a:pPr lvl="1"/>
            <a:r>
              <a:rPr lang="en-US" dirty="0" smtClean="0"/>
              <a:t>Examples</a:t>
            </a:r>
            <a:endParaRPr lang="en-US" dirty="0"/>
          </a:p>
          <a:p>
            <a:r>
              <a:rPr lang="en-US" dirty="0" smtClean="0"/>
              <a:t>Check out the tutorial website for more details </a:t>
            </a:r>
            <a:r>
              <a:rPr lang="en-US" dirty="0"/>
              <a:t>and examples: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http://saga.cct.lsu.edu/software/cpp/documentation/tutorials/loni-training-</a:t>
            </a:r>
            <a:r>
              <a:rPr lang="en-US" dirty="0" smtClean="0">
                <a:hlinkClick r:id="rId3"/>
              </a:rPr>
              <a:t>2010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9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Documentation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1447159" y="2942034"/>
            <a:ext cx="11303641" cy="6201965"/>
          </a:xfrm>
          <a:ln/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General information</a:t>
            </a:r>
          </a:p>
          <a:p>
            <a:pPr lvl="1"/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svn.cct.lsu.edu/repos/saga-projects/tutorial/general_tutorial</a:t>
            </a:r>
            <a:endParaRPr lang="en-US" sz="2400" dirty="0" smtClean="0"/>
          </a:p>
          <a:p>
            <a:pPr lvl="1"/>
            <a:r>
              <a:rPr lang="en-US" sz="2400" dirty="0">
                <a:hlinkClick r:id="rId4"/>
              </a:rPr>
              <a:t>http://saga.cct.lsu.edu/software/cpp/documentation/tutorials/loni-training-2010</a:t>
            </a:r>
            <a:endParaRPr lang="en-US" sz="2400" dirty="0" smtClean="0"/>
          </a:p>
          <a:p>
            <a:r>
              <a:rPr lang="en-US" dirty="0" smtClean="0"/>
              <a:t>API documentation </a:t>
            </a:r>
          </a:p>
          <a:p>
            <a:pPr lvl="1"/>
            <a:r>
              <a:rPr lang="en-US" dirty="0" smtClean="0"/>
              <a:t>Python</a:t>
            </a:r>
          </a:p>
          <a:p>
            <a:pPr lvl="2"/>
            <a:r>
              <a:rPr lang="en-US" dirty="0">
                <a:hlinkClick r:id="rId5"/>
              </a:rPr>
              <a:t>http://static.saga.cct.lsu.edu/apidoc/python/latest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  <a:p>
            <a:pPr lvl="1"/>
            <a:r>
              <a:rPr lang="en-US" dirty="0" smtClean="0"/>
              <a:t>C++</a:t>
            </a:r>
          </a:p>
          <a:p>
            <a:pPr lvl="2"/>
            <a:r>
              <a:rPr lang="en-US" dirty="0">
                <a:hlinkClick r:id="rId6"/>
              </a:rPr>
              <a:t>http://static.saga.cct.lsu.edu/apidoc/cpp/latest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295662"/>
            <a:r>
              <a:rPr lang="en-US" dirty="0" smtClean="0"/>
              <a:t>Programmers manual</a:t>
            </a:r>
          </a:p>
          <a:p>
            <a:pPr marL="965200" lvl="1" indent="-477838"/>
            <a:r>
              <a:rPr lang="en-US" dirty="0">
                <a:solidFill>
                  <a:srgbClr val="B70000"/>
                </a:solidFill>
                <a:hlinkClick r:id="rId7"/>
              </a:rPr>
              <a:t>http://static.saga.cct.lsu.edu/docs/programming_guide/</a:t>
            </a:r>
            <a:r>
              <a:rPr lang="en-US" dirty="0" smtClean="0">
                <a:solidFill>
                  <a:srgbClr val="B70000"/>
                </a:solidFill>
                <a:hlinkClick r:id="rId7"/>
              </a:rPr>
              <a:t>saga_programming_guide.pdf</a:t>
            </a:r>
            <a:endParaRPr lang="en-US" dirty="0" smtClean="0">
              <a:solidFill>
                <a:srgbClr val="B70000"/>
              </a:solidFill>
            </a:endParaRPr>
          </a:p>
          <a:p>
            <a:pPr marL="477527" indent="-477838"/>
            <a:r>
              <a:rPr lang="en-US" dirty="0" smtClean="0">
                <a:solidFill>
                  <a:srgbClr val="B70000"/>
                </a:solidFill>
              </a:rPr>
              <a:t>Example Code:</a:t>
            </a:r>
          </a:p>
          <a:p>
            <a:pPr marL="965200" lvl="1" indent="-477838"/>
            <a:r>
              <a:rPr lang="en-US" dirty="0" smtClean="0">
                <a:solidFill>
                  <a:srgbClr val="B70000"/>
                </a:solidFill>
              </a:rPr>
              <a:t>https://</a:t>
            </a:r>
            <a:r>
              <a:rPr lang="en-US" dirty="0" err="1" smtClean="0">
                <a:solidFill>
                  <a:srgbClr val="B70000"/>
                </a:solidFill>
              </a:rPr>
              <a:t>svn.cct.lsu.edu</a:t>
            </a:r>
            <a:r>
              <a:rPr lang="en-US" dirty="0" smtClean="0">
                <a:solidFill>
                  <a:srgbClr val="B70000"/>
                </a:solidFill>
              </a:rPr>
              <a:t>/repos/saga/core/trunk/examples/</a:t>
            </a:r>
          </a:p>
          <a:p>
            <a:pPr marL="487362" lvl="1" indent="0">
              <a:buNone/>
            </a:pPr>
            <a:endParaRPr lang="en-US" dirty="0" smtClean="0"/>
          </a:p>
          <a:p>
            <a:pPr marL="685800" lvl="1"/>
            <a:endParaRPr lang="en-US" dirty="0" smtClean="0">
              <a:solidFill>
                <a:srgbClr val="B70000"/>
              </a:solidFill>
              <a:hlinkClick r:id="rId8"/>
            </a:endParaRPr>
          </a:p>
          <a:p>
            <a:pPr marL="685800" lvl="1"/>
            <a:endParaRPr lang="en-US" dirty="0">
              <a:solidFill>
                <a:srgbClr val="B7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tutorial, we have set up a demo machine.</a:t>
            </a:r>
          </a:p>
          <a:p>
            <a:pPr lvl="1"/>
            <a:r>
              <a:rPr lang="en-US" dirty="0" smtClean="0"/>
              <a:t>Accounts: {text01,…,test20}@</a:t>
            </a:r>
            <a:r>
              <a:rPr lang="en-US" dirty="0" err="1" smtClean="0"/>
              <a:t>faust.cct.lsu.edu</a:t>
            </a:r>
            <a:endParaRPr lang="en-US" dirty="0" smtClean="0"/>
          </a:p>
          <a:p>
            <a:pPr lvl="1"/>
            <a:r>
              <a:rPr lang="en-US" dirty="0" smtClean="0"/>
              <a:t>Passwords: </a:t>
            </a:r>
            <a:r>
              <a:rPr lang="en-US" b="1" dirty="0" smtClean="0"/>
              <a:t>test1234</a:t>
            </a:r>
          </a:p>
          <a:p>
            <a:r>
              <a:rPr lang="en-US" dirty="0" smtClean="0"/>
              <a:t>Feel free to log-in an look around. SAGA is installed in</a:t>
            </a:r>
            <a:br>
              <a:rPr lang="en-US" dirty="0" smtClean="0"/>
            </a:br>
            <a:r>
              <a:rPr lang="en-US" dirty="0" smtClean="0"/>
              <a:t>/opt/saga-1.5.3-pre/ (core, python, default adaptors)</a:t>
            </a:r>
          </a:p>
          <a:p>
            <a:r>
              <a:rPr lang="en-US" dirty="0" smtClean="0"/>
              <a:t>You can try to reproduce the examples if you want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04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Picture 5.png"/>
          <p:cNvPicPr>
            <a:picLocks noChangeAspect="1"/>
          </p:cNvPicPr>
          <p:nvPr/>
        </p:nvPicPr>
        <p:blipFill rotWithShape="1">
          <a:blip r:embed="rId2"/>
          <a:srcRect b="20065"/>
          <a:stretch/>
        </p:blipFill>
        <p:spPr bwMode="auto">
          <a:xfrm>
            <a:off x="1543377" y="3058551"/>
            <a:ext cx="9982914" cy="563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Architecture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34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to Use SAGA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253389"/>
              </p:ext>
            </p:extLst>
          </p:nvPr>
        </p:nvGraphicFramePr>
        <p:xfrm>
          <a:off x="838591" y="3276600"/>
          <a:ext cx="11353801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687"/>
                <a:gridCol w="3072713"/>
                <a:gridCol w="3124200"/>
                <a:gridCol w="2996809"/>
                <a:gridCol w="508392"/>
              </a:tblGrid>
              <a:tr h="8454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Adaptors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Globus</a:t>
                      </a:r>
                    </a:p>
                    <a:p>
                      <a:r>
                        <a:rPr lang="en-US" dirty="0" smtClean="0"/>
                        <a:t>Adaptors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SSH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Adaptors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86868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file://localhost/...</a:t>
                      </a:r>
                    </a:p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any://</a:t>
                      </a:r>
                      <a:r>
                        <a:rPr lang="en-US" sz="2000" dirty="0" err="1" smtClean="0"/>
                        <a:t>localhost</a:t>
                      </a:r>
                      <a:r>
                        <a:rPr lang="en-US" sz="2000" dirty="0" smtClean="0"/>
                        <a:t>/...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gram://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/...</a:t>
                      </a:r>
                    </a:p>
                    <a:p>
                      <a:r>
                        <a:rPr lang="en-US" sz="2000" dirty="0" smtClean="0"/>
                        <a:t>any://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ssh</a:t>
                      </a:r>
                      <a:r>
                        <a:rPr lang="en-US" sz="2000" dirty="0" smtClean="0"/>
                        <a:t>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/…</a:t>
                      </a:r>
                    </a:p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any://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/…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520"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Shell</a:t>
                      </a:r>
                      <a:endParaRPr lang="en-US" sz="20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>
                        <a:tabLst/>
                      </a:pPr>
                      <a:r>
                        <a:rPr lang="en-US" sz="2000" dirty="0" smtClean="0"/>
                        <a:t>	saga-file</a:t>
                      </a:r>
                      <a:r>
                        <a:rPr lang="en-US" sz="2000" baseline="0" dirty="0" smtClean="0"/>
                        <a:t> copy </a:t>
                      </a:r>
                      <a:r>
                        <a:rPr lang="en-US" sz="2000" baseline="0" dirty="0" err="1" smtClean="0"/>
                        <a:t>src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dest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350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	saga-job run </a:t>
                      </a:r>
                      <a:r>
                        <a:rPr lang="en-US" sz="2000" dirty="0" err="1" smtClean="0"/>
                        <a:t>rm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cmd</a:t>
                      </a:r>
                      <a:endParaRPr lang="en-US" sz="20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424186"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Python</a:t>
                      </a:r>
                      <a:endParaRPr lang="en-US" sz="20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	import </a:t>
                      </a:r>
                      <a:r>
                        <a:rPr lang="en-US" sz="2000" dirty="0" err="1" smtClean="0"/>
                        <a:t>saga.filesystem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/>
                        <a:t>	</a:t>
                      </a:r>
                      <a:r>
                        <a:rPr lang="en-US" sz="2000" dirty="0" err="1" smtClean="0"/>
                        <a:t>dir.copy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src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dest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701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	import </a:t>
                      </a:r>
                      <a:r>
                        <a:rPr lang="en-US" sz="2000" dirty="0" err="1" smtClean="0"/>
                        <a:t>saga.job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/>
                        <a:t>	</a:t>
                      </a:r>
                      <a:r>
                        <a:rPr lang="en-US" sz="2000" dirty="0" err="1" smtClean="0"/>
                        <a:t>js.run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cmd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381000"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C++</a:t>
                      </a:r>
                      <a:endParaRPr lang="en-US" sz="20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	using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saga::</a:t>
                      </a:r>
                      <a:r>
                        <a:rPr lang="en-US" sz="2000" dirty="0" err="1" smtClean="0"/>
                        <a:t>filesystem</a:t>
                      </a:r>
                      <a:r>
                        <a:rPr lang="en-US" sz="2000" smtClean="0"/>
                        <a:t>::directory;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/>
                        <a:t>	</a:t>
                      </a:r>
                      <a:r>
                        <a:rPr lang="en-US" sz="2000" dirty="0" err="1" smtClean="0"/>
                        <a:t>dir.copy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src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dest</a:t>
                      </a:r>
                      <a:r>
                        <a:rPr lang="en-US" sz="2000" dirty="0" smtClean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	using saga::job::job;</a:t>
                      </a:r>
                    </a:p>
                    <a:p>
                      <a:pPr algn="l"/>
                      <a:r>
                        <a:rPr lang="en-US" sz="2000" dirty="0" smtClean="0"/>
                        <a:t>	</a:t>
                      </a:r>
                      <a:r>
                        <a:rPr lang="en-US" sz="2000" dirty="0" err="1" smtClean="0"/>
                        <a:t>job.run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cmd</a:t>
                      </a:r>
                      <a:r>
                        <a:rPr lang="en-US" sz="2000" dirty="0" smtClean="0"/>
                        <a:t>);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0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ommand </a:t>
            </a:r>
            <a:r>
              <a:rPr lang="en-US" dirty="0"/>
              <a:t>line tools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SAGA comes with simple command line tools that allow to access basic package functionality. </a:t>
            </a:r>
          </a:p>
          <a:p>
            <a:r>
              <a:rPr lang="en-US" dirty="0"/>
              <a:t>The source code is very simple and a great starting point to </a:t>
            </a:r>
            <a:br>
              <a:rPr lang="en-US" dirty="0"/>
            </a:br>
            <a:r>
              <a:rPr lang="en-US" dirty="0"/>
              <a:t>explore the SAGA package APIs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  <a:p>
            <a:pPr marL="911225" lvl="1" indent="-477838">
              <a:tabLst>
                <a:tab pos="3657600" algn="l"/>
              </a:tabLst>
            </a:pPr>
            <a:r>
              <a:rPr lang="en-US" dirty="0"/>
              <a:t>saga-file </a:t>
            </a:r>
            <a:r>
              <a:rPr lang="en-US" dirty="0" smtClean="0"/>
              <a:t>	$SAGA_ROOT/tools/</a:t>
            </a:r>
            <a:r>
              <a:rPr lang="en-US" dirty="0" err="1" smtClean="0"/>
              <a:t>clutils</a:t>
            </a:r>
            <a:r>
              <a:rPr lang="en-US" dirty="0" smtClean="0"/>
              <a:t>/</a:t>
            </a:r>
            <a:r>
              <a:rPr lang="en-US" dirty="0" err="1" smtClean="0"/>
              <a:t>filesystem</a:t>
            </a:r>
            <a:r>
              <a:rPr lang="en-US" dirty="0" smtClean="0"/>
              <a:t>/</a:t>
            </a:r>
            <a:endParaRPr lang="en-US" dirty="0"/>
          </a:p>
          <a:p>
            <a:pPr marL="911225" lvl="1" indent="-477838">
              <a:tabLst>
                <a:tab pos="3657600" algn="l"/>
              </a:tabLst>
            </a:pPr>
            <a:r>
              <a:rPr lang="en-US" dirty="0" smtClean="0"/>
              <a:t>saga-job 	$SAGA_ROOT/tools/</a:t>
            </a:r>
            <a:r>
              <a:rPr lang="en-US" dirty="0" err="1" smtClean="0"/>
              <a:t>clutils</a:t>
            </a:r>
            <a:r>
              <a:rPr lang="en-US" dirty="0" smtClean="0"/>
              <a:t>/job</a:t>
            </a:r>
            <a:r>
              <a:rPr lang="en-US" dirty="0"/>
              <a:t>/</a:t>
            </a:r>
          </a:p>
          <a:p>
            <a:pPr marL="911225" lvl="1" indent="-477838">
              <a:tabLst>
                <a:tab pos="3657600" algn="l"/>
              </a:tabLst>
            </a:pPr>
            <a:r>
              <a:rPr lang="en-US" dirty="0"/>
              <a:t>saga-advert </a:t>
            </a:r>
            <a:r>
              <a:rPr lang="en-US" dirty="0" smtClean="0"/>
              <a:t>	$SAGA_ROOT/tools/</a:t>
            </a:r>
            <a:r>
              <a:rPr lang="en-US" dirty="0" err="1" smtClean="0"/>
              <a:t>clutils</a:t>
            </a:r>
            <a:r>
              <a:rPr lang="en-US" dirty="0" smtClean="0"/>
              <a:t>/advert</a:t>
            </a:r>
            <a:r>
              <a:rPr lang="en-US" dirty="0"/>
              <a:t>/</a:t>
            </a:r>
          </a:p>
          <a:p>
            <a:pPr marL="911225" lvl="1" indent="-477838">
              <a:tabLst>
                <a:tab pos="3657600" algn="l"/>
              </a:tabLst>
            </a:pPr>
            <a:r>
              <a:rPr lang="en-US" dirty="0" smtClean="0"/>
              <a:t>saga-shell	$SAGA_ROOT/tools/shell/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1" y="2942035"/>
            <a:ext cx="11545148" cy="2391965"/>
          </a:xfrm>
        </p:spPr>
        <p:txBody>
          <a:bodyPr>
            <a:normAutofit fontScale="77500" lnSpcReduction="20000"/>
          </a:bodyPr>
          <a:lstStyle/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Also available: Globus GridFTP, Curl (subset), KFS, Amazon EC2, Opencloud (Sector/Sphere), Hadoop (HDFS)</a:t>
            </a:r>
          </a:p>
          <a:p>
            <a:pPr fontAlgn="t"/>
            <a:r>
              <a:rPr lang="de-DE" sz="3600" dirty="0" smtClean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818699"/>
              </p:ext>
            </p:extLst>
          </p:nvPr>
        </p:nvGraphicFramePr>
        <p:xfrm>
          <a:off x="1015609" y="5513363"/>
          <a:ext cx="10972800" cy="3169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copy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 from&gt;  &lt;url to&gt;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move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 from&gt;  &lt;url to&gt;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remove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cat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list_dir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saga-job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831" y="2971800"/>
            <a:ext cx="11704320" cy="2362199"/>
          </a:xfrm>
        </p:spPr>
        <p:txBody>
          <a:bodyPr>
            <a:normAutofit fontScale="77500" lnSpcReduction="20000"/>
          </a:bodyPr>
          <a:lstStyle/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Also available: Globus Gram, Condor, OMII-GridSAM, LSF, Amazon EC2, Opencloud (Sector/Sphere)</a:t>
            </a:r>
          </a:p>
          <a:p>
            <a:pPr fontAlgn="t"/>
            <a:r>
              <a:rPr lang="de-DE" sz="3600" dirty="0" smtClean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05977"/>
              </p:ext>
            </p:extLst>
          </p:nvPr>
        </p:nvGraphicFramePr>
        <p:xfrm>
          <a:off x="986302" y="5486400"/>
          <a:ext cx="10972800" cy="36982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run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mtClean="0"/>
                        <a:t>&lt;rm url&gt; &lt;command&gt; &lt;arguments&gt;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submit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&lt;command&gt; &lt;arguments&gt;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suspend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resume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cancel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SAGA Slide Template</Template>
  <TotalTime>3850</TotalTime>
  <Pages>0</Pages>
  <Words>1685</Words>
  <Characters>0</Characters>
  <Application>Microsoft Office PowerPoint</Application>
  <PresentationFormat>Custom</PresentationFormat>
  <Lines>0</Lines>
  <Paragraphs>412</Paragraphs>
  <Slides>28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Perspective</vt:lpstr>
      <vt:lpstr>SAGA API Examples: Shell, Python and C++ </vt:lpstr>
      <vt:lpstr>Outline</vt:lpstr>
      <vt:lpstr>Documentation</vt:lpstr>
      <vt:lpstr>Demo Machine</vt:lpstr>
      <vt:lpstr>SAGA: Architecture</vt:lpstr>
      <vt:lpstr>Three Ways to Use SAGA</vt:lpstr>
      <vt:lpstr>Command line tools</vt:lpstr>
      <vt:lpstr>Command line tool: saga-file </vt:lpstr>
      <vt:lpstr>Command line tool: saga-job </vt:lpstr>
      <vt:lpstr>Command line tool: saga-advert </vt:lpstr>
      <vt:lpstr>Command line tool: saga-advert </vt:lpstr>
      <vt:lpstr>Command line tool: saga-shell</vt:lpstr>
      <vt:lpstr>Command line tool: saga-shell</vt:lpstr>
      <vt:lpstr>Python API Example: File Package</vt:lpstr>
      <vt:lpstr>Python API Example: File Package</vt:lpstr>
      <vt:lpstr>Python API Example: Job Package #1</vt:lpstr>
      <vt:lpstr>Python API Example: Advert Package</vt:lpstr>
      <vt:lpstr>C++ API Example: File Package</vt:lpstr>
      <vt:lpstr>C++ API Example: File Package</vt:lpstr>
      <vt:lpstr>C++ API Example : Job Package #1</vt:lpstr>
      <vt:lpstr>C++ API Example : Job Package #2</vt:lpstr>
      <vt:lpstr>C++ API Example: Advert Package</vt:lpstr>
      <vt:lpstr>Additional Resources: Programmers Guide</vt:lpstr>
      <vt:lpstr>Example 1: hello_world</vt:lpstr>
      <vt:lpstr>Example 1: hello_world</vt:lpstr>
      <vt:lpstr>Example 2: chaining_jobs</vt:lpstr>
      <vt:lpstr>Example 3: depending_jobs</vt:lpstr>
      <vt:lpstr>Questions | Comments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 practical</dc:title>
  <dc:creator>Hartmut Kaiser</dc:creator>
  <cp:lastModifiedBy>Andre Merzky</cp:lastModifiedBy>
  <cp:revision>200</cp:revision>
  <dcterms:created xsi:type="dcterms:W3CDTF">2010-11-29T21:06:59Z</dcterms:created>
  <dcterms:modified xsi:type="dcterms:W3CDTF">2011-04-09T21:59:51Z</dcterms:modified>
</cp:coreProperties>
</file>