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95" r:id="rId27"/>
    <p:sldId id="280" r:id="rId28"/>
    <p:sldId id="282" r:id="rId29"/>
    <p:sldId id="283" r:id="rId30"/>
    <p:sldId id="284" r:id="rId31"/>
    <p:sldId id="285" r:id="rId32"/>
    <p:sldId id="286" r:id="rId33"/>
    <p:sldId id="288" r:id="rId34"/>
    <p:sldId id="287" r:id="rId35"/>
    <p:sldId id="289" r:id="rId36"/>
    <p:sldId id="290" r:id="rId37"/>
    <p:sldId id="291" r:id="rId38"/>
    <p:sldId id="292" r:id="rId39"/>
    <p:sldId id="293" r:id="rId40"/>
    <p:sldId id="294" r:id="rId41"/>
    <p:sldId id="323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6" r:id="rId52"/>
    <p:sldId id="307" r:id="rId53"/>
    <p:sldId id="305" r:id="rId54"/>
    <p:sldId id="308" r:id="rId55"/>
    <p:sldId id="309" r:id="rId56"/>
    <p:sldId id="311" r:id="rId57"/>
    <p:sldId id="312" r:id="rId58"/>
    <p:sldId id="313" r:id="rId59"/>
    <p:sldId id="314" r:id="rId60"/>
    <p:sldId id="315" r:id="rId61"/>
    <p:sldId id="317" r:id="rId62"/>
    <p:sldId id="318" r:id="rId63"/>
    <p:sldId id="319" r:id="rId64"/>
    <p:sldId id="320" r:id="rId65"/>
    <p:sldId id="321" r:id="rId66"/>
    <p:sldId id="322" r:id="rId67"/>
    <p:sldId id="324" r:id="rId68"/>
    <p:sldId id="325" r:id="rId69"/>
    <p:sldId id="326" r:id="rId70"/>
    <p:sldId id="327" r:id="rId71"/>
    <p:sldId id="328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ACBD"/>
    <a:srgbClr val="B5B5B5"/>
    <a:srgbClr val="424242"/>
    <a:srgbClr val="E4E6DE"/>
    <a:srgbClr val="595959"/>
    <a:srgbClr val="323232"/>
    <a:srgbClr val="E9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2" autoAdjust="0"/>
    <p:restoredTop sz="94714" autoAdjust="0"/>
  </p:normalViewPr>
  <p:slideViewPr>
    <p:cSldViewPr snapToGrid="0" snapToObjects="1">
      <p:cViewPr varScale="1">
        <p:scale>
          <a:sx n="96" d="100"/>
          <a:sy n="96" d="100"/>
        </p:scale>
        <p:origin x="-5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53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301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2068618"/>
            <a:ext cx="7966954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d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d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d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d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d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d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d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d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d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8.pd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d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r>
              <a:rPr lang="en-US" dirty="0" smtClean="0"/>
              <a:t>Introduction to the SAGA API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</a:t>
            </a:r>
            <a:r>
              <a:rPr lang="en-US" dirty="0" err="1" smtClean="0"/>
              <a:t>GridRPC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59000"/>
            <a:ext cx="7966954" cy="4185761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double A[N*N], B[N*N], C[N*N];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initMatA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(N, A);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initMatB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(N, B);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grpc_initialize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(argv[1]); 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grpc_function_handle_t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handle;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grpc_function_handle_default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(&amp;handle,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mat_mult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grpc_call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(&amp;handle, N, A, B, C) != GRPC_NO_ERROR 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exit (1);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 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grpc_function_handle_destruct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(&amp;handle);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grpc_finalize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</a:t>
            </a:r>
            <a:r>
              <a:rPr lang="en-US" dirty="0" err="1" smtClean="0"/>
              <a:t>GridCPR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Grids seem to favor application level </a:t>
            </a:r>
            <a:r>
              <a:rPr lang="en-US" dirty="0" err="1" smtClean="0"/>
              <a:t>checkpointing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GridCPR</a:t>
            </a:r>
            <a:r>
              <a:rPr lang="en-US" dirty="0" smtClean="0"/>
              <a:t> allows to manage checkpoints </a:t>
            </a:r>
          </a:p>
          <a:p>
            <a:r>
              <a:rPr lang="en-US" dirty="0" smtClean="0"/>
              <a:t>defines an architecture, service interfaces, and scope of client API</a:t>
            </a:r>
          </a:p>
          <a:p>
            <a:r>
              <a:rPr lang="en-US" dirty="0" smtClean="0"/>
              <a:t>a SAGA extensions exists with a matching client API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JSDL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extensible XML based language for describing job requirements </a:t>
            </a:r>
          </a:p>
          <a:p>
            <a:r>
              <a:rPr lang="en-US" dirty="0" smtClean="0"/>
              <a:t>does not cover resource description (on purpose) does not cover workflows, or job dependencies etc (on purpose) </a:t>
            </a:r>
          </a:p>
          <a:p>
            <a:r>
              <a:rPr lang="en-US" dirty="0" smtClean="0"/>
              <a:t>JSDL is extensible (</a:t>
            </a:r>
            <a:r>
              <a:rPr lang="en-US" dirty="0" err="1" smtClean="0"/>
              <a:t>ParameterSweep</a:t>
            </a:r>
            <a:r>
              <a:rPr lang="en-US" dirty="0" smtClean="0"/>
              <a:t>, SPMD, ...)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JSDL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5992"/>
            <a:ext cx="7966954" cy="3970318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jsdl:JobDefinition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JobDescription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&lt;Application&gt;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jsdl-posix:POSIXApplication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&lt;Executable&gt;/bin/date&lt;/Executable&gt;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jsdl-posix:POSIXApplication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&lt;/Application&gt;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&lt;Resources ...&gt;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OperatingSystemType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OperatingSystemName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&gt;LINUX&lt;/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OperatingSystemName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&lt;/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OperatingSystemType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&lt;/Resources&gt;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JobDescription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jsdl:JobDefinition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JSDL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XML: embeddable into WSRF (WS-Agreement etc.) </a:t>
            </a:r>
          </a:p>
          <a:p>
            <a:r>
              <a:rPr lang="en-US" dirty="0" smtClean="0"/>
              <a:t>XML, but relatively flat </a:t>
            </a:r>
          </a:p>
          <a:p>
            <a:r>
              <a:rPr lang="en-US" dirty="0" smtClean="0"/>
              <a:t>maps well to existing </a:t>
            </a:r>
            <a:r>
              <a:rPr lang="en-US" dirty="0" err="1" smtClean="0"/>
              <a:t>JDLs</a:t>
            </a:r>
            <a:r>
              <a:rPr lang="en-US" dirty="0" smtClean="0"/>
              <a:t>, but is ’more complete’ </a:t>
            </a:r>
          </a:p>
          <a:p>
            <a:r>
              <a:rPr lang="en-US" dirty="0" smtClean="0"/>
              <a:t>extensible (resource description, job dependencies, workflow) </a:t>
            </a:r>
          </a:p>
          <a:p>
            <a:r>
              <a:rPr lang="en-US" dirty="0" smtClean="0"/>
              <a:t>top down approach!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API specs exist in OGF, and are successful </a:t>
            </a:r>
          </a:p>
          <a:p>
            <a:r>
              <a:rPr lang="en-US" dirty="0" smtClean="0"/>
              <a:t>OGF APIs do not cover the complete OGF scope </a:t>
            </a:r>
          </a:p>
          <a:p>
            <a:r>
              <a:rPr lang="en-US" dirty="0" smtClean="0"/>
              <a:t>the various API standards are disjoint </a:t>
            </a:r>
          </a:p>
          <a:p>
            <a:r>
              <a:rPr lang="en-US" dirty="0" smtClean="0"/>
              <a:t>WSDL as service interface specification cannot replace an application level API (wrong level of abstraction) </a:t>
            </a:r>
          </a:p>
          <a:p>
            <a:r>
              <a:rPr lang="en-US" b="1" dirty="0" smtClean="0"/>
              <a:t>SAGA tries to address these issues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top-down vs. bottom-up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bottom-up often agrees on (semantic) LCD + backend specific extensions </a:t>
            </a:r>
          </a:p>
          <a:p>
            <a:r>
              <a:rPr lang="en-US" sz="2100" dirty="0"/>
              <a:t>top-down usually focuses on semantics of application requirements </a:t>
            </a:r>
          </a:p>
          <a:p>
            <a:endParaRPr lang="en-US" dirty="0" smtClean="0"/>
          </a:p>
          <a:p>
            <a:r>
              <a:rPr lang="en-US" dirty="0" smtClean="0"/>
              <a:t>bottom-up tends to be more powerful </a:t>
            </a:r>
          </a:p>
          <a:p>
            <a:r>
              <a:rPr lang="en-US" dirty="0" smtClean="0"/>
              <a:t>top-down tends to be simpler and more concise </a:t>
            </a:r>
          </a:p>
          <a:p>
            <a:endParaRPr lang="en-US" i="1" dirty="0" smtClean="0"/>
          </a:p>
          <a:p>
            <a:r>
              <a:rPr lang="en-US" b="1" i="1" dirty="0" smtClean="0"/>
              <a:t>we very much prefer top-down! </a:t>
            </a:r>
            <a:endParaRPr 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200" b="1" dirty="0" smtClean="0"/>
          </a:p>
          <a:p>
            <a:pPr algn="ctr">
              <a:buNone/>
            </a:pPr>
            <a:r>
              <a:rPr lang="en-US" sz="4200" b="1" dirty="0" smtClean="0"/>
              <a:t>SAGA</a:t>
            </a:r>
          </a:p>
          <a:p>
            <a:pPr algn="ctr">
              <a:buNone/>
            </a:pPr>
            <a:endParaRPr lang="en-US" sz="1300" b="1" dirty="0" smtClean="0"/>
          </a:p>
          <a:p>
            <a:pPr algn="ctr">
              <a:buNone/>
            </a:pPr>
            <a:r>
              <a:rPr lang="en-US" sz="2900" dirty="0" smtClean="0"/>
              <a:t>Simple API for Grid Applications</a:t>
            </a:r>
            <a:endParaRPr lang="en-US" sz="29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2004892"/>
            <a:ext cx="7966954" cy="444868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SAGA: Simple API for Grid Applications </a:t>
            </a:r>
          </a:p>
          <a:p>
            <a:pPr lvl="1"/>
            <a:r>
              <a:rPr lang="en-US" dirty="0" smtClean="0"/>
              <a:t>OGF approach to a uniform API layer (facade) </a:t>
            </a:r>
          </a:p>
          <a:p>
            <a:r>
              <a:rPr lang="en-US" dirty="0" smtClean="0"/>
              <a:t>governing principle: 80:20 rule </a:t>
            </a:r>
          </a:p>
          <a:p>
            <a:pPr lvl="1"/>
            <a:r>
              <a:rPr lang="en-US" dirty="0" smtClean="0"/>
              <a:t>simplicity versus control! </a:t>
            </a:r>
          </a:p>
          <a:p>
            <a:r>
              <a:rPr lang="en-US" dirty="0" smtClean="0"/>
              <a:t>top-down approach</a:t>
            </a:r>
          </a:p>
          <a:p>
            <a:pPr lvl="1"/>
            <a:r>
              <a:rPr lang="en-US" dirty="0" smtClean="0"/>
              <a:t>use case driven! </a:t>
            </a:r>
          </a:p>
          <a:p>
            <a:pPr lvl="1"/>
            <a:r>
              <a:rPr lang="en-US" dirty="0" smtClean="0"/>
              <a:t>defines application level abstractions </a:t>
            </a:r>
          </a:p>
          <a:p>
            <a:r>
              <a:rPr lang="en-US" dirty="0" smtClean="0"/>
              <a:t>extensible</a:t>
            </a:r>
          </a:p>
          <a:p>
            <a:pPr lvl="1"/>
            <a:r>
              <a:rPr lang="en-US" dirty="0" smtClean="0"/>
              <a:t>stable look &amp; feel </a:t>
            </a:r>
          </a:p>
          <a:p>
            <a:pPr lvl="1"/>
            <a:r>
              <a:rPr lang="en-US" dirty="0" smtClean="0"/>
              <a:t>API packages </a:t>
            </a:r>
          </a:p>
          <a:p>
            <a:r>
              <a:rPr lang="en-US" dirty="0" smtClean="0"/>
              <a:t>API Specification is language independent (IDL) </a:t>
            </a:r>
          </a:p>
          <a:p>
            <a:pPr lvl="1"/>
            <a:r>
              <a:rPr lang="en-US" dirty="0" smtClean="0"/>
              <a:t>Renderings exist in C++, Python, Java </a:t>
            </a:r>
          </a:p>
          <a:p>
            <a:pPr lvl="1"/>
            <a:r>
              <a:rPr lang="en-US" dirty="0" smtClean="0"/>
              <a:t>Examples here are in C++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5805"/>
            <a:ext cx="7966954" cy="332398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SAGA: File Management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::directory dir ("any://remote.host.net//data/");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dir.exists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dir.is_dir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("a") )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("a", "b", Overwrite);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list &lt;saga::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dir.find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("*-{123}.txt");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dir.open_dir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/", Create);    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::file      file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/data.txt");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129" y="2068618"/>
            <a:ext cx="7617771" cy="4197711"/>
          </a:xfrm>
        </p:spPr>
        <p:txBody>
          <a:bodyPr/>
          <a:lstStyle/>
          <a:p>
            <a:r>
              <a:rPr lang="en-US" dirty="0" smtClean="0"/>
              <a:t>background recap</a:t>
            </a:r>
          </a:p>
          <a:p>
            <a:r>
              <a:rPr lang="en-US" dirty="0" smtClean="0"/>
              <a:t>API structure and scope</a:t>
            </a:r>
          </a:p>
          <a:p>
            <a:r>
              <a:rPr lang="en-US" dirty="0" smtClean="0"/>
              <a:t>API walkthrough</a:t>
            </a:r>
          </a:p>
          <a:p>
            <a:r>
              <a:rPr lang="en-US" dirty="0" smtClean="0"/>
              <a:t>implementation details</a:t>
            </a:r>
          </a:p>
          <a:p>
            <a:r>
              <a:rPr lang="en-US" dirty="0" smtClean="0"/>
              <a:t>API extensions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is clearly POSIX (</a:t>
            </a:r>
            <a:r>
              <a:rPr lang="en-US" dirty="0" err="1" smtClean="0"/>
              <a:t>libc</a:t>
            </a:r>
            <a:r>
              <a:rPr lang="en-US" dirty="0" smtClean="0"/>
              <a:t> + shell) inspired </a:t>
            </a:r>
          </a:p>
          <a:p>
            <a:r>
              <a:rPr lang="en-US" dirty="0" smtClean="0"/>
              <a:t>where is my security?? </a:t>
            </a:r>
          </a:p>
          <a:p>
            <a:r>
              <a:rPr lang="en-US" dirty="0" smtClean="0"/>
              <a:t>what is ’any://’ ???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2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4665"/>
            <a:ext cx="7966954" cy="3754874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SAGA: Job Submission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saga::job::description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details left out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saga::job::service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("any://remote.host.net/");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saga::job::job     j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js.create_job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j.run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"Job State: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Retval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ExitCode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2’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4665"/>
            <a:ext cx="7966954" cy="3754874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SAGA: Job Submission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saga::job::service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("any://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remote.host.net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saga::job::job     j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js.run_job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("touch 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tmp/touch.me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"Job State: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Retval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ExitCode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objects! </a:t>
            </a:r>
          </a:p>
          <a:p>
            <a:r>
              <a:rPr lang="en-US" dirty="0" smtClean="0"/>
              <a:t>yet another job description language? :-( </a:t>
            </a:r>
          </a:p>
          <a:p>
            <a:r>
              <a:rPr lang="en-US" dirty="0" smtClean="0"/>
              <a:t>many hidden/default parameters </a:t>
            </a:r>
          </a:p>
          <a:p>
            <a:pPr lvl="1"/>
            <a:r>
              <a:rPr lang="en-US" dirty="0" smtClean="0"/>
              <a:t>keeps call signatures small</a:t>
            </a:r>
          </a:p>
          <a:p>
            <a:r>
              <a:rPr lang="en-US" dirty="0" smtClean="0"/>
              <a:t>’any://’ again! </a:t>
            </a:r>
          </a:p>
          <a:p>
            <a:r>
              <a:rPr lang="en-US" dirty="0" smtClean="0"/>
              <a:t>TIMTOWTDI (there is more than one way to do it)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10.000 feet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 oriented: inheritance, interfaces very moderate use of templates though! </a:t>
            </a:r>
          </a:p>
          <a:p>
            <a:r>
              <a:rPr lang="en-US" dirty="0" smtClean="0"/>
              <a:t>functional and non-functional elements strictly separated </a:t>
            </a:r>
          </a:p>
          <a:p>
            <a:pPr lvl="1"/>
            <a:r>
              <a:rPr lang="en-US" dirty="0" smtClean="0"/>
              <a:t> non-functional API: </a:t>
            </a:r>
          </a:p>
          <a:p>
            <a:pPr lvl="2"/>
            <a:r>
              <a:rPr lang="en-US" dirty="0" smtClean="0"/>
              <a:t>look &amp; feel: orthogonal to functional API </a:t>
            </a:r>
          </a:p>
          <a:p>
            <a:pPr lvl="2"/>
            <a:r>
              <a:rPr lang="en-US" dirty="0" smtClean="0"/>
              <a:t>typically not </a:t>
            </a:r>
            <a:r>
              <a:rPr lang="en-US" dirty="0" err="1" smtClean="0"/>
              <a:t>mappable</a:t>
            </a:r>
            <a:r>
              <a:rPr lang="en-US" dirty="0" smtClean="0"/>
              <a:t> to remote operations </a:t>
            </a:r>
          </a:p>
          <a:p>
            <a:pPr lvl="1"/>
            <a:r>
              <a:rPr lang="en-US" dirty="0" smtClean="0"/>
              <a:t> functional API: </a:t>
            </a:r>
          </a:p>
          <a:p>
            <a:pPr lvl="2"/>
            <a:r>
              <a:rPr lang="en-US" dirty="0" smtClean="0"/>
              <a:t>API ’Packages’ extensible </a:t>
            </a:r>
          </a:p>
          <a:p>
            <a:pPr lvl="2"/>
            <a:r>
              <a:rPr lang="en-US" dirty="0" smtClean="0"/>
              <a:t>typically </a:t>
            </a:r>
            <a:r>
              <a:rPr lang="en-US" dirty="0" err="1" smtClean="0"/>
              <a:t>mappable</a:t>
            </a:r>
            <a:r>
              <a:rPr lang="en-US" dirty="0" smtClean="0"/>
              <a:t> to remote operations </a:t>
            </a:r>
          </a:p>
          <a:p>
            <a:r>
              <a:rPr lang="en-US" dirty="0" smtClean="0"/>
              <a:t>few inter-package dependencies - allows for partial implementations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 descr="saga_architecture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89465" y="2068513"/>
            <a:ext cx="7103208" cy="419735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</a:t>
            </a:r>
            <a:r>
              <a:rPr lang="en-US" dirty="0"/>
              <a:t>Hierarchy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17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pic>
        <p:nvPicPr>
          <p:cNvPr id="6" name="Content Placeholder 5" descr="classes-10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SAGA </a:t>
            </a:r>
            <a:r>
              <a:rPr lang="en-US" dirty="0" smtClean="0"/>
              <a:t>Class hierarchy</a:t>
            </a:r>
            <a:endParaRPr lang="en-US" dirty="0"/>
          </a:p>
        </p:txBody>
      </p:sp>
      <p:pic>
        <p:nvPicPr>
          <p:cNvPr id="4" name="Content Placeholder 3" descr="classes-0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hierarchy</a:t>
            </a:r>
            <a:endParaRPr lang="en-US" dirty="0"/>
          </a:p>
        </p:txBody>
      </p:sp>
      <p:pic>
        <p:nvPicPr>
          <p:cNvPr id="4" name="Content Placeholder 3" descr="classes-1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  <p:sp>
        <p:nvSpPr>
          <p:cNvPr id="3" name="Rectangle 2"/>
          <p:cNvSpPr/>
          <p:nvPr/>
        </p:nvSpPr>
        <p:spPr>
          <a:xfrm>
            <a:off x="757238" y="5604474"/>
            <a:ext cx="55883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SAGA </a:t>
            </a:r>
            <a:r>
              <a:rPr lang="en-US" b="1" dirty="0"/>
              <a:t>Look </a:t>
            </a:r>
            <a:r>
              <a:rPr lang="en-US" b="1" dirty="0" smtClean="0"/>
              <a:t>&amp; </a:t>
            </a:r>
            <a:r>
              <a:rPr lang="en-US" b="1" dirty="0"/>
              <a:t>Feel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saga</a:t>
            </a:r>
            <a:r>
              <a:rPr lang="en-US" dirty="0"/>
              <a:t>::</a:t>
            </a:r>
            <a:r>
              <a:rPr lang="en-US" dirty="0" smtClean="0"/>
              <a:t>object </a:t>
            </a:r>
            <a:r>
              <a:rPr lang="en-US" dirty="0"/>
              <a:t>allows for object </a:t>
            </a:r>
            <a:r>
              <a:rPr lang="en-US" dirty="0" err="1"/>
              <a:t>uuids</a:t>
            </a:r>
            <a:r>
              <a:rPr lang="en-US" dirty="0"/>
              <a:t>, </a:t>
            </a:r>
            <a:r>
              <a:rPr lang="en-US" dirty="0" smtClean="0"/>
              <a:t>clone() </a:t>
            </a:r>
            <a:r>
              <a:rPr lang="en-US" dirty="0"/>
              <a:t>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APIs and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Middleware often targets legacy applications (</a:t>
            </a:r>
            <a:r>
              <a:rPr lang="en-US" dirty="0" err="1" smtClean="0"/>
              <a:t>Unicore</a:t>
            </a:r>
            <a:r>
              <a:rPr lang="en-US" dirty="0" smtClean="0"/>
              <a:t>, </a:t>
            </a:r>
            <a:r>
              <a:rPr lang="en-US" dirty="0" err="1" smtClean="0"/>
              <a:t>Globus</a:t>
            </a:r>
            <a:r>
              <a:rPr lang="en-US" dirty="0" smtClean="0"/>
              <a:t>, Condor, ...) </a:t>
            </a:r>
          </a:p>
          <a:p>
            <a:r>
              <a:rPr lang="en-US" dirty="0" smtClean="0"/>
              <a:t>some are distribution aware (MPICH-G, </a:t>
            </a:r>
            <a:r>
              <a:rPr lang="en-US" dirty="0" err="1" smtClean="0"/>
              <a:t>Ninf</a:t>
            </a:r>
            <a:r>
              <a:rPr lang="en-US" dirty="0" smtClean="0"/>
              <a:t>-G, . . . ) </a:t>
            </a:r>
          </a:p>
          <a:p>
            <a:r>
              <a:rPr lang="en-US" dirty="0" smtClean="0"/>
              <a:t>few APIs exist for Grid aware applications </a:t>
            </a:r>
          </a:p>
          <a:p>
            <a:pPr lvl="1"/>
            <a:r>
              <a:rPr lang="en-US" dirty="0" err="1" smtClean="0"/>
              <a:t>GridFTP</a:t>
            </a:r>
            <a:r>
              <a:rPr lang="en-US" dirty="0" smtClean="0"/>
              <a:t>/GRAM </a:t>
            </a:r>
          </a:p>
          <a:p>
            <a:pPr lvl="1"/>
            <a:r>
              <a:rPr lang="en-US" dirty="0" smtClean="0"/>
              <a:t>DRMAA </a:t>
            </a:r>
          </a:p>
          <a:p>
            <a:pPr lvl="1"/>
            <a:r>
              <a:rPr lang="en-US" dirty="0" err="1" smtClean="0"/>
              <a:t>gLite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CoG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GAT </a:t>
            </a:r>
          </a:p>
          <a:p>
            <a:pPr lvl="1"/>
            <a:r>
              <a:rPr lang="en-US" dirty="0" smtClean="0"/>
              <a:t>Cloud APIs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hierarchy</a:t>
            </a:r>
            <a:endParaRPr lang="en-US" dirty="0"/>
          </a:p>
        </p:txBody>
      </p:sp>
      <p:pic>
        <p:nvPicPr>
          <p:cNvPr id="4" name="Content Placeholder 3" descr="classes-2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  <p:sp>
        <p:nvSpPr>
          <p:cNvPr id="5" name="Rectangle 4"/>
          <p:cNvSpPr/>
          <p:nvPr/>
        </p:nvSpPr>
        <p:spPr>
          <a:xfrm>
            <a:off x="757238" y="5604474"/>
            <a:ext cx="5264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SAGA </a:t>
            </a:r>
            <a:r>
              <a:rPr lang="en-US" b="1" dirty="0"/>
              <a:t>Look </a:t>
            </a:r>
            <a:r>
              <a:rPr lang="en-US" b="1" dirty="0" smtClean="0"/>
              <a:t>&amp; </a:t>
            </a:r>
            <a:r>
              <a:rPr lang="en-US" b="1" dirty="0"/>
              <a:t>Feel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Errors </a:t>
            </a:r>
            <a:r>
              <a:rPr lang="en-US" dirty="0"/>
              <a:t>are based on exceptions or error </a:t>
            </a:r>
            <a:r>
              <a:rPr lang="en-US" dirty="0" smtClean="0"/>
              <a:t>codes.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hierarchy</a:t>
            </a:r>
            <a:endParaRPr lang="en-US" dirty="0"/>
          </a:p>
        </p:txBody>
      </p:sp>
      <p:pic>
        <p:nvPicPr>
          <p:cNvPr id="4" name="Content Placeholder 3" descr="classes-3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  <p:sp>
        <p:nvSpPr>
          <p:cNvPr id="5" name="Rectangle 4"/>
          <p:cNvSpPr/>
          <p:nvPr/>
        </p:nvSpPr>
        <p:spPr>
          <a:xfrm>
            <a:off x="757238" y="5604474"/>
            <a:ext cx="54296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SAGA </a:t>
            </a:r>
            <a:r>
              <a:rPr lang="en-US" b="1" dirty="0"/>
              <a:t>Look </a:t>
            </a:r>
            <a:r>
              <a:rPr lang="en-US" b="1" dirty="0" smtClean="0"/>
              <a:t>&amp; </a:t>
            </a:r>
            <a:r>
              <a:rPr lang="en-US" b="1" dirty="0"/>
              <a:t>Feel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Session </a:t>
            </a:r>
            <a:r>
              <a:rPr lang="en-US" dirty="0"/>
              <a:t>and credential management is </a:t>
            </a:r>
            <a:r>
              <a:rPr lang="en-US" dirty="0" smtClean="0"/>
              <a:t>hidden.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hierarchy</a:t>
            </a:r>
            <a:endParaRPr lang="en-US" dirty="0"/>
          </a:p>
        </p:txBody>
      </p:sp>
      <p:pic>
        <p:nvPicPr>
          <p:cNvPr id="4" name="Content Placeholder 3" descr="classes-4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  <p:sp>
        <p:nvSpPr>
          <p:cNvPr id="5" name="Rectangle 4"/>
          <p:cNvSpPr/>
          <p:nvPr/>
        </p:nvSpPr>
        <p:spPr>
          <a:xfrm>
            <a:off x="757238" y="5604474"/>
            <a:ext cx="3937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SAGA </a:t>
            </a:r>
            <a:r>
              <a:rPr lang="en-US" b="1" dirty="0"/>
              <a:t>Look </a:t>
            </a:r>
            <a:r>
              <a:rPr lang="en-US" b="1" dirty="0" smtClean="0"/>
              <a:t>&amp; </a:t>
            </a:r>
            <a:r>
              <a:rPr lang="en-US" b="1" dirty="0"/>
              <a:t>Feel</a:t>
            </a:r>
            <a:r>
              <a:rPr lang="en-US" b="1" dirty="0" smtClean="0"/>
              <a:t>:</a:t>
            </a:r>
          </a:p>
          <a:p>
            <a:r>
              <a:rPr lang="it-IT" dirty="0"/>
              <a:t>Attribute interface for meta </a:t>
            </a:r>
            <a:r>
              <a:rPr lang="it-IT" dirty="0" smtClean="0"/>
              <a:t>data.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hierarchy</a:t>
            </a:r>
            <a:endParaRPr lang="en-US" dirty="0"/>
          </a:p>
        </p:txBody>
      </p:sp>
      <p:pic>
        <p:nvPicPr>
          <p:cNvPr id="4" name="Content Placeholder 3" descr="classes-5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  <p:sp>
        <p:nvSpPr>
          <p:cNvPr id="5" name="Rectangle 4"/>
          <p:cNvSpPr/>
          <p:nvPr/>
        </p:nvSpPr>
        <p:spPr>
          <a:xfrm>
            <a:off x="757238" y="5604474"/>
            <a:ext cx="5447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SAGA </a:t>
            </a:r>
            <a:r>
              <a:rPr lang="en-US" b="1" dirty="0"/>
              <a:t>Look </a:t>
            </a:r>
            <a:r>
              <a:rPr lang="en-US" b="1" dirty="0" smtClean="0"/>
              <a:t>&amp; </a:t>
            </a:r>
            <a:r>
              <a:rPr lang="en-US" b="1" dirty="0"/>
              <a:t>Feel</a:t>
            </a:r>
            <a:r>
              <a:rPr lang="en-US" b="1" dirty="0" smtClean="0"/>
              <a:t>:</a:t>
            </a:r>
          </a:p>
          <a:p>
            <a:r>
              <a:rPr lang="en-US" dirty="0"/>
              <a:t>Monitoring includes asynchronous </a:t>
            </a:r>
            <a:r>
              <a:rPr lang="en-US" dirty="0" smtClean="0"/>
              <a:t>notifications.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hierarchy</a:t>
            </a:r>
            <a:endParaRPr lang="en-US" dirty="0"/>
          </a:p>
        </p:txBody>
      </p:sp>
      <p:pic>
        <p:nvPicPr>
          <p:cNvPr id="4" name="Content Placeholder 3" descr="classes-6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  <p:sp>
        <p:nvSpPr>
          <p:cNvPr id="5" name="Rectangle 4"/>
          <p:cNvSpPr/>
          <p:nvPr/>
        </p:nvSpPr>
        <p:spPr>
          <a:xfrm>
            <a:off x="757238" y="5604474"/>
            <a:ext cx="54024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SAGA </a:t>
            </a:r>
            <a:r>
              <a:rPr lang="en-US" b="1" dirty="0"/>
              <a:t>Look </a:t>
            </a:r>
            <a:r>
              <a:rPr lang="en-US" b="1" dirty="0" smtClean="0"/>
              <a:t>&amp; </a:t>
            </a:r>
            <a:r>
              <a:rPr lang="en-US" b="1" dirty="0"/>
              <a:t>Feel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The </a:t>
            </a:r>
            <a:r>
              <a:rPr lang="en-US" dirty="0"/>
              <a:t>task model adds asynchronous </a:t>
            </a:r>
            <a:r>
              <a:rPr lang="en-US" dirty="0" smtClean="0"/>
              <a:t>operations.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hierarchy</a:t>
            </a:r>
            <a:endParaRPr lang="en-US" dirty="0"/>
          </a:p>
        </p:txBody>
      </p:sp>
      <p:pic>
        <p:nvPicPr>
          <p:cNvPr id="4" name="Content Placeholder 3" descr="classes-7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  <p:sp>
        <p:nvSpPr>
          <p:cNvPr id="3" name="Rectangle 2"/>
          <p:cNvSpPr/>
          <p:nvPr/>
        </p:nvSpPr>
        <p:spPr>
          <a:xfrm>
            <a:off x="757238" y="5601461"/>
            <a:ext cx="7052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SAGA </a:t>
            </a:r>
            <a:r>
              <a:rPr lang="en-US" b="1" dirty="0"/>
              <a:t>API Package 'job</a:t>
            </a:r>
            <a:r>
              <a:rPr lang="en-US" b="1" dirty="0" smtClean="0"/>
              <a:t>':</a:t>
            </a:r>
            <a:endParaRPr lang="en-US" b="1" dirty="0"/>
          </a:p>
          <a:p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and manage remote </a:t>
            </a:r>
            <a:r>
              <a:rPr lang="en-US" dirty="0" smtClean="0"/>
              <a:t>processes.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hierarchy</a:t>
            </a:r>
            <a:endParaRPr lang="en-US" dirty="0"/>
          </a:p>
        </p:txBody>
      </p:sp>
      <p:pic>
        <p:nvPicPr>
          <p:cNvPr id="5" name="Content Placeholder 4" descr="classes-8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  <p:sp>
        <p:nvSpPr>
          <p:cNvPr id="4" name="Rectangle 3"/>
          <p:cNvSpPr/>
          <p:nvPr/>
        </p:nvSpPr>
        <p:spPr>
          <a:xfrm>
            <a:off x="757238" y="5601461"/>
            <a:ext cx="7052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SAGA </a:t>
            </a:r>
            <a:r>
              <a:rPr lang="en-US" b="1" dirty="0"/>
              <a:t>API Package </a:t>
            </a:r>
            <a:r>
              <a:rPr lang="en-US" b="1" dirty="0" smtClean="0"/>
              <a:t>‘</a:t>
            </a:r>
            <a:r>
              <a:rPr lang="en-US" b="1" dirty="0" err="1" smtClean="0"/>
              <a:t>name_spaces</a:t>
            </a:r>
            <a:r>
              <a:rPr lang="en-US" b="1" dirty="0" smtClean="0"/>
              <a:t>':</a:t>
            </a:r>
            <a:endParaRPr lang="en-US" b="1" dirty="0"/>
          </a:p>
          <a:p>
            <a:r>
              <a:rPr lang="en-US" dirty="0" smtClean="0"/>
              <a:t>Manage </a:t>
            </a:r>
            <a:r>
              <a:rPr lang="en-US" dirty="0"/>
              <a:t>files, replicas, etc.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hierarchy</a:t>
            </a:r>
            <a:endParaRPr lang="en-US" dirty="0"/>
          </a:p>
        </p:txBody>
      </p:sp>
      <p:pic>
        <p:nvPicPr>
          <p:cNvPr id="4" name="Content Placeholder 3" descr="classes-9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  <p:sp>
        <p:nvSpPr>
          <p:cNvPr id="5" name="Rectangle 4"/>
          <p:cNvSpPr/>
          <p:nvPr/>
        </p:nvSpPr>
        <p:spPr>
          <a:xfrm>
            <a:off x="757238" y="5601461"/>
            <a:ext cx="7052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SAGA </a:t>
            </a:r>
            <a:r>
              <a:rPr lang="en-US" b="1" dirty="0"/>
              <a:t>API Package </a:t>
            </a:r>
            <a:r>
              <a:rPr lang="en-US" b="1" dirty="0" smtClean="0"/>
              <a:t>‘stream':</a:t>
            </a:r>
            <a:endParaRPr lang="en-US" b="1" dirty="0"/>
          </a:p>
          <a:p>
            <a:r>
              <a:rPr lang="en-US" dirty="0"/>
              <a:t>SAGA rendering of BSD streams.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hierarchy</a:t>
            </a:r>
            <a:endParaRPr lang="en-US" dirty="0"/>
          </a:p>
        </p:txBody>
      </p:sp>
      <p:pic>
        <p:nvPicPr>
          <p:cNvPr id="4" name="Content Placeholder 3" descr="classes-10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  <p:sp>
        <p:nvSpPr>
          <p:cNvPr id="5" name="Rectangle 4"/>
          <p:cNvSpPr/>
          <p:nvPr/>
        </p:nvSpPr>
        <p:spPr>
          <a:xfrm>
            <a:off x="757238" y="5601461"/>
            <a:ext cx="7052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SAGA </a:t>
            </a:r>
            <a:r>
              <a:rPr lang="en-US" b="1" dirty="0"/>
              <a:t>API Package </a:t>
            </a:r>
            <a:r>
              <a:rPr lang="en-US" b="1" dirty="0" smtClean="0"/>
              <a:t>‘</a:t>
            </a:r>
            <a:r>
              <a:rPr lang="en-US" b="1" dirty="0" err="1" smtClean="0"/>
              <a:t>rpc</a:t>
            </a:r>
            <a:r>
              <a:rPr lang="en-US" b="1" dirty="0" smtClean="0"/>
              <a:t>':</a:t>
            </a:r>
            <a:endParaRPr lang="en-US" b="1" dirty="0"/>
          </a:p>
          <a:p>
            <a:r>
              <a:rPr lang="en-US" dirty="0" smtClean="0"/>
              <a:t>Remote </a:t>
            </a:r>
            <a:r>
              <a:rPr lang="en-US" dirty="0"/>
              <a:t>procedure calls.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 API Packages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APIs and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diversity of Grid Middleware implies diversity of APIs </a:t>
            </a:r>
          </a:p>
          <a:p>
            <a:r>
              <a:rPr lang="en-US" dirty="0" smtClean="0"/>
              <a:t>some APIs try to generalize Grid programming concepts</a:t>
            </a:r>
          </a:p>
          <a:p>
            <a:r>
              <a:rPr lang="en-US" dirty="0" smtClean="0"/>
              <a:t>difficult to keep up with MW development, and to stay </a:t>
            </a:r>
            <a:r>
              <a:rPr lang="en-US" b="1" dirty="0" smtClean="0"/>
              <a:t>simple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Example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::job::description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::job::service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("gram://remote.host.net");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saga::job      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j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js.create_job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j.run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&lt;&lt; "Job State: "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&lt;&lt;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Retval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"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j.get_attribute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ExitCode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2" y="2068513"/>
            <a:ext cx="5106877" cy="4064658"/>
          </a:xfrm>
        </p:spPr>
      </p:pic>
    </p:spTree>
    <p:extLst>
      <p:ext uri="{BB962C8B-B14F-4D97-AF65-F5344CB8AC3E}">
        <p14:creationId xmlns:p14="http://schemas.microsoft.com/office/powerpoint/2010/main" val="360445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677656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j.run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   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j.cancel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j.suspend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j.resume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j.signal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(SIGUSR1);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j.checkpoint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j.migrate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1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description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677656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::job::description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("Executable",       "/bin/tail");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WorkingDirectory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"data/");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("Cleanup",          "False");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pseudo code *blush*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jd.set_vector_attribute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("Arguments",    ["-f",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my_log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"]);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jd.set_vector_attribute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("Environment",  ["TMPDIR=/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/"]);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jd.set_vector_attribute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FileTransfer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["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my_log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&gt;&gt;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all_logs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"]);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73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Package:  job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3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Executable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Arguments 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Environment        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CandidateHosts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SPMDVariation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TotalCPUCount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NumberOfProcesses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ProcessesPerHost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ThreadsPerProcess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WorkingDirectory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Interactive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Cleanup     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Input           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Output    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Error       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JobStartTime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WallTimeLimit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TotalCPUTime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TotalPhysicalMemory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CPUArchitecture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OperatingSystemType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 smtClean="0">
                <a:latin typeface="Consolas" pitchFamily="49" charset="0"/>
                <a:cs typeface="Consolas" pitchFamily="49" charset="0"/>
              </a:rPr>
              <a:t>Queue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JobProject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JobContact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FileTransfer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5343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Package:  job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 smtClean="0"/>
              <a:t>leaning </a:t>
            </a:r>
            <a:r>
              <a:rPr lang="en-US" dirty="0"/>
              <a:t>heavily on </a:t>
            </a:r>
            <a:r>
              <a:rPr lang="en-US" dirty="0" smtClean="0"/>
              <a:t>JSDL, </a:t>
            </a:r>
            <a:r>
              <a:rPr lang="en-US" dirty="0"/>
              <a:t>but flat</a:t>
            </a:r>
          </a:p>
          <a:p>
            <a:r>
              <a:rPr lang="en-US" dirty="0" smtClean="0"/>
              <a:t>borrowing </a:t>
            </a:r>
            <a:r>
              <a:rPr lang="en-US" dirty="0"/>
              <a:t>from DRMAA</a:t>
            </a:r>
          </a:p>
          <a:p>
            <a:r>
              <a:rPr lang="en-US" dirty="0" smtClean="0"/>
              <a:t>mixes </a:t>
            </a:r>
            <a:r>
              <a:rPr lang="en-US" dirty="0"/>
              <a:t>hardware, software and scheduling attributes!</a:t>
            </a:r>
          </a:p>
          <a:p>
            <a:r>
              <a:rPr lang="en-US" dirty="0" smtClean="0"/>
              <a:t>cannot </a:t>
            </a:r>
            <a:r>
              <a:rPr lang="en-US" dirty="0"/>
              <a:t>be extended</a:t>
            </a:r>
          </a:p>
          <a:p>
            <a:r>
              <a:rPr lang="en-US" dirty="0" smtClean="0"/>
              <a:t>no </a:t>
            </a:r>
            <a:r>
              <a:rPr lang="en-US" dirty="0"/>
              <a:t>support for 'native' job descriptions (RSL, JDL, ...)</a:t>
            </a:r>
          </a:p>
          <a:p>
            <a:r>
              <a:rPr lang="en-US" dirty="0" smtClean="0"/>
              <a:t>only 'Executable’ </a:t>
            </a:r>
            <a:r>
              <a:rPr lang="en-US" dirty="0"/>
              <a:t>is required</a:t>
            </a:r>
          </a:p>
          <a:p>
            <a:r>
              <a:rPr lang="en-US" dirty="0" smtClean="0"/>
              <a:t>backend </a:t>
            </a:r>
            <a:r>
              <a:rPr lang="en-US" dirty="0"/>
              <a:t>MAY ignore unsupported </a:t>
            </a:r>
            <a:r>
              <a:rPr lang="en-US" dirty="0" smtClean="0"/>
              <a:t>keys</a:t>
            </a:r>
          </a:p>
          <a:p>
            <a:pPr marL="349250" lvl="1" indent="0">
              <a:buNone/>
            </a:pPr>
            <a:r>
              <a:rPr lang="en-US" sz="1600" dirty="0"/>
              <a:t>c</a:t>
            </a:r>
            <a:r>
              <a:rPr lang="en-US" sz="1600" dirty="0" smtClean="0"/>
              <a:t>d /</a:t>
            </a:r>
            <a:r>
              <a:rPr lang="en-US" sz="1600" dirty="0" err="1" smtClean="0"/>
              <a:t>tmp</a:t>
            </a:r>
            <a:r>
              <a:rPr lang="en-US" sz="1600" dirty="0" smtClean="0"/>
              <a:t>/data &amp;&amp; </a:t>
            </a:r>
            <a:r>
              <a:rPr lang="en-US" sz="1600" dirty="0" err="1" smtClean="0"/>
              <a:t>rm</a:t>
            </a:r>
            <a:r>
              <a:rPr lang="en-US" sz="1600" dirty="0"/>
              <a:t> </a:t>
            </a:r>
            <a:r>
              <a:rPr lang="en-US" sz="1600" dirty="0" smtClean="0"/>
              <a:t>-</a:t>
            </a:r>
            <a:r>
              <a:rPr lang="en-US" sz="1600" dirty="0" err="1" smtClean="0"/>
              <a:t>rf</a:t>
            </a:r>
            <a:r>
              <a:rPr lang="en-US" sz="1600" dirty="0" smtClean="0"/>
              <a:t> *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79084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service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480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saga::job::service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("gram://remote.host.net/");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vector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string&gt; ids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js.list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list known jobs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while 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ids.size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id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ids.pop_back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  // fetch one job id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saga::job j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js.get_job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(id);  // reconnect to job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&lt;&lt; id &lt;&lt; " : "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589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Package:  job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/>
              <a:t>represents a specific job submission endpoint</a:t>
            </a:r>
          </a:p>
          <a:p>
            <a:pPr marL="285750" indent="-285750"/>
            <a:r>
              <a:rPr lang="en-US" dirty="0" smtClean="0"/>
              <a:t>job </a:t>
            </a:r>
            <a:r>
              <a:rPr lang="en-US" dirty="0"/>
              <a:t>states are maintained on that endpoint (usually)</a:t>
            </a:r>
          </a:p>
          <a:p>
            <a:pPr marL="285750" indent="-285750"/>
            <a:r>
              <a:rPr lang="en-US" dirty="0" smtClean="0"/>
              <a:t>full </a:t>
            </a:r>
            <a:r>
              <a:rPr lang="en-US" dirty="0"/>
              <a:t>reconnect may not be possible (I/O streaming)</a:t>
            </a:r>
          </a:p>
          <a:p>
            <a:pPr marL="285750" indent="-285750"/>
            <a:r>
              <a:rPr lang="en-US" dirty="0" smtClean="0"/>
              <a:t>lifetime </a:t>
            </a:r>
            <a:r>
              <a:rPr lang="en-US" dirty="0"/>
              <a:t>of state up to backend</a:t>
            </a:r>
          </a:p>
          <a:p>
            <a:pPr marL="285750" indent="-285750"/>
            <a:r>
              <a:rPr lang="en-US" dirty="0" smtClean="0"/>
              <a:t>reconnected </a:t>
            </a:r>
            <a:r>
              <a:rPr lang="en-US" dirty="0"/>
              <a:t>jobs may have different job </a:t>
            </a:r>
            <a:r>
              <a:rPr lang="en-US" dirty="0" smtClean="0"/>
              <a:t>description</a:t>
            </a:r>
            <a:br>
              <a:rPr lang="en-US" dirty="0" smtClean="0"/>
            </a:br>
            <a:r>
              <a:rPr lang="en-US" sz="1600" dirty="0" smtClean="0"/>
              <a:t>(</a:t>
            </a:r>
            <a:r>
              <a:rPr lang="en-US" sz="1600" dirty="0" err="1"/>
              <a:t>lossy</a:t>
            </a:r>
            <a:r>
              <a:rPr lang="en-US" sz="1600" dirty="0"/>
              <a:t> </a:t>
            </a:r>
            <a:r>
              <a:rPr lang="en-US" sz="1600" dirty="0" smtClean="0"/>
              <a:t>translation)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378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job::self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1623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saga::job::service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saga::job::self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self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js.get_self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self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represenst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*this* SAGA application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self.signal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   (SIGUSR1);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self.checkpoint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self.migrate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self.wait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();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// blocks forever :-P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self.cancel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();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128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Package:  </a:t>
            </a:r>
            <a:r>
              <a:rPr lang="en-US" dirty="0" smtClean="0"/>
              <a:t>job::self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/>
              <a:t>represents the </a:t>
            </a:r>
            <a:r>
              <a:rPr lang="en-US" i="1" dirty="0" smtClean="0"/>
              <a:t>calling </a:t>
            </a:r>
            <a:r>
              <a:rPr lang="en-US" i="1" dirty="0"/>
              <a:t>application </a:t>
            </a:r>
            <a:r>
              <a:rPr lang="en-US" i="1" dirty="0" smtClean="0"/>
              <a:t>instanc</a:t>
            </a:r>
            <a:r>
              <a:rPr lang="en-US" dirty="0"/>
              <a:t>e</a:t>
            </a:r>
          </a:p>
          <a:p>
            <a:pPr marL="285750" indent="-285750"/>
            <a:r>
              <a:rPr lang="en-US" dirty="0" err="1" smtClean="0"/>
              <a:t>self.signal</a:t>
            </a:r>
            <a:r>
              <a:rPr lang="en-US" dirty="0" smtClean="0"/>
              <a:t> </a:t>
            </a:r>
            <a:r>
              <a:rPr lang="en-US" dirty="0"/>
              <a:t>(SIGUSR1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goes via the job manager, unlike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::</a:t>
            </a:r>
            <a:r>
              <a:rPr lang="en-US" dirty="0"/>
              <a:t>kill (::</a:t>
            </a:r>
            <a:r>
              <a:rPr lang="en-US" dirty="0" err="1"/>
              <a:t>getpid</a:t>
            </a:r>
            <a:r>
              <a:rPr lang="en-US" dirty="0"/>
              <a:t> (), </a:t>
            </a:r>
            <a:r>
              <a:rPr lang="en-US" dirty="0" smtClean="0"/>
              <a:t>SIGUSR1);</a:t>
            </a:r>
          </a:p>
          <a:p>
            <a:pPr marL="285750" indent="-285750"/>
            <a:r>
              <a:rPr lang="en-US" dirty="0" smtClean="0"/>
              <a:t>as </a:t>
            </a:r>
            <a:r>
              <a:rPr lang="en-US" dirty="0"/>
              <a:t>it goes over the job manager </a:t>
            </a:r>
            <a:br>
              <a:rPr lang="en-US" dirty="0"/>
            </a:br>
            <a:r>
              <a:rPr lang="en-US" sz="1600" dirty="0" smtClean="0"/>
              <a:t>(accounting, logging, cleanup...)</a:t>
            </a:r>
            <a:endParaRPr lang="en-US" dirty="0"/>
          </a:p>
          <a:p>
            <a:pPr marL="285750" indent="-285750"/>
            <a:r>
              <a:rPr lang="en-US" dirty="0" smtClean="0"/>
              <a:t>job</a:t>
            </a:r>
            <a:r>
              <a:rPr lang="en-US" dirty="0"/>
              <a:t>::</a:t>
            </a:r>
            <a:r>
              <a:rPr lang="en-US" dirty="0" smtClean="0"/>
              <a:t>self </a:t>
            </a:r>
            <a:r>
              <a:rPr lang="en-US" dirty="0"/>
              <a:t>is the only SAGA object to which metrics can be </a:t>
            </a:r>
            <a:r>
              <a:rPr lang="en-US" dirty="0" smtClean="0"/>
              <a:t>added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5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Grid Forum (OGF)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Open Grid Forum (aka GF, EGF, GGF) standardizes distributed computing infrastructures/MW</a:t>
            </a:r>
          </a:p>
          <a:p>
            <a:r>
              <a:rPr lang="en-US" dirty="0" smtClean="0"/>
              <a:t>e.g. standardized job description language (JSDL) </a:t>
            </a:r>
          </a:p>
          <a:p>
            <a:r>
              <a:rPr lang="en-US" dirty="0" smtClean="0"/>
              <a:t>focuses on interfaces, but also protocols, architecture, APIs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Namespace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 smtClean="0"/>
              <a:t>interfaces </a:t>
            </a:r>
            <a:r>
              <a:rPr lang="en-US" dirty="0"/>
              <a:t>for managing entities in name spaces</a:t>
            </a:r>
          </a:p>
          <a:p>
            <a:pPr marL="285750" indent="-285750"/>
            <a:r>
              <a:rPr lang="en-US" dirty="0" smtClean="0"/>
              <a:t>files</a:t>
            </a:r>
            <a:r>
              <a:rPr lang="en-US" dirty="0"/>
              <a:t>, replicas, information, resources, </a:t>
            </a:r>
            <a:r>
              <a:rPr lang="en-US" dirty="0" smtClean="0"/>
              <a:t>steering parameter</a:t>
            </a:r>
            <a:r>
              <a:rPr lang="en-US" dirty="0"/>
              <a:t>, checkpoints, . . .</a:t>
            </a:r>
          </a:p>
          <a:p>
            <a:pPr marL="285750" indent="-285750"/>
            <a:r>
              <a:rPr lang="en-US" dirty="0" smtClean="0"/>
              <a:t>manages </a:t>
            </a:r>
            <a:r>
              <a:rPr lang="en-US" dirty="0"/>
              <a:t>hierarchy (</a:t>
            </a:r>
            <a:r>
              <a:rPr lang="en-US" dirty="0" err="1" smtClean="0"/>
              <a:t>mkdir</a:t>
            </a:r>
            <a:r>
              <a:rPr lang="en-US" dirty="0" smtClean="0"/>
              <a:t>, cd, </a:t>
            </a:r>
            <a:r>
              <a:rPr lang="en-US" dirty="0" err="1" smtClean="0"/>
              <a:t>ls</a:t>
            </a:r>
            <a:r>
              <a:rPr lang="en-US" dirty="0" smtClean="0"/>
              <a:t>, </a:t>
            </a:r>
            <a:r>
              <a:rPr lang="en-US" dirty="0"/>
              <a:t>. . . )</a:t>
            </a:r>
          </a:p>
          <a:p>
            <a:pPr marL="285750" indent="-285750"/>
            <a:r>
              <a:rPr lang="en-US" dirty="0" smtClean="0"/>
              <a:t>entries are assume opaque </a:t>
            </a:r>
            <a:r>
              <a:rPr lang="en-US" dirty="0"/>
              <a:t>(copy, move, delete</a:t>
            </a:r>
            <a:r>
              <a:rPr lang="en-US" dirty="0" smtClean="0"/>
              <a:t>, ...)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526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Namespace Package: 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218664"/>
            <a:ext cx="7966954" cy="3970318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::directory d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ssh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://remote.host.net//data/");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d.is_entry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d.is_dir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("a", "../b");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d.link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("../b", "a", Overwrite);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list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d.find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("*-{123}.text.");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d.open_dir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/data/1",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CreateParents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::entry data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tmp.open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("data.txt");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data.copy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data.bak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Overwrite); // uses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cwd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5565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Namespace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33874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/>
              <a:t>name space entries are opaque: the name </a:t>
            </a:r>
            <a:r>
              <a:rPr lang="en-US" dirty="0" smtClean="0"/>
              <a:t>space package </a:t>
            </a:r>
            <a:r>
              <a:rPr lang="en-US" dirty="0"/>
              <a:t>can never look inside</a:t>
            </a:r>
          </a:p>
          <a:p>
            <a:pPr marL="285750" indent="-285750"/>
            <a:r>
              <a:rPr lang="en-US" dirty="0" smtClean="0"/>
              <a:t>directories </a:t>
            </a:r>
            <a:r>
              <a:rPr lang="en-US" i="1" dirty="0"/>
              <a:t>are </a:t>
            </a:r>
            <a:r>
              <a:rPr lang="en-US" dirty="0"/>
              <a:t>entries (inheritance)</a:t>
            </a:r>
          </a:p>
          <a:p>
            <a:pPr marL="285750" indent="-285750"/>
            <a:r>
              <a:rPr lang="en-US" dirty="0" smtClean="0"/>
              <a:t>inspection: 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get_cwd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get_url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exists(), 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is_entry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is_dir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is_link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read_link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manipulation: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create(), copy(), link(), move(), remove()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permissions: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permissions_allow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permissions_deny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wildcards </a:t>
            </a:r>
            <a:r>
              <a:rPr lang="en-US" dirty="0"/>
              <a:t>are supported </a:t>
            </a:r>
            <a:r>
              <a:rPr lang="en-US" dirty="0" smtClean="0"/>
              <a:t>(POSIX influence</a:t>
            </a:r>
            <a:r>
              <a:rPr lang="en-US" dirty="0"/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34278454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err="1"/>
              <a:t>Filesystem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/>
              <a:t>implements name space </a:t>
            </a:r>
            <a:r>
              <a:rPr lang="en-US" dirty="0" smtClean="0"/>
              <a:t>interface</a:t>
            </a:r>
          </a:p>
          <a:p>
            <a:pPr marL="285750" indent="-285750"/>
            <a:r>
              <a:rPr lang="en-US" dirty="0" smtClean="0"/>
              <a:t>adds </a:t>
            </a:r>
            <a:r>
              <a:rPr lang="en-US" dirty="0"/>
              <a:t>access </a:t>
            </a:r>
            <a:r>
              <a:rPr lang="en-US" dirty="0" smtClean="0"/>
              <a:t>to </a:t>
            </a:r>
            <a:r>
              <a:rPr lang="en-US" b="1" dirty="0" smtClean="0"/>
              <a:t>content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namespace::entries </a:t>
            </a:r>
            <a:r>
              <a:rPr lang="en-US" dirty="0"/>
              <a:t>(</a:t>
            </a:r>
            <a:r>
              <a:rPr lang="en-US" dirty="0" smtClean="0"/>
              <a:t>files)</a:t>
            </a:r>
          </a:p>
          <a:p>
            <a:pPr marL="285750" indent="-285750"/>
            <a:r>
              <a:rPr lang="en-US" dirty="0" smtClean="0"/>
              <a:t>POSIX oriented: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read(), write(), seek()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optimizations: for distributed file access:</a:t>
            </a:r>
          </a:p>
          <a:p>
            <a:pPr marL="628650" lvl="1" indent="-285750"/>
            <a:r>
              <a:rPr lang="en-US" dirty="0" smtClean="0"/>
              <a:t>scattered I/O</a:t>
            </a:r>
          </a:p>
          <a:p>
            <a:pPr marL="628650" lvl="1" indent="-285750"/>
            <a:r>
              <a:rPr lang="en-US" dirty="0" smtClean="0"/>
              <a:t>pattern </a:t>
            </a:r>
            <a:r>
              <a:rPr lang="en-US" dirty="0"/>
              <a:t>based </a:t>
            </a:r>
            <a:r>
              <a:rPr lang="en-US" dirty="0" smtClean="0"/>
              <a:t>I/O</a:t>
            </a:r>
          </a:p>
          <a:p>
            <a:pPr marL="628650" lvl="1" indent="-285750"/>
            <a:r>
              <a:rPr lang="en-US" dirty="0" smtClean="0"/>
              <a:t>extended I/O (from </a:t>
            </a:r>
            <a:r>
              <a:rPr lang="en-US" dirty="0" err="1" smtClean="0"/>
              <a:t>GridFTP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847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</a:t>
            </a:r>
            <a:r>
              <a:rPr lang="en-US" dirty="0" err="1"/>
              <a:t>Filesystem</a:t>
            </a:r>
            <a:r>
              <a:rPr lang="en-US" dirty="0"/>
              <a:t> </a:t>
            </a:r>
            <a:r>
              <a:rPr lang="en-US" dirty="0" smtClean="0"/>
              <a:t>Package: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4185761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f ("any://remote.host.net/data/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data.bin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char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[1024];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mutable_buffer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&gt;= 1024 )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buf.set_data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+ 0, 512);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f.seek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(512, 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::Start);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f.read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&gt;= 512 )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buf.set_data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+ 512, 512);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f.seek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(0, 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::Start);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f.read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0650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err="1"/>
              <a:t>Filesystem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r>
              <a:rPr lang="en-US" dirty="0"/>
              <a:t>provides access to the </a:t>
            </a:r>
            <a:r>
              <a:rPr lang="en-US" b="1" dirty="0"/>
              <a:t>content </a:t>
            </a:r>
            <a:r>
              <a:rPr lang="en-US" dirty="0"/>
              <a:t>of </a:t>
            </a:r>
            <a:r>
              <a:rPr lang="en-US" dirty="0" err="1"/>
              <a:t>filesystem</a:t>
            </a:r>
            <a:r>
              <a:rPr lang="en-US" dirty="0"/>
              <a:t> </a:t>
            </a:r>
            <a:r>
              <a:rPr lang="en-US" dirty="0" smtClean="0"/>
              <a:t>entries (sequence </a:t>
            </a:r>
            <a:r>
              <a:rPr lang="en-US" dirty="0"/>
              <a:t>of bytes)</a:t>
            </a:r>
          </a:p>
          <a:p>
            <a:r>
              <a:rPr lang="en-US" dirty="0" smtClean="0"/>
              <a:t>saga </a:t>
            </a:r>
            <a:r>
              <a:rPr lang="en-US" dirty="0"/>
              <a:t>buffers are used to wrap raw memory buffers</a:t>
            </a:r>
          </a:p>
          <a:p>
            <a:r>
              <a:rPr lang="en-US" dirty="0" smtClean="0"/>
              <a:t>saga </a:t>
            </a:r>
            <a:r>
              <a:rPr lang="en-US" dirty="0"/>
              <a:t>buffers can be </a:t>
            </a:r>
            <a:r>
              <a:rPr lang="en-US" dirty="0" smtClean="0"/>
              <a:t>allocated/managed  </a:t>
            </a:r>
            <a:r>
              <a:rPr lang="en-US" dirty="0"/>
              <a:t>by the </a:t>
            </a:r>
            <a:r>
              <a:rPr lang="en-US" dirty="0" smtClean="0"/>
              <a:t>SAGA implementation</a:t>
            </a:r>
            <a:endParaRPr lang="en-US" dirty="0"/>
          </a:p>
          <a:p>
            <a:r>
              <a:rPr lang="en-US" dirty="0" smtClean="0"/>
              <a:t>several  incarnations </a:t>
            </a:r>
            <a:r>
              <a:rPr lang="en-US" dirty="0"/>
              <a:t>of read/write: </a:t>
            </a:r>
            <a:r>
              <a:rPr lang="en-US" dirty="0" err="1"/>
              <a:t>posix</a:t>
            </a:r>
            <a:r>
              <a:rPr lang="en-US" dirty="0"/>
              <a:t> </a:t>
            </a:r>
            <a:r>
              <a:rPr lang="en-US" dirty="0" smtClean="0"/>
              <a:t>style, scattered</a:t>
            </a:r>
            <a:r>
              <a:rPr lang="en-US" dirty="0"/>
              <a:t>, pattern based</a:t>
            </a:r>
          </a:p>
        </p:txBody>
      </p:sp>
    </p:spTree>
    <p:extLst>
      <p:ext uri="{BB962C8B-B14F-4D97-AF65-F5344CB8AC3E}">
        <p14:creationId xmlns:p14="http://schemas.microsoft.com/office/powerpoint/2010/main" val="33948783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</a:t>
            </a:r>
            <a:r>
              <a:rPr lang="en-US" dirty="0" err="1"/>
              <a:t>Filesystem</a:t>
            </a:r>
            <a:r>
              <a:rPr lang="en-US" dirty="0"/>
              <a:t> </a:t>
            </a:r>
            <a:r>
              <a:rPr lang="en-US" dirty="0" smtClean="0"/>
              <a:t>Package:  Flags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53943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flags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None 			=    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Overwrite 		=    1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Recursive 		=    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Dereference 	=    4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Create 			=    8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Exclusive 		=   16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Lock 			=   32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CreateParents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	=   64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Truncate 		=  128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not 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Append 			=  256, 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not 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Read 			=  512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Write 			=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1024,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ReadWrite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		= 1536, 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Read |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Write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Binary 			= 2048  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only 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92203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Advert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3127850"/>
          </a:xfrm>
        </p:spPr>
        <p:txBody>
          <a:bodyPr numCol="1">
            <a:noAutofit/>
          </a:bodyPr>
          <a:lstStyle/>
          <a:p>
            <a:r>
              <a:rPr lang="en-US" dirty="0" smtClean="0"/>
              <a:t>persistent </a:t>
            </a:r>
            <a:r>
              <a:rPr lang="en-US" dirty="0"/>
              <a:t>storage of application level information</a:t>
            </a:r>
          </a:p>
          <a:p>
            <a:r>
              <a:rPr lang="en-US" dirty="0" smtClean="0"/>
              <a:t>semantics </a:t>
            </a:r>
            <a:r>
              <a:rPr lang="en-US" dirty="0"/>
              <a:t>of information defined by application</a:t>
            </a:r>
          </a:p>
          <a:p>
            <a:r>
              <a:rPr lang="en-US" dirty="0" smtClean="0"/>
              <a:t>allows </a:t>
            </a:r>
            <a:r>
              <a:rPr lang="en-US" dirty="0"/>
              <a:t>storage of serialized SAGA objects (</a:t>
            </a:r>
            <a:r>
              <a:rPr lang="en-US" dirty="0" smtClean="0"/>
              <a:t>object persistency)</a:t>
            </a:r>
          </a:p>
          <a:p>
            <a:r>
              <a:rPr lang="en-US" b="1" i="1" dirty="0"/>
              <a:t>v</a:t>
            </a:r>
            <a:r>
              <a:rPr lang="en-US" b="1" i="1" dirty="0" smtClean="0"/>
              <a:t>ery useful for bootstrapping and coordinating distributed application components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825860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Advert Package: 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32398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example for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browing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my task adverts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::advert::directory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todo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("any//remote.host.net/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my_tasks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pseudo vector code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list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todo.find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("*", ["priority=urgent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"]);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urls.size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 ad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urls.pop_front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());</a:t>
            </a:r>
          </a:p>
          <a:p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::cout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ad.get_attribute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"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title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")      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::cout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ad.get_attribute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(« deadline")  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;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::cout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ad.get_attribute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("description")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8914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Advert Package: 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1815882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master side code: advertise (publish) a saga::file instance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f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 ad ("any//remote.host.net/files/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my_file_ad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Create);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ad.store_object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6859" y="4333666"/>
            <a:ext cx="7966954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client side code: retrieve file instance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 ad ("any//remote.host.net/files/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my_file_ad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f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ad.retrieve_object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0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within OGF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OGF focuses on services </a:t>
            </a:r>
          </a:p>
          <a:p>
            <a:r>
              <a:rPr lang="en-US" dirty="0" smtClean="0"/>
              <a:t>some effort on higher level APIs </a:t>
            </a:r>
          </a:p>
          <a:p>
            <a:pPr lvl="1"/>
            <a:r>
              <a:rPr lang="en-US" dirty="0" smtClean="0"/>
              <a:t>Distributed Resource Management Application API (DRMAA) </a:t>
            </a:r>
          </a:p>
          <a:p>
            <a:pPr lvl="1"/>
            <a:r>
              <a:rPr lang="en-US" dirty="0" smtClean="0"/>
              <a:t>Remote Procedure Calls (</a:t>
            </a:r>
            <a:r>
              <a:rPr lang="en-US" dirty="0" err="1" smtClean="0"/>
              <a:t>GridRPC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Checkpoint and Recovery (</a:t>
            </a:r>
            <a:r>
              <a:rPr lang="en-US" dirty="0" err="1" smtClean="0"/>
              <a:t>GridCPR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Job Submission and Description Language (JSDL) </a:t>
            </a:r>
          </a:p>
          <a:p>
            <a:r>
              <a:rPr lang="en-US" dirty="0" smtClean="0"/>
              <a:t>numerous ser vice interfaces, often WS-based (WSRF) 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&amp; Feel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88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Session: Example – default session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53943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ns_dir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("any://remote.host.net//data/");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dir.is_entry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dir.is_dir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("a", "../b");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dir.link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("../b", "a", Overwrite);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list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dir.find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("*-{123}.text.");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sub  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dir.open_dir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::entry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entry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data.txt");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entry.copy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data.bak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Overwrite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726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Session: Example – explicit session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::context c1 (saga::context::X509);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::context c2 (saga::context::X509);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c2.set_attribute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UserProxy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"/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/x509up_u123.special");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::session s;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s.add_context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(c1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s.add_context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(c2);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(s, "any://remote.host.net/data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/");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311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Session: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3127850"/>
          </a:xfrm>
        </p:spPr>
        <p:txBody>
          <a:bodyPr numCol="1">
            <a:noAutofit/>
          </a:bodyPr>
          <a:lstStyle/>
          <a:p>
            <a:r>
              <a:rPr lang="en-US" dirty="0"/>
              <a:t>by default hidden (default session is used)</a:t>
            </a:r>
          </a:p>
          <a:p>
            <a:r>
              <a:rPr lang="en-US" dirty="0" smtClean="0"/>
              <a:t>session </a:t>
            </a:r>
            <a:r>
              <a:rPr lang="en-US" dirty="0"/>
              <a:t>is identified by lifetime of security </a:t>
            </a:r>
            <a:r>
              <a:rPr lang="en-US" dirty="0" smtClean="0"/>
              <a:t>credentials,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by objects in this session (jobs etc.)</a:t>
            </a:r>
          </a:p>
          <a:p>
            <a:r>
              <a:rPr lang="en-US" dirty="0" smtClean="0"/>
              <a:t>session </a:t>
            </a:r>
            <a:r>
              <a:rPr lang="en-US" dirty="0"/>
              <a:t>is used on object creation (optional)</a:t>
            </a:r>
          </a:p>
          <a:p>
            <a:r>
              <a:rPr lang="en-US" dirty="0" smtClean="0"/>
              <a:t>saga</a:t>
            </a:r>
            <a:r>
              <a:rPr lang="en-US" dirty="0"/>
              <a:t>::context </a:t>
            </a:r>
            <a:r>
              <a:rPr lang="en-US" dirty="0" smtClean="0"/>
              <a:t>can attach </a:t>
            </a:r>
            <a:r>
              <a:rPr lang="en-US" dirty="0"/>
              <a:t>security tokens to </a:t>
            </a:r>
            <a:r>
              <a:rPr lang="en-US" dirty="0" smtClean="0"/>
              <a:t>a session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default session has default contexts</a:t>
            </a:r>
          </a:p>
        </p:txBody>
      </p:sp>
    </p:spTree>
    <p:extLst>
      <p:ext uri="{BB962C8B-B14F-4D97-AF65-F5344CB8AC3E}">
        <p14:creationId xmlns:p14="http://schemas.microsoft.com/office/powerpoint/2010/main" val="7091207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Session: Lifetime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246769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(s,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gridftp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://remote.host.net/data/");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dir.open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data.bin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s.remove_context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(c1);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s.remove_context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(c2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data.bin.bak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this works – session is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sticky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!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6553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3127850"/>
          </a:xfrm>
        </p:spPr>
        <p:txBody>
          <a:bodyPr numCol="1">
            <a:noAutofit/>
          </a:bodyPr>
          <a:lstStyle/>
          <a:p>
            <a:r>
              <a:rPr lang="en-US" dirty="0" err="1"/>
              <a:t>asyncronous</a:t>
            </a:r>
            <a:r>
              <a:rPr lang="en-US" dirty="0"/>
              <a:t> operations are a MUST in </a:t>
            </a:r>
            <a:r>
              <a:rPr lang="en-US" dirty="0" smtClean="0"/>
              <a:t>distributed systems</a:t>
            </a:r>
            <a:r>
              <a:rPr lang="en-US" dirty="0"/>
              <a:t>, and </a:t>
            </a:r>
            <a:r>
              <a:rPr lang="en-US" dirty="0" smtClean="0"/>
              <a:t>thus Grids</a:t>
            </a:r>
            <a:endParaRPr lang="en-US" dirty="0"/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::task </a:t>
            </a:r>
            <a:r>
              <a:rPr lang="en-US" dirty="0"/>
              <a:t>represents an </a:t>
            </a:r>
            <a:r>
              <a:rPr lang="en-US" dirty="0" err="1" smtClean="0"/>
              <a:t>asyncronous</a:t>
            </a:r>
            <a:r>
              <a:rPr lang="en-US" dirty="0" smtClean="0"/>
              <a:t> operation</a:t>
            </a:r>
            <a:br>
              <a:rPr lang="en-US" dirty="0" smtClean="0"/>
            </a:br>
            <a:r>
              <a:rPr lang="en-US" dirty="0" smtClean="0"/>
              <a:t>(e.g</a:t>
            </a:r>
            <a:r>
              <a:rPr lang="en-US" dirty="0"/>
              <a:t>.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()</a:t>
            </a:r>
            <a:r>
              <a:rPr lang="en-US" dirty="0"/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manages multiple tasks</a:t>
            </a:r>
          </a:p>
          <a:p>
            <a:r>
              <a:rPr lang="en-US" dirty="0" smtClean="0"/>
              <a:t>tasks </a:t>
            </a:r>
            <a:r>
              <a:rPr lang="en-US" dirty="0"/>
              <a:t>are </a:t>
            </a:r>
            <a:r>
              <a:rPr lang="en-US" dirty="0" err="1"/>
              <a:t>stateful</a:t>
            </a:r>
            <a:r>
              <a:rPr lang="en-US" dirty="0"/>
              <a:t> (similar to jobs)</a:t>
            </a:r>
          </a:p>
        </p:txBody>
      </p:sp>
    </p:spTree>
    <p:extLst>
      <p:ext uri="{BB962C8B-B14F-4D97-AF65-F5344CB8AC3E}">
        <p14:creationId xmlns:p14="http://schemas.microsoft.com/office/powerpoint/2010/main" val="24005556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Tasks:  States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2" y="2068513"/>
            <a:ext cx="5273593" cy="4197350"/>
          </a:xfrm>
        </p:spPr>
      </p:pic>
    </p:spTree>
    <p:extLst>
      <p:ext uri="{BB962C8B-B14F-4D97-AF65-F5344CB8AC3E}">
        <p14:creationId xmlns:p14="http://schemas.microsoft.com/office/powerpoint/2010/main" val="23143537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4321030"/>
          </a:xfrm>
        </p:spPr>
        <p:txBody>
          <a:bodyPr numCol="1">
            <a:noAutofit/>
          </a:bodyPr>
          <a:lstStyle/>
          <a:p>
            <a:r>
              <a:rPr lang="en-US" dirty="0"/>
              <a:t>different versions for each method call: </a:t>
            </a:r>
            <a:r>
              <a:rPr lang="en-US" dirty="0" smtClean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ync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Task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signature </a:t>
            </a:r>
            <a:r>
              <a:rPr lang="en-US" dirty="0"/>
              <a:t>basically the same</a:t>
            </a:r>
          </a:p>
          <a:p>
            <a:r>
              <a:rPr lang="en-US" dirty="0" smtClean="0"/>
              <a:t>differ </a:t>
            </a:r>
            <a:r>
              <a:rPr lang="en-US" dirty="0"/>
              <a:t>in state of </a:t>
            </a:r>
            <a:r>
              <a:rPr lang="en-US" dirty="0" smtClean="0"/>
              <a:t>the task </a:t>
            </a:r>
            <a:r>
              <a:rPr lang="en-US" dirty="0"/>
              <a:t>returned by that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Sync</a:t>
            </a:r>
            <a:r>
              <a:rPr lang="en-US" dirty="0" smtClean="0"/>
              <a:t>: 	task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Done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/>
              <a:t>: 	task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Running</a:t>
            </a:r>
            <a:r>
              <a:rPr lang="en-US" dirty="0" smtClean="0"/>
              <a:t>		-&gt;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wait();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Task</a:t>
            </a:r>
            <a:r>
              <a:rPr lang="en-US" dirty="0" smtClean="0"/>
              <a:t>: </a:t>
            </a:r>
            <a:r>
              <a:rPr lang="en-US" dirty="0"/>
              <a:t>	</a:t>
            </a:r>
            <a:r>
              <a:rPr lang="en-US" dirty="0" smtClean="0"/>
              <a:t>task </a:t>
            </a:r>
            <a:r>
              <a:rPr lang="en-US" dirty="0"/>
              <a:t>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 smtClean="0"/>
              <a:t>		-&gt;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run(); wait();</a:t>
            </a:r>
          </a:p>
          <a:p>
            <a:r>
              <a:rPr lang="en-US" dirty="0" smtClean="0">
                <a:latin typeface="Century Gothic" pitchFamily="34" charset="0"/>
                <a:cs typeface="Consolas" pitchFamily="49" charset="0"/>
              </a:rPr>
              <a:t>delayed exception delivery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f ( saga::task::Failed ==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task.get_state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 )</a:t>
            </a:r>
          </a:p>
          <a:p>
            <a:pPr marL="349250" lvl="1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task.rethrow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149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0"/>
            <a:ext cx="7966954" cy="440120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normal method call,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synchronous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/* void */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data.bak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versions, never throw (use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’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()’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on failure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t1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saga::task::Sync&gt;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data.bak.1");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t2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saga::task::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data.bak.2");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t3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saga::task::Task&gt;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data.bak.3");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t1: Done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t2: Running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t3: New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t3.run ();    // t3 now Running, too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t2.wait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t3.wait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t1, t2,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t3 are final (Done or Failed)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3728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108543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normal method call,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synchronous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versions,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never throw (use ’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rethrow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()’ on failure)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t1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&lt;saga::task::Sync&gt;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t2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t3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&lt;saga::task::Task&gt;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get_result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implies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wait() and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and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thus can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!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s1 = t1.get_result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s2 = t2.get_result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s3 = t3.get_result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86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DRMAA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implementable on all major resource management services </a:t>
            </a:r>
          </a:p>
          <a:p>
            <a:r>
              <a:rPr lang="en-US" dirty="0" smtClean="0"/>
              <a:t>simple means to define and submit jobs</a:t>
            </a:r>
          </a:p>
          <a:p>
            <a:r>
              <a:rPr lang="en-US" dirty="0" smtClean="0"/>
              <a:t>basic job management features (status, kill) </a:t>
            </a:r>
          </a:p>
          <a:p>
            <a:r>
              <a:rPr lang="en-US" dirty="0" smtClean="0"/>
              <a:t>job templates for bulk job management</a:t>
            </a:r>
          </a:p>
          <a:p>
            <a:r>
              <a:rPr lang="en-US" dirty="0" smtClean="0"/>
              <a:t>DRMAA.v2 is expected by end of 2010 – OO, extended, SAGA aligned 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 Container: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53943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create task container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add tasks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(t1);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(t2);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(t3);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collective operations on all tasks in container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tc.run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 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done_task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(saga::task::Any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(saga::task::All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827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 Container: Tasks and Jobs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74066"/>
            <a:ext cx="7966954" cy="332398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NOTE: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class saga::job : public saga::task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task container can thus manage tasks *and* jobs: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task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("b");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js.run_job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("remote.host.net", "/bin/date");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(task);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(job);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(saga::task::All);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21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DRMAA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6859" y="2165812"/>
            <a:ext cx="7966954" cy="440120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drmaa_job_template_t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job_template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( !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job_template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create_job_template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(exe, 5, 0) ) 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fprintf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stderr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create_job_template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failed\n");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return 1;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while (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drmaa_errno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drmaa_run_job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job_id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(jobid)-1,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job_template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 diagnosis,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(diagnosis)-1) 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== DRMAA_ERRNO_DRM_COMMUNICATION_FAILURE )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fprintf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stderr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drmaa_run_job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failed: %s\n", diagnosis);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sleep (1);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</a:t>
            </a:r>
            <a:r>
              <a:rPr lang="en-US" dirty="0" err="1" smtClean="0"/>
              <a:t>GridRPC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standardizes the three existing RPC implementations for Grids </a:t>
            </a:r>
          </a:p>
          <a:p>
            <a:r>
              <a:rPr lang="en-US" dirty="0" smtClean="0"/>
              <a:t>example of </a:t>
            </a:r>
            <a:r>
              <a:rPr lang="en-US" i="1" dirty="0" smtClean="0"/>
              <a:t>’</a:t>
            </a:r>
            <a:r>
              <a:rPr lang="en-US" i="1" dirty="0" err="1" smtClean="0"/>
              <a:t>gridified</a:t>
            </a:r>
            <a:r>
              <a:rPr lang="en-US" i="1" dirty="0" smtClean="0"/>
              <a:t> API’ </a:t>
            </a:r>
            <a:endParaRPr lang="en-US" dirty="0" smtClean="0"/>
          </a:p>
          <a:p>
            <a:r>
              <a:rPr lang="en-US" dirty="0" smtClean="0"/>
              <a:t>simple: get function handle, call function </a:t>
            </a:r>
          </a:p>
          <a:p>
            <a:r>
              <a:rPr lang="en-US" dirty="0" smtClean="0"/>
              <a:t>explicit support for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err="1" smtClean="0"/>
              <a:t>rpc</a:t>
            </a:r>
            <a:r>
              <a:rPr lang="en-US" dirty="0" smtClean="0"/>
              <a:t> calls</a:t>
            </a:r>
          </a:p>
          <a:p>
            <a:r>
              <a:rPr lang="en-US" dirty="0" smtClean="0"/>
              <a:t>gridrpc.v2 adds support for remote data handles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erspective">
    <a:dk1>
      <a:sysClr val="windowText" lastClr="000000"/>
    </a:dk1>
    <a:lt1>
      <a:sysClr val="window" lastClr="FFFFFF"/>
    </a:lt1>
    <a:dk2>
      <a:srgbClr val="333333"/>
    </a:dk2>
    <a:lt2>
      <a:srgbClr val="BBC0AC"/>
    </a:lt2>
    <a:accent1>
      <a:srgbClr val="A2C816"/>
    </a:accent1>
    <a:accent2>
      <a:srgbClr val="E07602"/>
    </a:accent2>
    <a:accent3>
      <a:srgbClr val="E4C402"/>
    </a:accent3>
    <a:accent4>
      <a:srgbClr val="7DC1EF"/>
    </a:accent4>
    <a:accent5>
      <a:srgbClr val="21449B"/>
    </a:accent5>
    <a:accent6>
      <a:srgbClr val="A2B170"/>
    </a:accent6>
    <a:hlink>
      <a:srgbClr val="8DA440"/>
    </a:hlink>
    <a:folHlink>
      <a:srgbClr val="4C4F3F"/>
    </a:folHlink>
  </a:clrScheme>
</a:themeOverride>
</file>

<file path=ppt/theme/themeOverride2.xml><?xml version="1.0" encoding="utf-8"?>
<a:themeOverride xmlns:a="http://schemas.openxmlformats.org/drawingml/2006/main">
  <a:clrScheme name="Perspective">
    <a:dk1>
      <a:sysClr val="windowText" lastClr="000000"/>
    </a:dk1>
    <a:lt1>
      <a:sysClr val="window" lastClr="FFFFFF"/>
    </a:lt1>
    <a:dk2>
      <a:srgbClr val="333333"/>
    </a:dk2>
    <a:lt2>
      <a:srgbClr val="BBC0AC"/>
    </a:lt2>
    <a:accent1>
      <a:srgbClr val="A2C816"/>
    </a:accent1>
    <a:accent2>
      <a:srgbClr val="E07602"/>
    </a:accent2>
    <a:accent3>
      <a:srgbClr val="E4C402"/>
    </a:accent3>
    <a:accent4>
      <a:srgbClr val="7DC1EF"/>
    </a:accent4>
    <a:accent5>
      <a:srgbClr val="21449B"/>
    </a:accent5>
    <a:accent6>
      <a:srgbClr val="A2B170"/>
    </a:accent6>
    <a:hlink>
      <a:srgbClr val="8DA440"/>
    </a:hlink>
    <a:folHlink>
      <a:srgbClr val="4C4F3F"/>
    </a:folHlink>
  </a:clrScheme>
</a:themeOverride>
</file>

<file path=ppt/theme/themeOverride3.xml><?xml version="1.0" encoding="utf-8"?>
<a:themeOverride xmlns:a="http://schemas.openxmlformats.org/drawingml/2006/main">
  <a:clrScheme name="Perspective">
    <a:dk1>
      <a:sysClr val="windowText" lastClr="000000"/>
    </a:dk1>
    <a:lt1>
      <a:sysClr val="window" lastClr="FFFFFF"/>
    </a:lt1>
    <a:dk2>
      <a:srgbClr val="333333"/>
    </a:dk2>
    <a:lt2>
      <a:srgbClr val="BBC0AC"/>
    </a:lt2>
    <a:accent1>
      <a:srgbClr val="A2C816"/>
    </a:accent1>
    <a:accent2>
      <a:srgbClr val="E07602"/>
    </a:accent2>
    <a:accent3>
      <a:srgbClr val="E4C402"/>
    </a:accent3>
    <a:accent4>
      <a:srgbClr val="7DC1EF"/>
    </a:accent4>
    <a:accent5>
      <a:srgbClr val="21449B"/>
    </a:accent5>
    <a:accent6>
      <a:srgbClr val="A2B170"/>
    </a:accent6>
    <a:hlink>
      <a:srgbClr val="8DA440"/>
    </a:hlink>
    <a:folHlink>
      <a:srgbClr val="4C4F3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3733</TotalTime>
  <Words>3087</Words>
  <Application>Microsoft Office PowerPoint</Application>
  <PresentationFormat>On-screen Show (4:3)</PresentationFormat>
  <Paragraphs>594</Paragraphs>
  <Slides>71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Perspective</vt:lpstr>
      <vt:lpstr>Introduction to the SAGA API</vt:lpstr>
      <vt:lpstr>Agenda</vt:lpstr>
      <vt:lpstr>Grid APIs and Frameworks</vt:lpstr>
      <vt:lpstr>Grid APIs and Frameworks</vt:lpstr>
      <vt:lpstr>Open Grid Forum (OGF)</vt:lpstr>
      <vt:lpstr>APIs within OGF</vt:lpstr>
      <vt:lpstr>OGF: DRMAA</vt:lpstr>
      <vt:lpstr>DRMAA Example</vt:lpstr>
      <vt:lpstr>OGF: GridRPC</vt:lpstr>
      <vt:lpstr>OGF: GridRPC</vt:lpstr>
      <vt:lpstr>OGF: GridCPR</vt:lpstr>
      <vt:lpstr>OGF: JSDL</vt:lpstr>
      <vt:lpstr>OGF: JSDL</vt:lpstr>
      <vt:lpstr>OGF: JSDL</vt:lpstr>
      <vt:lpstr>OGF: Summary</vt:lpstr>
      <vt:lpstr>OGF: top-down vs. bottom-up</vt:lpstr>
      <vt:lpstr>SAGA</vt:lpstr>
      <vt:lpstr>SAGA Design Principles</vt:lpstr>
      <vt:lpstr>SAGA Intro: Example 1</vt:lpstr>
      <vt:lpstr>SAGA Intro: Example 1 </vt:lpstr>
      <vt:lpstr>SAGA Intro: Example 2 </vt:lpstr>
      <vt:lpstr>SAGA Intro: Example 2’</vt:lpstr>
      <vt:lpstr>SAGA Intro: Example 2</vt:lpstr>
      <vt:lpstr>SAGA Intro: 10.000 feet</vt:lpstr>
      <vt:lpstr>Implementation</vt:lpstr>
      <vt:lpstr>SAGA Class Hierarchy</vt:lpstr>
      <vt:lpstr>SAGA: Class hierarchy</vt:lpstr>
      <vt:lpstr>SAGA Class hierarchy</vt:lpstr>
      <vt:lpstr>SAGA Class hierarchy</vt:lpstr>
      <vt:lpstr>SAGA Class hierarchy</vt:lpstr>
      <vt:lpstr>SAGA Class hierarchy</vt:lpstr>
      <vt:lpstr>SAGA Class hierarchy</vt:lpstr>
      <vt:lpstr>SAGA Class hierarchy</vt:lpstr>
      <vt:lpstr>SAGA Class hierarchy</vt:lpstr>
      <vt:lpstr>SAGA Class hierarchy</vt:lpstr>
      <vt:lpstr>SAGA Class hierarchy</vt:lpstr>
      <vt:lpstr>SAGA Class hierarchy</vt:lpstr>
      <vt:lpstr>SAGA Class hierarchy</vt:lpstr>
      <vt:lpstr>SAGA: Class hierarchy</vt:lpstr>
      <vt:lpstr>SAGA Job Package:  Example 1</vt:lpstr>
      <vt:lpstr>SAGA Job Package:  job states</vt:lpstr>
      <vt:lpstr>SAGA Job Package:  job operations</vt:lpstr>
      <vt:lpstr>SAGA Job Package:  job description</vt:lpstr>
      <vt:lpstr>SAGA Job Package:  job description</vt:lpstr>
      <vt:lpstr>SAGA Job Package:  job description</vt:lpstr>
      <vt:lpstr>SAGA Job Package:  job service</vt:lpstr>
      <vt:lpstr>SAGA Job Package:  job service</vt:lpstr>
      <vt:lpstr>SAGA Job Package:  job::self</vt:lpstr>
      <vt:lpstr>SAGA Job Package:  job::self</vt:lpstr>
      <vt:lpstr>SAGA Namespace Package</vt:lpstr>
      <vt:lpstr>SAGA Namespace Package:  example</vt:lpstr>
      <vt:lpstr>SAGA Namespace Package</vt:lpstr>
      <vt:lpstr>SAGA Filesystem Package</vt:lpstr>
      <vt:lpstr>SAGA Filesystem Package: Example</vt:lpstr>
      <vt:lpstr>SAGA Filesystem Package</vt:lpstr>
      <vt:lpstr>SAGA Filesystem Package:  Flags</vt:lpstr>
      <vt:lpstr>SAGA Advert Package</vt:lpstr>
      <vt:lpstr>SAGA Advert Package:  Example</vt:lpstr>
      <vt:lpstr>SAGA Advert Package:  Example</vt:lpstr>
      <vt:lpstr>SAGA: Class hierarchy</vt:lpstr>
      <vt:lpstr>SAGA Session: Example – default session</vt:lpstr>
      <vt:lpstr>SAGA Session: Example – explicit session</vt:lpstr>
      <vt:lpstr>SAGA Session: Properties</vt:lpstr>
      <vt:lpstr>SAGA Session: Lifetime</vt:lpstr>
      <vt:lpstr>SAGA Tasks</vt:lpstr>
      <vt:lpstr>SAGA Tasks:  States</vt:lpstr>
      <vt:lpstr>SAGA Tasks</vt:lpstr>
      <vt:lpstr>SAGA Task: Example</vt:lpstr>
      <vt:lpstr>SAGA Task: Example</vt:lpstr>
      <vt:lpstr>SAGA Task Container: Example</vt:lpstr>
      <vt:lpstr>SAGA Task Container: Tasks and Jobs</vt:lpstr>
    </vt:vector>
  </TitlesOfParts>
  <Company>Louisiana State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Andre Merzky</cp:lastModifiedBy>
  <cp:revision>60</cp:revision>
  <dcterms:created xsi:type="dcterms:W3CDTF">2010-10-06T17:43:56Z</dcterms:created>
  <dcterms:modified xsi:type="dcterms:W3CDTF">2011-04-09T21:59:49Z</dcterms:modified>
</cp:coreProperties>
</file>