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325" r:id="rId2"/>
    <p:sldId id="326" r:id="rId3"/>
    <p:sldId id="327" r:id="rId4"/>
    <p:sldId id="328" r:id="rId5"/>
    <p:sldId id="329" r:id="rId6"/>
    <p:sldId id="258" r:id="rId7"/>
    <p:sldId id="311" r:id="rId8"/>
    <p:sldId id="312" r:id="rId9"/>
    <p:sldId id="315" r:id="rId10"/>
    <p:sldId id="319" r:id="rId11"/>
    <p:sldId id="313" r:id="rId12"/>
    <p:sldId id="316" r:id="rId13"/>
    <p:sldId id="314" r:id="rId14"/>
    <p:sldId id="317" r:id="rId15"/>
    <p:sldId id="320" r:id="rId16"/>
    <p:sldId id="318" r:id="rId17"/>
    <p:sldId id="324" r:id="rId18"/>
    <p:sldId id="31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23232"/>
    <a:srgbClr val="E9A400"/>
    <a:srgbClr val="4242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81" autoAdjust="0"/>
  </p:normalViewPr>
  <p:slideViewPr>
    <p:cSldViewPr snapToGrid="0" snapToObjects="1">
      <p:cViewPr varScale="1">
        <p:scale>
          <a:sx n="92" d="100"/>
          <a:sy n="92" d="100"/>
        </p:scale>
        <p:origin x="-1548" y="-7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665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ichael\Desktop\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michael\Desktop\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Conventional</a:t>
            </a:r>
            <a:r>
              <a:rPr lang="en-US" baseline="0"/>
              <a:t> </a:t>
            </a:r>
            <a:r>
              <a:rPr lang="en-US"/>
              <a:t>Distributed</a:t>
            </a:r>
            <a:endParaRPr lang="en-US" baseline="0"/>
          </a:p>
          <a:p>
            <a:pPr>
              <a:defRPr/>
            </a:pPr>
            <a:r>
              <a:rPr lang="en-US" baseline="0"/>
              <a:t>with GridFTP</a:t>
            </a:r>
            <a:endParaRPr lang="en-US"/>
          </a:p>
        </c:rich>
      </c:tx>
      <c:layout/>
    </c:title>
    <c:plotArea>
      <c:layout/>
      <c:lineChart>
        <c:grouping val="standard"/>
        <c:ser>
          <c:idx val="0"/>
          <c:order val="0"/>
          <c:tx>
            <c:v>Data on one server</c:v>
          </c:tx>
          <c:marker>
            <c:symbol val="none"/>
          </c:marker>
          <c:cat>
            <c:numLit>
              <c:formatCode>General</c:formatCode>
              <c:ptCount val="4"/>
              <c:pt idx="0">
                <c:v>1</c:v>
              </c:pt>
              <c:pt idx="1">
                <c:v>2</c:v>
              </c:pt>
              <c:pt idx="2">
                <c:v>4</c:v>
              </c:pt>
              <c:pt idx="3">
                <c:v>8</c:v>
              </c:pt>
            </c:numLit>
          </c:cat>
          <c:val>
            <c:numRef>
              <c:f>Sheet3!$C$6:$C$9</c:f>
              <c:numCache>
                <c:formatCode>General</c:formatCode>
                <c:ptCount val="4"/>
                <c:pt idx="0">
                  <c:v>400</c:v>
                </c:pt>
                <c:pt idx="1">
                  <c:v>396</c:v>
                </c:pt>
                <c:pt idx="2">
                  <c:v>322</c:v>
                </c:pt>
                <c:pt idx="3">
                  <c:v>325</c:v>
                </c:pt>
              </c:numCache>
            </c:numRef>
          </c:val>
        </c:ser>
        <c:ser>
          <c:idx val="1"/>
          <c:order val="1"/>
          <c:tx>
            <c:v>Data on remote machine</c:v>
          </c:tx>
          <c:marker>
            <c:symbol val="none"/>
          </c:marker>
          <c:cat>
            <c:numLit>
              <c:formatCode>General</c:formatCode>
              <c:ptCount val="4"/>
              <c:pt idx="0">
                <c:v>1</c:v>
              </c:pt>
              <c:pt idx="1">
                <c:v>2</c:v>
              </c:pt>
              <c:pt idx="2">
                <c:v>4</c:v>
              </c:pt>
              <c:pt idx="3">
                <c:v>8</c:v>
              </c:pt>
            </c:numLit>
          </c:cat>
          <c:val>
            <c:numRef>
              <c:f>Sheet3!$C$13:$C$16</c:f>
              <c:numCache>
                <c:formatCode>General</c:formatCode>
                <c:ptCount val="4"/>
                <c:pt idx="0">
                  <c:v>7360</c:v>
                </c:pt>
                <c:pt idx="1">
                  <c:v>3680</c:v>
                </c:pt>
                <c:pt idx="2">
                  <c:v>1840</c:v>
                </c:pt>
                <c:pt idx="3">
                  <c:v>989</c:v>
                </c:pt>
              </c:numCache>
            </c:numRef>
          </c:val>
        </c:ser>
        <c:ser>
          <c:idx val="2"/>
          <c:order val="2"/>
          <c:tx>
            <c:v>Data on both machines</c:v>
          </c:tx>
          <c:marker>
            <c:symbol val="none"/>
          </c:marker>
          <c:cat>
            <c:numLit>
              <c:formatCode>General</c:formatCode>
              <c:ptCount val="4"/>
              <c:pt idx="0">
                <c:v>1</c:v>
              </c:pt>
              <c:pt idx="1">
                <c:v>2</c:v>
              </c:pt>
              <c:pt idx="2">
                <c:v>4</c:v>
              </c:pt>
              <c:pt idx="3">
                <c:v>8</c:v>
              </c:pt>
            </c:numLit>
          </c:cat>
          <c:val>
            <c:numRef>
              <c:f>Sheet3!$C$19:$C$22</c:f>
              <c:numCache>
                <c:formatCode>General</c:formatCode>
                <c:ptCount val="4"/>
                <c:pt idx="1">
                  <c:v>1254.4269999999999</c:v>
                </c:pt>
                <c:pt idx="2">
                  <c:v>680.452</c:v>
                </c:pt>
                <c:pt idx="3">
                  <c:v>386.74700000000001</c:v>
                </c:pt>
              </c:numCache>
            </c:numRef>
          </c:val>
        </c:ser>
        <c:marker val="1"/>
        <c:axId val="82794752"/>
        <c:axId val="82830848"/>
      </c:lineChart>
      <c:catAx>
        <c:axId val="82794752"/>
        <c:scaling>
          <c:orientation val="minMax"/>
        </c:scaling>
        <c:axPos val="b"/>
        <c:title>
          <c:tx>
            <c:rich>
              <a:bodyPr/>
              <a:lstStyle/>
              <a:p>
                <a:pPr>
                  <a:defRPr/>
                </a:pPr>
                <a:r>
                  <a:rPr lang="en-US"/>
                  <a:t>Number of Workers</a:t>
                </a:r>
              </a:p>
            </c:rich>
          </c:tx>
          <c:layout/>
        </c:title>
        <c:numFmt formatCode="General" sourceLinked="1"/>
        <c:tickLblPos val="nextTo"/>
        <c:crossAx val="82830848"/>
        <c:crosses val="autoZero"/>
        <c:auto val="1"/>
        <c:lblAlgn val="ctr"/>
        <c:lblOffset val="100"/>
      </c:catAx>
      <c:valAx>
        <c:axId val="82830848"/>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82794752"/>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Conventional and Intelligent</a:t>
            </a:r>
          </a:p>
        </c:rich>
      </c:tx>
      <c:layout/>
    </c:title>
    <c:plotArea>
      <c:layout/>
      <c:lineChart>
        <c:grouping val="standard"/>
        <c:ser>
          <c:idx val="1"/>
          <c:order val="0"/>
          <c:tx>
            <c:v>Intelligent Mode</c:v>
          </c:tx>
          <c:marker>
            <c:symbol val="none"/>
          </c:marker>
          <c:cat>
            <c:numLit>
              <c:formatCode>General</c:formatCode>
              <c:ptCount val="3"/>
              <c:pt idx="0">
                <c:v>2</c:v>
              </c:pt>
              <c:pt idx="1">
                <c:v>4</c:v>
              </c:pt>
              <c:pt idx="2">
                <c:v>8</c:v>
              </c:pt>
            </c:numLit>
          </c:cat>
          <c:val>
            <c:numRef>
              <c:f>Sheet1!$C$1:$C$3</c:f>
              <c:numCache>
                <c:formatCode>General</c:formatCode>
                <c:ptCount val="3"/>
                <c:pt idx="0">
                  <c:v>642</c:v>
                </c:pt>
                <c:pt idx="1">
                  <c:v>360</c:v>
                </c:pt>
                <c:pt idx="2">
                  <c:v>317</c:v>
                </c:pt>
              </c:numCache>
            </c:numRef>
          </c:val>
        </c:ser>
        <c:ser>
          <c:idx val="0"/>
          <c:order val="1"/>
          <c:tx>
            <c:v>Conventional Mode</c:v>
          </c:tx>
          <c:marker>
            <c:symbol val="none"/>
          </c:marker>
          <c:cat>
            <c:numLit>
              <c:formatCode>General</c:formatCode>
              <c:ptCount val="3"/>
              <c:pt idx="0">
                <c:v>2</c:v>
              </c:pt>
              <c:pt idx="1">
                <c:v>4</c:v>
              </c:pt>
              <c:pt idx="2">
                <c:v>8</c:v>
              </c:pt>
            </c:numLit>
          </c:cat>
          <c:val>
            <c:numRef>
              <c:f>Sheet1!$A$1:$A$3</c:f>
              <c:numCache>
                <c:formatCode>General</c:formatCode>
                <c:ptCount val="3"/>
                <c:pt idx="0">
                  <c:v>1254.4269999999999</c:v>
                </c:pt>
                <c:pt idx="1">
                  <c:v>680.452</c:v>
                </c:pt>
                <c:pt idx="2">
                  <c:v>386.74700000000001</c:v>
                </c:pt>
              </c:numCache>
            </c:numRef>
          </c:val>
        </c:ser>
        <c:marker val="1"/>
        <c:axId val="36569088"/>
        <c:axId val="36571008"/>
      </c:lineChart>
      <c:catAx>
        <c:axId val="36569088"/>
        <c:scaling>
          <c:orientation val="minMax"/>
        </c:scaling>
        <c:axPos val="b"/>
        <c:title>
          <c:tx>
            <c:rich>
              <a:bodyPr/>
              <a:lstStyle/>
              <a:p>
                <a:pPr>
                  <a:defRPr/>
                </a:pPr>
                <a:r>
                  <a:rPr lang="en-US"/>
                  <a:t>Number of Workers</a:t>
                </a:r>
              </a:p>
            </c:rich>
          </c:tx>
          <c:layout/>
        </c:title>
        <c:numFmt formatCode="General" sourceLinked="1"/>
        <c:tickLblPos val="nextTo"/>
        <c:crossAx val="36571008"/>
        <c:crosses val="autoZero"/>
        <c:auto val="1"/>
        <c:lblAlgn val="ctr"/>
        <c:lblOffset val="100"/>
      </c:catAx>
      <c:valAx>
        <c:axId val="36571008"/>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36569088"/>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Comparison</a:t>
            </a:r>
            <a:r>
              <a:rPr lang="en-US" baseline="0"/>
              <a:t>  of Intelligent and Conventional</a:t>
            </a:r>
            <a:endParaRPr lang="en-US"/>
          </a:p>
        </c:rich>
      </c:tx>
      <c:layout/>
    </c:title>
    <c:plotArea>
      <c:layout/>
      <c:barChart>
        <c:barDir val="col"/>
        <c:grouping val="clustered"/>
        <c:ser>
          <c:idx val="0"/>
          <c:order val="0"/>
          <c:cat>
            <c:strLit>
              <c:ptCount val="2"/>
              <c:pt idx="0">
                <c:v>Convetional</c:v>
              </c:pt>
              <c:pt idx="1">
                <c:v>Intelligent</c:v>
              </c:pt>
            </c:strLit>
          </c:cat>
          <c:val>
            <c:numRef>
              <c:f>Sheet1!$A$1:$A$2</c:f>
              <c:numCache>
                <c:formatCode>General</c:formatCode>
                <c:ptCount val="2"/>
                <c:pt idx="0">
                  <c:v>680.42</c:v>
                </c:pt>
                <c:pt idx="1">
                  <c:v>360</c:v>
                </c:pt>
              </c:numCache>
            </c:numRef>
          </c:val>
        </c:ser>
        <c:axId val="68882432"/>
        <c:axId val="68883968"/>
      </c:barChart>
      <c:catAx>
        <c:axId val="68882432"/>
        <c:scaling>
          <c:orientation val="minMax"/>
        </c:scaling>
        <c:axPos val="b"/>
        <c:tickLblPos val="nextTo"/>
        <c:crossAx val="68883968"/>
        <c:crosses val="autoZero"/>
        <c:auto val="1"/>
        <c:lblAlgn val="ctr"/>
        <c:lblOffset val="100"/>
      </c:catAx>
      <c:valAx>
        <c:axId val="68883968"/>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68882432"/>
        <c:crosses val="autoZero"/>
        <c:crossBetween val="between"/>
      </c:valAx>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KosmosFS</a:t>
            </a:r>
            <a:r>
              <a:rPr lang="en-US" baseline="0"/>
              <a:t> Distributed Filesystem</a:t>
            </a:r>
            <a:endParaRPr lang="en-US"/>
          </a:p>
        </c:rich>
      </c:tx>
      <c:layout/>
    </c:title>
    <c:plotArea>
      <c:layout/>
      <c:lineChart>
        <c:grouping val="standard"/>
        <c:ser>
          <c:idx val="0"/>
          <c:order val="0"/>
          <c:tx>
            <c:v>Local Distributed Filesystem</c:v>
          </c:tx>
          <c:marker>
            <c:symbol val="none"/>
          </c:marker>
          <c:val>
            <c:numRef>
              <c:f>Sheet1!$D$2:$D$5</c:f>
              <c:numCache>
                <c:formatCode>General</c:formatCode>
                <c:ptCount val="4"/>
                <c:pt idx="0">
                  <c:v>228.99600000000001</c:v>
                </c:pt>
                <c:pt idx="1">
                  <c:v>141.99600000000001</c:v>
                </c:pt>
                <c:pt idx="2">
                  <c:v>138</c:v>
                </c:pt>
                <c:pt idx="3">
                  <c:v>138.99600000000001</c:v>
                </c:pt>
              </c:numCache>
            </c:numRef>
          </c:val>
        </c:ser>
        <c:ser>
          <c:idx val="1"/>
          <c:order val="1"/>
          <c:tx>
            <c:v>2 Dataservers (r = 2)</c:v>
          </c:tx>
          <c:marker>
            <c:symbol val="none"/>
          </c:marker>
          <c:val>
            <c:numRef>
              <c:f>Sheet1!$D$9:$D$12</c:f>
              <c:numCache>
                <c:formatCode>General</c:formatCode>
                <c:ptCount val="4"/>
                <c:pt idx="0">
                  <c:v>493.99799999999954</c:v>
                </c:pt>
                <c:pt idx="1">
                  <c:v>244.99800000000019</c:v>
                </c:pt>
                <c:pt idx="2">
                  <c:v>166.99800000000019</c:v>
                </c:pt>
                <c:pt idx="3">
                  <c:v>112.998</c:v>
                </c:pt>
              </c:numCache>
            </c:numRef>
          </c:val>
        </c:ser>
        <c:ser>
          <c:idx val="3"/>
          <c:order val="2"/>
          <c:tx>
            <c:v>2 Dataservers (r = 1)</c:v>
          </c:tx>
          <c:marker>
            <c:symbol val="none"/>
          </c:marker>
          <c:val>
            <c:numRef>
              <c:f>Sheet1!$D$21:$D$24</c:f>
              <c:numCache>
                <c:formatCode>General</c:formatCode>
                <c:ptCount val="4"/>
                <c:pt idx="1">
                  <c:v>445.00199999999955</c:v>
                </c:pt>
                <c:pt idx="2">
                  <c:v>336</c:v>
                </c:pt>
                <c:pt idx="3">
                  <c:v>190.99800000000016</c:v>
                </c:pt>
              </c:numCache>
            </c:numRef>
          </c:val>
        </c:ser>
        <c:ser>
          <c:idx val="2"/>
          <c:order val="3"/>
          <c:tx>
            <c:v>Remote Filesystem</c:v>
          </c:tx>
          <c:marker>
            <c:symbol val="none"/>
          </c:marker>
          <c:val>
            <c:numRef>
              <c:f>Sheet1!$D$15:$D$18</c:f>
              <c:numCache>
                <c:formatCode>General</c:formatCode>
                <c:ptCount val="4"/>
                <c:pt idx="0">
                  <c:v>1881</c:v>
                </c:pt>
                <c:pt idx="1">
                  <c:v>976.99800000000005</c:v>
                </c:pt>
                <c:pt idx="2">
                  <c:v>556.91399999999999</c:v>
                </c:pt>
                <c:pt idx="3">
                  <c:v>403.96200000000005</c:v>
                </c:pt>
              </c:numCache>
            </c:numRef>
          </c:val>
        </c:ser>
        <c:marker val="1"/>
        <c:axId val="69140480"/>
        <c:axId val="69142400"/>
      </c:lineChart>
      <c:catAx>
        <c:axId val="69140480"/>
        <c:scaling>
          <c:orientation val="minMax"/>
        </c:scaling>
        <c:axPos val="b"/>
        <c:title>
          <c:tx>
            <c:rich>
              <a:bodyPr/>
              <a:lstStyle/>
              <a:p>
                <a:pPr>
                  <a:defRPr/>
                </a:pPr>
                <a:r>
                  <a:rPr lang="en-US"/>
                  <a:t>Number</a:t>
                </a:r>
                <a:r>
                  <a:rPr lang="en-US" baseline="0"/>
                  <a:t> of Workers</a:t>
                </a:r>
              </a:p>
            </c:rich>
          </c:tx>
          <c:layout/>
        </c:title>
        <c:tickLblPos val="nextTo"/>
        <c:crossAx val="69142400"/>
        <c:crosses val="autoZero"/>
        <c:auto val="1"/>
        <c:lblAlgn val="ctr"/>
        <c:lblOffset val="100"/>
      </c:catAx>
      <c:valAx>
        <c:axId val="69142400"/>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6914048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161E8F-4E15-A840-9658-105F9DD3DE22}" type="datetimeFigureOut">
              <a:rPr lang="en-US" smtClean="0"/>
              <a:pPr/>
              <a:t>12/8/2009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4DA2A-F2F4-D74A-8AEC-1933B33E97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worries</a:t>
            </a:r>
            <a:r>
              <a:rPr lang="en-US" baseline="0" dirty="0" smtClean="0"/>
              <a:t> about the data requests and managing them.  It doesn’t look at closeness of work and decide to move the work.  Maybe we can get better performance by doing this.  DFS’s use replication  and locality of data, but cannot move work around.</a:t>
            </a:r>
            <a:endParaRPr lang="en-US" dirty="0"/>
          </a:p>
        </p:txBody>
      </p:sp>
      <p:sp>
        <p:nvSpPr>
          <p:cNvPr id="4" name="Slide Number Placeholder 3"/>
          <p:cNvSpPr>
            <a:spLocks noGrp="1"/>
          </p:cNvSpPr>
          <p:nvPr>
            <p:ph type="sldNum" sz="quarter" idx="10"/>
          </p:nvPr>
        </p:nvSpPr>
        <p:spPr/>
        <p:txBody>
          <a:bodyPr/>
          <a:lstStyle/>
          <a:p>
            <a:fld id="{D344DA2A-F2F4-D74A-8AEC-1933B33E97E0}"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Some overhead for multiple dataservers in filesystem</a:t>
            </a:r>
            <a:r>
              <a:rPr lang="en-US" baseline="0" dirty="0" smtClean="0"/>
              <a:t> – when r = 2 it is slower than when 1 </a:t>
            </a:r>
            <a:r>
              <a:rPr lang="en-US" baseline="0" dirty="0" err="1" smtClean="0"/>
              <a:t>dataserver</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344DA2A-F2F4-D74A-8AEC-1933B33E97E0}"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p:nvPr>
        </p:nvSpPr>
        <p:spPr>
          <a:xfrm>
            <a:off x="0" y="2157319"/>
            <a:ext cx="8915400" cy="877824"/>
          </a:xfrm>
        </p:spPr>
        <p:txBody>
          <a:bodyPr>
            <a:normAutofit/>
          </a:bodyPr>
          <a:lstStyle>
            <a:lvl1pPr>
              <a:defRPr sz="3800"/>
            </a:lvl1pPr>
          </a:lstStyle>
          <a:p>
            <a:r>
              <a:rPr lang="en-US" dirty="0" smtClean="0"/>
              <a:t>Click to edit Master title style</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Click icon to add picture</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xfrm>
            <a:off x="457200" y="6356350"/>
            <a:ext cx="2133600" cy="365125"/>
          </a:xfrm>
          <a:prstGeom prst="rect">
            <a:avLst/>
          </a:prstGeom>
        </p:spPr>
        <p:txBody>
          <a:bodyPr/>
          <a:lstStyle>
            <a:lvl1pPr>
              <a:defRPr/>
            </a:lvl1pPr>
          </a:lstStyle>
          <a:p>
            <a:pPr>
              <a:defRPr/>
            </a:pPr>
            <a:endParaRPr lang="en-US"/>
          </a:p>
        </p:txBody>
      </p:sp>
      <p:sp>
        <p:nvSpPr>
          <p:cNvPr id="4" name="Rectangle 4"/>
          <p:cNvSpPr>
            <a:spLocks noGrp="1" noChangeArrowheads="1"/>
          </p:cNvSpPr>
          <p:nvPr>
            <p:ph type="ftr" idx="11"/>
          </p:nvPr>
        </p:nvSpPr>
        <p:spPr>
          <a:xfrm>
            <a:off x="3124200" y="6356350"/>
            <a:ext cx="2895600" cy="365125"/>
          </a:xfrm>
          <a:prstGeom prst="rect">
            <a:avLst/>
          </a:prstGeom>
        </p:spPr>
        <p:txBody>
          <a:bodyPr/>
          <a:lstStyle>
            <a:lvl1pPr>
              <a:defRPr/>
            </a:lvl1pPr>
          </a:lstStyle>
          <a:p>
            <a:pPr>
              <a:defRPr/>
            </a:pPr>
            <a:endParaRPr lang="en-US"/>
          </a:p>
        </p:txBody>
      </p:sp>
      <p:sp>
        <p:nvSpPr>
          <p:cNvPr id="5" name="Rectangle 5"/>
          <p:cNvSpPr>
            <a:spLocks noGrp="1" noChangeArrowheads="1"/>
          </p:cNvSpPr>
          <p:nvPr>
            <p:ph type="sldNum" idx="12"/>
          </p:nvPr>
        </p:nvSpPr>
        <p:spPr>
          <a:xfrm>
            <a:off x="6553200" y="6356350"/>
            <a:ext cx="2133600" cy="365125"/>
          </a:xfrm>
          <a:prstGeom prst="rect">
            <a:avLst/>
          </a:prstGeom>
        </p:spPr>
        <p:txBody>
          <a:bodyPr/>
          <a:lstStyle>
            <a:lvl1pPr>
              <a:defRPr/>
            </a:lvl1pPr>
          </a:lstStyle>
          <a:p>
            <a:pPr>
              <a:defRPr/>
            </a:pPr>
            <a:fld id="{0F4E8BC8-EE91-D843-BCA2-CBD8D82325D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a:xfrm>
            <a:off x="757947" y="1529880"/>
            <a:ext cx="7966954" cy="4608884"/>
          </a:xfrm>
        </p:spPr>
        <p:txBody>
          <a:bodyPr/>
          <a:lstStyle>
            <a:lvl1pPr>
              <a:buClr>
                <a:schemeClr val="tx1">
                  <a:lumMod val="75000"/>
                  <a:lumOff val="25000"/>
                </a:schemeClr>
              </a:buClr>
              <a:defRPr/>
            </a:lvl1pPr>
            <a:lvl2pPr>
              <a:buClr>
                <a:schemeClr val="tx1">
                  <a:lumMod val="95000"/>
                  <a:lumOff val="5000"/>
                </a:schemeClr>
              </a:buClr>
              <a:defRPr/>
            </a:lvl2pPr>
            <a:lvl3pPr>
              <a:buClr>
                <a:schemeClr val="tx1">
                  <a:lumMod val="75000"/>
                  <a:lumOff val="25000"/>
                </a:schemeClr>
              </a:buClr>
              <a:defRPr/>
            </a:lvl3pPr>
            <a:lvl4pPr>
              <a:buClr>
                <a:schemeClr val="bg2"/>
              </a:buClr>
              <a:defRPr/>
            </a:lvl4pPr>
            <a:lvl5pPr>
              <a:buClr>
                <a:schemeClr val="tx1">
                  <a:lumMod val="75000"/>
                  <a:lumOff val="2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pic>
        <p:nvPicPr>
          <p:cNvPr id="7" name="Picture 1"/>
          <p:cNvPicPr>
            <a:picLocks noChangeArrowheads="1"/>
          </p:cNvPicPr>
          <p:nvPr userDrawn="1"/>
        </p:nvPicPr>
        <p:blipFill>
          <a:blip r:embed="rId2"/>
          <a:srcRect/>
          <a:stretch>
            <a:fillRect/>
          </a:stretch>
        </p:blipFill>
        <p:spPr bwMode="auto">
          <a:xfrm>
            <a:off x="94958" y="263714"/>
            <a:ext cx="786525" cy="709637"/>
          </a:xfrm>
          <a:prstGeom prst="rect">
            <a:avLst/>
          </a:prstGeom>
          <a:noFill/>
          <a:ln w="12700">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DF7665AF-92BA-E649-941D-268879B3EA81}" type="slidenum">
              <a:rPr lang="en-US" smtClean="0"/>
              <a:pPr/>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C4AD4EB-88D0-C141-9474-CCD86A78CB94}" type="datetimeFigureOut">
              <a:rPr lang="en-US" smtClean="0"/>
              <a:pPr/>
              <a:t>12/8/2009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AD4EB-88D0-C141-9474-CCD86A78CB94}" type="datetimeFigureOut">
              <a:rPr lang="en-US" smtClean="0"/>
              <a:pPr/>
              <a:t>12/8/2009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4424" y="263714"/>
            <a:ext cx="8029576"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14424" y="1549124"/>
            <a:ext cx="7610476" cy="47917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4C4AD4EB-88D0-C141-9474-CCD86A78CB94}" type="datetimeFigureOut">
              <a:rPr lang="en-US" smtClean="0"/>
              <a:pPr/>
              <a:t>12/8/2009</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F7665AF-92BA-E649-941D-268879B3EA81}"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1"/>
          <p:cNvPicPr>
            <a:picLocks noChangeArrowheads="1"/>
          </p:cNvPicPr>
          <p:nvPr userDrawn="1"/>
        </p:nvPicPr>
        <p:blipFill>
          <a:blip r:embed="rId18"/>
          <a:srcRect/>
          <a:stretch>
            <a:fillRect/>
          </a:stretch>
        </p:blipFill>
        <p:spPr bwMode="auto">
          <a:xfrm>
            <a:off x="94958" y="263714"/>
            <a:ext cx="786525" cy="709637"/>
          </a:xfrm>
          <a:prstGeom prst="rect">
            <a:avLst/>
          </a:prstGeom>
          <a:noFill/>
          <a:ln w="12700">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marL="0" indent="0" algn="l"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tx1">
            <a:lumMod val="95000"/>
            <a:lumOff val="5000"/>
          </a:schemeClr>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tx1">
            <a:lumMod val="85000"/>
            <a:lumOff val="15000"/>
          </a:schemeClr>
        </a:buClr>
        <a:buFont typeface="Arial"/>
        <a:buChar char="•"/>
        <a:defRPr sz="1800" kern="1200">
          <a:solidFill>
            <a:schemeClr val="accent5"/>
          </a:solidFill>
          <a:latin typeface="+mn-lt"/>
          <a:ea typeface="+mn-ea"/>
          <a:cs typeface="+mn-cs"/>
        </a:defRPr>
      </a:lvl2pPr>
      <a:lvl3pPr marL="1035050" indent="-349250" algn="l" defTabSz="914400" rtl="0" eaLnBrk="1" latinLnBrk="0" hangingPunct="1">
        <a:spcBef>
          <a:spcPts val="600"/>
        </a:spcBef>
        <a:buClr>
          <a:schemeClr val="tx1">
            <a:lumMod val="75000"/>
            <a:lumOff val="25000"/>
          </a:schemeClr>
        </a:buClr>
        <a:buFont typeface="Arial"/>
        <a:buChar char="•"/>
        <a:defRPr sz="1800" kern="1200">
          <a:solidFill>
            <a:schemeClr val="tx1">
              <a:lumMod val="75000"/>
              <a:lumOff val="25000"/>
            </a:schemeClr>
          </a:solidFill>
          <a:latin typeface="+mn-lt"/>
          <a:ea typeface="+mn-ea"/>
          <a:cs typeface="+mn-cs"/>
        </a:defRPr>
      </a:lvl3pPr>
      <a:lvl4pPr marL="1371600" indent="-336550" algn="l" defTabSz="914400" rtl="0" eaLnBrk="1" latinLnBrk="0" hangingPunct="1">
        <a:spcBef>
          <a:spcPts val="600"/>
        </a:spcBef>
        <a:buClr>
          <a:schemeClr val="tx1">
            <a:lumMod val="65000"/>
            <a:lumOff val="35000"/>
          </a:schemeClr>
        </a:buClr>
        <a:buFont typeface="Arial"/>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tx1">
            <a:lumMod val="50000"/>
            <a:lumOff val="50000"/>
          </a:schemeClr>
        </a:buClr>
        <a:buFont typeface="Arial"/>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7664" y="3034553"/>
            <a:ext cx="8001000" cy="3823447"/>
          </a:xfrm>
        </p:spPr>
        <p:txBody>
          <a:bodyPr>
            <a:normAutofit/>
          </a:bodyPr>
          <a:lstStyle/>
          <a:p>
            <a:endParaRPr lang="en-US" dirty="0" smtClean="0"/>
          </a:p>
          <a:p>
            <a:r>
              <a:rPr lang="en-US" dirty="0" smtClean="0"/>
              <a:t>	Shantenu Jha  for the SAGA Team</a:t>
            </a:r>
          </a:p>
          <a:p>
            <a:r>
              <a:rPr lang="en-US" dirty="0" smtClean="0"/>
              <a:t>		http://</a:t>
            </a:r>
            <a:r>
              <a:rPr lang="en-US" dirty="0" err="1" smtClean="0"/>
              <a:t>saga.cct.lsu.edu</a:t>
            </a:r>
            <a:endParaRPr lang="en-US" dirty="0"/>
          </a:p>
        </p:txBody>
      </p:sp>
      <p:sp>
        <p:nvSpPr>
          <p:cNvPr id="2" name="Title 1"/>
          <p:cNvSpPr>
            <a:spLocks noGrp="1"/>
          </p:cNvSpPr>
          <p:nvPr>
            <p:ph type="ctrTitle"/>
          </p:nvPr>
        </p:nvSpPr>
        <p:spPr/>
        <p:txBody>
          <a:bodyPr/>
          <a:lstStyle/>
          <a:p>
            <a:r>
              <a:rPr lang="en-US" dirty="0" smtClean="0"/>
              <a:t>SAGA ALL-PAIRS</a:t>
            </a:r>
            <a:endParaRPr lang="en-US" dirty="0"/>
          </a:p>
        </p:txBody>
      </p:sp>
      <p:pic>
        <p:nvPicPr>
          <p:cNvPr id="9" name="Picture 8"/>
          <p:cNvPicPr>
            <a:picLocks noChangeAspect="1"/>
          </p:cNvPicPr>
          <p:nvPr/>
        </p:nvPicPr>
        <p:blipFill>
          <a:blip r:embed="rId2">
            <a:clrChange>
              <a:clrFrom>
                <a:srgbClr val="FFFFFF"/>
              </a:clrFrom>
              <a:clrTo>
                <a:srgbClr val="FFFFFF">
                  <a:alpha val="0"/>
                </a:srgbClr>
              </a:clrTo>
            </a:clrChange>
          </a:blip>
          <a:stretch>
            <a:fillRect/>
          </a:stretch>
        </p:blipFill>
        <p:spPr>
          <a:xfrm>
            <a:off x="7478034" y="6264650"/>
            <a:ext cx="463656" cy="463656"/>
          </a:xfrm>
          <a:prstGeom prst="rect">
            <a:avLst/>
          </a:prstGeom>
        </p:spPr>
      </p:pic>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8162070" y="6302526"/>
            <a:ext cx="472733" cy="463656"/>
          </a:xfrm>
          <a:prstGeom prst="rect">
            <a:avLst/>
          </a:prstGeom>
        </p:spPr>
      </p:pic>
      <p:pic>
        <p:nvPicPr>
          <p:cNvPr id="6" name="Picture 5"/>
          <p:cNvPicPr>
            <a:picLocks noChangeAspect="1"/>
          </p:cNvPicPr>
          <p:nvPr/>
        </p:nvPicPr>
        <p:blipFill>
          <a:blip r:embed="rId4"/>
          <a:stretch>
            <a:fillRect/>
          </a:stretch>
        </p:blipFill>
        <p:spPr>
          <a:xfrm>
            <a:off x="6193353" y="6344430"/>
            <a:ext cx="1079685" cy="42175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Model (Intelligent)</a:t>
            </a:r>
            <a:endParaRPr lang="en-US" dirty="0"/>
          </a:p>
        </p:txBody>
      </p:sp>
      <p:sp>
        <p:nvSpPr>
          <p:cNvPr id="3" name="Content Placeholder 2"/>
          <p:cNvSpPr>
            <a:spLocks noGrp="1"/>
          </p:cNvSpPr>
          <p:nvPr>
            <p:ph idx="1"/>
          </p:nvPr>
        </p:nvSpPr>
        <p:spPr>
          <a:xfrm>
            <a:off x="602901" y="1529880"/>
            <a:ext cx="3768132" cy="4608884"/>
          </a:xfrm>
        </p:spPr>
        <p:txBody>
          <a:bodyPr>
            <a:normAutofit/>
          </a:bodyPr>
          <a:lstStyle/>
          <a:p>
            <a:r>
              <a:rPr lang="en-US" dirty="0" smtClean="0"/>
              <a:t>Each </a:t>
            </a:r>
            <a:r>
              <a:rPr lang="en-US" dirty="0" smtClean="0"/>
              <a:t>assignment reads </a:t>
            </a:r>
            <a:r>
              <a:rPr lang="en-US" dirty="0" smtClean="0"/>
              <a:t>2.3 gigabytes of data</a:t>
            </a:r>
          </a:p>
          <a:p>
            <a:r>
              <a:rPr lang="en-US" dirty="0" smtClean="0"/>
              <a:t>8x8 matrix.  Each file 287 megabytes</a:t>
            </a:r>
          </a:p>
          <a:p>
            <a:r>
              <a:rPr lang="en-US" dirty="0" smtClean="0"/>
              <a:t>Adding workers eventually becomes ineffective</a:t>
            </a:r>
          </a:p>
          <a:p>
            <a:pPr lvl="1"/>
            <a:r>
              <a:rPr lang="en-US" dirty="0" smtClean="0"/>
              <a:t>Need intelligence for speedup</a:t>
            </a:r>
          </a:p>
          <a:p>
            <a:r>
              <a:rPr lang="en-US" dirty="0" smtClean="0"/>
              <a:t>Scales similarly</a:t>
            </a:r>
          </a:p>
          <a:p>
            <a:r>
              <a:rPr lang="en-US" dirty="0" smtClean="0"/>
              <a:t>Overhead negligible</a:t>
            </a:r>
          </a:p>
          <a:p>
            <a:endParaRPr lang="en-US" dirty="0" smtClean="0"/>
          </a:p>
        </p:txBody>
      </p:sp>
      <p:graphicFrame>
        <p:nvGraphicFramePr>
          <p:cNvPr id="5" name="Chart 4"/>
          <p:cNvGraphicFramePr/>
          <p:nvPr/>
        </p:nvGraphicFramePr>
        <p:xfrm>
          <a:off x="4094641" y="2043114"/>
          <a:ext cx="4765153" cy="32707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from Comparative Tests</a:t>
            </a:r>
            <a:endParaRPr lang="en-US" dirty="0"/>
          </a:p>
        </p:txBody>
      </p:sp>
      <p:sp>
        <p:nvSpPr>
          <p:cNvPr id="3" name="Content Placeholder 2"/>
          <p:cNvSpPr>
            <a:spLocks noGrp="1"/>
          </p:cNvSpPr>
          <p:nvPr>
            <p:ph idx="1"/>
          </p:nvPr>
        </p:nvSpPr>
        <p:spPr>
          <a:xfrm>
            <a:off x="757947" y="1529880"/>
            <a:ext cx="3169817" cy="4608884"/>
          </a:xfrm>
        </p:spPr>
        <p:txBody>
          <a:bodyPr>
            <a:normAutofit/>
          </a:bodyPr>
          <a:lstStyle/>
          <a:p>
            <a:r>
              <a:rPr lang="en-US" dirty="0" smtClean="0"/>
              <a:t>Intelligence is worth the overhead</a:t>
            </a:r>
          </a:p>
          <a:p>
            <a:r>
              <a:rPr lang="en-US" dirty="0" smtClean="0"/>
              <a:t>Intelligence ~1% overall time</a:t>
            </a:r>
          </a:p>
          <a:p>
            <a:r>
              <a:rPr lang="en-US" dirty="0" smtClean="0"/>
              <a:t>~50% reduction in overall time!</a:t>
            </a:r>
          </a:p>
          <a:p>
            <a:r>
              <a:rPr lang="en-US" dirty="0" smtClean="0"/>
              <a:t>Very simple intelligence</a:t>
            </a:r>
          </a:p>
        </p:txBody>
      </p:sp>
      <p:graphicFrame>
        <p:nvGraphicFramePr>
          <p:cNvPr id="5" name="Chart 4"/>
          <p:cNvGraphicFramePr/>
          <p:nvPr/>
        </p:nvGraphicFramePr>
        <p:xfrm>
          <a:off x="3927764" y="1735282"/>
          <a:ext cx="4572000" cy="443691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a:bodyPr>
          <a:lstStyle/>
          <a:p>
            <a:r>
              <a:rPr lang="en-US" dirty="0" smtClean="0"/>
              <a:t>Very simple tools to measure data dependencies can be very effective.  Some measurements used</a:t>
            </a:r>
          </a:p>
          <a:p>
            <a:pPr lvl="1"/>
            <a:r>
              <a:rPr lang="en-US" dirty="0" smtClean="0"/>
              <a:t>Ping time</a:t>
            </a:r>
          </a:p>
          <a:p>
            <a:pPr lvl="1"/>
            <a:r>
              <a:rPr lang="en-US" dirty="0" smtClean="0"/>
              <a:t>Small file transfer time</a:t>
            </a:r>
          </a:p>
          <a:p>
            <a:pPr lvl="1"/>
            <a:r>
              <a:rPr lang="en-US" dirty="0" smtClean="0"/>
              <a:t>Number of hops</a:t>
            </a:r>
          </a:p>
          <a:p>
            <a:r>
              <a:rPr lang="en-US" dirty="0" smtClean="0"/>
              <a:t>More complex measurements are possible</a:t>
            </a:r>
          </a:p>
          <a:p>
            <a:pPr lvl="1"/>
            <a:r>
              <a:rPr lang="en-US" dirty="0" smtClean="0"/>
              <a:t>Throughput</a:t>
            </a:r>
          </a:p>
          <a:p>
            <a:pPr lvl="1"/>
            <a:r>
              <a:rPr lang="en-US" dirty="0" smtClean="0"/>
              <a:t>Queue times</a:t>
            </a:r>
          </a:p>
          <a:p>
            <a:r>
              <a:rPr lang="en-US" dirty="0" smtClean="0"/>
              <a:t>Ignoring data dependencies is no longer an option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Filesystem Model</a:t>
            </a:r>
            <a:endParaRPr lang="en-US" dirty="0"/>
          </a:p>
        </p:txBody>
      </p:sp>
      <p:sp>
        <p:nvSpPr>
          <p:cNvPr id="3" name="Content Placeholder 2"/>
          <p:cNvSpPr>
            <a:spLocks noGrp="1"/>
          </p:cNvSpPr>
          <p:nvPr>
            <p:ph idx="1"/>
          </p:nvPr>
        </p:nvSpPr>
        <p:spPr/>
        <p:txBody>
          <a:bodyPr>
            <a:normAutofit/>
          </a:bodyPr>
          <a:lstStyle/>
          <a:p>
            <a:r>
              <a:rPr lang="en-US" dirty="0" smtClean="0"/>
              <a:t>Abstract layer between application and local filesystems</a:t>
            </a:r>
          </a:p>
          <a:p>
            <a:r>
              <a:rPr lang="en-US" dirty="0" smtClean="0"/>
              <a:t>Some examples include</a:t>
            </a:r>
          </a:p>
          <a:p>
            <a:pPr lvl="1"/>
            <a:r>
              <a:rPr lang="en-US" dirty="0" smtClean="0"/>
              <a:t>HDFS – </a:t>
            </a:r>
            <a:r>
              <a:rPr lang="en-US" dirty="0" err="1" smtClean="0"/>
              <a:t>Hadoop’s</a:t>
            </a:r>
            <a:r>
              <a:rPr lang="en-US" dirty="0" smtClean="0"/>
              <a:t> filesystem</a:t>
            </a:r>
          </a:p>
          <a:p>
            <a:pPr lvl="1"/>
            <a:r>
              <a:rPr lang="en-US" dirty="0" smtClean="0"/>
              <a:t>GFS – Google’s filesystem</a:t>
            </a:r>
          </a:p>
          <a:p>
            <a:pPr lvl="1"/>
            <a:r>
              <a:rPr lang="en-US" dirty="0" err="1" smtClean="0"/>
              <a:t>KosmosFS</a:t>
            </a:r>
            <a:r>
              <a:rPr lang="en-US" dirty="0" smtClean="0"/>
              <a:t> – open source C++ filesystem</a:t>
            </a:r>
          </a:p>
          <a:p>
            <a:r>
              <a:rPr lang="en-US" dirty="0" smtClean="0"/>
              <a:t>Encapsulates Handling Data</a:t>
            </a:r>
          </a:p>
          <a:p>
            <a:pPr lvl="1"/>
            <a:r>
              <a:rPr lang="en-US" dirty="0" smtClean="0"/>
              <a:t>Handles data displacement</a:t>
            </a:r>
          </a:p>
          <a:p>
            <a:pPr lvl="1"/>
            <a:r>
              <a:rPr lang="en-US" dirty="0" smtClean="0"/>
              <a:t>Handles data requests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Filesystem</a:t>
            </a:r>
            <a:endParaRPr lang="en-US" dirty="0"/>
          </a:p>
        </p:txBody>
      </p:sp>
      <p:sp>
        <p:nvSpPr>
          <p:cNvPr id="3" name="Content Placeholder 2"/>
          <p:cNvSpPr>
            <a:spLocks noGrp="1"/>
          </p:cNvSpPr>
          <p:nvPr>
            <p:ph idx="1"/>
          </p:nvPr>
        </p:nvSpPr>
        <p:spPr/>
        <p:txBody>
          <a:bodyPr>
            <a:normAutofit/>
          </a:bodyPr>
          <a:lstStyle/>
          <a:p>
            <a:r>
              <a:rPr lang="en-US" dirty="0" smtClean="0"/>
              <a:t>Pros</a:t>
            </a:r>
          </a:p>
          <a:p>
            <a:pPr lvl="1"/>
            <a:r>
              <a:rPr lang="en-US" dirty="0" smtClean="0"/>
              <a:t>Replication</a:t>
            </a:r>
          </a:p>
          <a:p>
            <a:pPr lvl="1"/>
            <a:r>
              <a:rPr lang="en-US" dirty="0" smtClean="0"/>
              <a:t>Fault tolerance</a:t>
            </a:r>
          </a:p>
          <a:p>
            <a:pPr lvl="1"/>
            <a:r>
              <a:rPr lang="en-US" dirty="0" smtClean="0"/>
              <a:t>Capability to handle data dependencies </a:t>
            </a:r>
          </a:p>
          <a:p>
            <a:r>
              <a:rPr lang="en-US" dirty="0" smtClean="0"/>
              <a:t>Cons</a:t>
            </a:r>
          </a:p>
          <a:p>
            <a:pPr lvl="1"/>
            <a:r>
              <a:rPr lang="en-US" dirty="0" smtClean="0"/>
              <a:t>Overhead</a:t>
            </a:r>
          </a:p>
          <a:p>
            <a:pPr lvl="1"/>
            <a:r>
              <a:rPr lang="en-US" dirty="0" smtClean="0"/>
              <a:t>Inability to control work placement</a:t>
            </a:r>
          </a:p>
          <a:p>
            <a:r>
              <a:rPr lang="en-US" dirty="0" smtClean="0"/>
              <a:t>Is it worth it to use a distributed filesystem?</a:t>
            </a:r>
          </a:p>
          <a:p>
            <a:r>
              <a:rPr lang="en-US" dirty="0" smtClean="0"/>
              <a:t>What does a distributed filesystem worry about?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from DFS tests</a:t>
            </a:r>
            <a:endParaRPr lang="en-US" dirty="0"/>
          </a:p>
        </p:txBody>
      </p:sp>
      <p:sp>
        <p:nvSpPr>
          <p:cNvPr id="3" name="Content Placeholder 2"/>
          <p:cNvSpPr>
            <a:spLocks noGrp="1"/>
          </p:cNvSpPr>
          <p:nvPr>
            <p:ph idx="1"/>
          </p:nvPr>
        </p:nvSpPr>
        <p:spPr>
          <a:xfrm>
            <a:off x="471076" y="1529880"/>
            <a:ext cx="3195489" cy="4608884"/>
          </a:xfrm>
        </p:spPr>
        <p:txBody>
          <a:bodyPr>
            <a:normAutofit/>
          </a:bodyPr>
          <a:lstStyle/>
          <a:p>
            <a:r>
              <a:rPr lang="en-US" dirty="0" smtClean="0"/>
              <a:t>Read 2.3 gigabytes</a:t>
            </a:r>
          </a:p>
          <a:p>
            <a:r>
              <a:rPr lang="en-US" dirty="0" smtClean="0"/>
              <a:t>No coordination</a:t>
            </a:r>
          </a:p>
          <a:p>
            <a:r>
              <a:rPr lang="en-US" dirty="0" smtClean="0"/>
              <a:t>Handled multiple requests</a:t>
            </a:r>
          </a:p>
          <a:p>
            <a:r>
              <a:rPr lang="en-US" dirty="0" smtClean="0"/>
              <a:t>Some overhead for multiple dataservers in filesystem</a:t>
            </a:r>
          </a:p>
        </p:txBody>
      </p:sp>
      <p:graphicFrame>
        <p:nvGraphicFramePr>
          <p:cNvPr id="5" name="Chart 4"/>
          <p:cNvGraphicFramePr/>
          <p:nvPr/>
        </p:nvGraphicFramePr>
        <p:xfrm>
          <a:off x="3478306" y="1362075"/>
          <a:ext cx="5460627" cy="45277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r>
              <a:rPr lang="en-US" dirty="0" err="1" smtClean="0"/>
              <a:t>AllPairs</a:t>
            </a:r>
            <a:endParaRPr lang="en-US" dirty="0" smtClean="0"/>
          </a:p>
          <a:p>
            <a:pPr lvl="1"/>
            <a:r>
              <a:rPr lang="en-US" dirty="0" smtClean="0"/>
              <a:t>Application framework to create an n by m comparison matrix</a:t>
            </a:r>
          </a:p>
          <a:p>
            <a:pPr lvl="1"/>
            <a:r>
              <a:rPr lang="en-US" dirty="0" smtClean="0"/>
              <a:t>Data intensive</a:t>
            </a:r>
          </a:p>
          <a:p>
            <a:r>
              <a:rPr lang="en-US" dirty="0" smtClean="0"/>
              <a:t>Models used today</a:t>
            </a:r>
          </a:p>
          <a:p>
            <a:pPr lvl="1"/>
            <a:r>
              <a:rPr lang="en-US" dirty="0" smtClean="0"/>
              <a:t>Distributed Filesystem</a:t>
            </a:r>
          </a:p>
          <a:p>
            <a:pPr lvl="1"/>
            <a:r>
              <a:rPr lang="en-US" dirty="0" smtClean="0"/>
              <a:t>Distributed</a:t>
            </a:r>
          </a:p>
          <a:p>
            <a:pPr lvl="2"/>
            <a:r>
              <a:rPr lang="en-US" dirty="0" smtClean="0"/>
              <a:t>Conventional</a:t>
            </a:r>
          </a:p>
          <a:p>
            <a:pPr lvl="2"/>
            <a:r>
              <a:rPr lang="en-US" dirty="0" smtClean="0"/>
              <a:t>Intelligent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Data intensive applications need overhead for efficiency</a:t>
            </a:r>
          </a:p>
          <a:p>
            <a:pPr lvl="1"/>
            <a:r>
              <a:rPr lang="en-US" dirty="0" smtClean="0"/>
              <a:t>Distributed Filesystem Model</a:t>
            </a:r>
          </a:p>
          <a:p>
            <a:pPr lvl="1"/>
            <a:r>
              <a:rPr lang="en-US" dirty="0" smtClean="0"/>
              <a:t>Intelligent Distributed Model</a:t>
            </a:r>
          </a:p>
          <a:p>
            <a:r>
              <a:rPr lang="en-US" dirty="0" smtClean="0"/>
              <a:t>We were able to improve performance up to </a:t>
            </a:r>
            <a:r>
              <a:rPr lang="en-US" dirty="0" smtClean="0">
                <a:solidFill>
                  <a:srgbClr val="FF0000"/>
                </a:solidFill>
              </a:rPr>
              <a:t>50%</a:t>
            </a:r>
            <a:r>
              <a:rPr lang="en-US" dirty="0" smtClean="0">
                <a:solidFill>
                  <a:schemeClr val="tx1"/>
                </a:solidFill>
              </a:rPr>
              <a:t> </a:t>
            </a:r>
            <a:r>
              <a:rPr lang="en-US" dirty="0" smtClean="0"/>
              <a:t>on some cases</a:t>
            </a:r>
          </a:p>
          <a:p>
            <a:r>
              <a:rPr lang="en-US" dirty="0" smtClean="0"/>
              <a:t>Distributed filesystems should also be able to move work around the data to achieve even better performance</a:t>
            </a:r>
          </a:p>
          <a:p>
            <a:r>
              <a:rPr lang="en-US" dirty="0" smtClean="0"/>
              <a:t>More distribution does not always improve performance</a:t>
            </a:r>
          </a:p>
          <a:p>
            <a:pPr lvl="1"/>
            <a:r>
              <a:rPr lang="en-US" dirty="0" smtClean="0"/>
              <a:t>Amdahl’s Law</a:t>
            </a:r>
          </a:p>
          <a:p>
            <a:pPr lvl="2"/>
            <a:r>
              <a:rPr lang="en-US" sz="2000" dirty="0" smtClean="0">
                <a:solidFill>
                  <a:schemeClr val="tx1">
                    <a:lumMod val="65000"/>
                    <a:lumOff val="35000"/>
                  </a:schemeClr>
                </a:solidFill>
              </a:rPr>
              <a:t>Work takes a specified amount of time</a:t>
            </a:r>
          </a:p>
          <a:p>
            <a:pPr lvl="1"/>
            <a:r>
              <a:rPr lang="en-US" dirty="0" smtClean="0"/>
              <a:t>Network latency and data/work transfers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a:xfrm>
            <a:off x="1114425" y="263525"/>
            <a:ext cx="8029575" cy="914400"/>
          </a:xfrm>
        </p:spPr>
        <p:txBody>
          <a:bodyPr/>
          <a:lstStyle/>
          <a:p>
            <a:r>
              <a:rPr lang="en-US" dirty="0" smtClean="0"/>
              <a:t>Questions Remaining</a:t>
            </a:r>
          </a:p>
        </p:txBody>
      </p:sp>
      <p:sp>
        <p:nvSpPr>
          <p:cNvPr id="4" name="Content Placeholder 2"/>
          <p:cNvSpPr txBox="1">
            <a:spLocks/>
          </p:cNvSpPr>
          <p:nvPr/>
        </p:nvSpPr>
        <p:spPr>
          <a:xfrm>
            <a:off x="757947" y="1529880"/>
            <a:ext cx="7966954" cy="4612128"/>
          </a:xfrm>
          <a:prstGeom prst="rect">
            <a:avLst/>
          </a:prstGeom>
        </p:spPr>
        <p:txBody>
          <a:bodyPr>
            <a:normAutofit/>
          </a:bodyPr>
          <a:lstStyle/>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When does intelligence overhead become too much?</a:t>
            </a:r>
          </a:p>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What properties are important in defining dependency weight?</a:t>
            </a:r>
          </a:p>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How does this knowledge apply differently to clusters, grids, and clouds?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Data-Intensive Applications</a:t>
            </a:r>
            <a:endParaRPr lang="en-US" dirty="0"/>
          </a:p>
        </p:txBody>
      </p:sp>
      <p:sp>
        <p:nvSpPr>
          <p:cNvPr id="3" name="Content Placeholder 2"/>
          <p:cNvSpPr>
            <a:spLocks noGrp="1"/>
          </p:cNvSpPr>
          <p:nvPr>
            <p:ph idx="1"/>
          </p:nvPr>
        </p:nvSpPr>
        <p:spPr/>
        <p:txBody>
          <a:bodyPr/>
          <a:lstStyle/>
          <a:p>
            <a:r>
              <a:rPr lang="en-US" dirty="0" smtClean="0"/>
              <a:t>There are Grids, Clouds and Cloud-like infrastructure supporting the solution of large problems</a:t>
            </a:r>
          </a:p>
          <a:p>
            <a:pPr lvl="1"/>
            <a:r>
              <a:rPr lang="en-US" dirty="0" smtClean="0"/>
              <a:t>Google processes 20 </a:t>
            </a:r>
            <a:r>
              <a:rPr lang="en-US" dirty="0" err="1" smtClean="0"/>
              <a:t>petabytes</a:t>
            </a:r>
            <a:r>
              <a:rPr lang="en-US" dirty="0" smtClean="0"/>
              <a:t> of data per day</a:t>
            </a:r>
          </a:p>
          <a:p>
            <a:r>
              <a:rPr lang="en-US" dirty="0" smtClean="0"/>
              <a:t>Unique performance issues arise as data sets become large</a:t>
            </a:r>
          </a:p>
          <a:p>
            <a:r>
              <a:rPr lang="en-US" dirty="0" smtClean="0"/>
              <a:t>Developers should take precautions when placing, scheduling and managing such large volumes of data</a:t>
            </a:r>
          </a:p>
          <a:p>
            <a:r>
              <a:rPr lang="en-US" dirty="0" smtClean="0"/>
              <a:t>Scalable placement and management techniques are required (e.g., distributed file-systems)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SAGA – Simple API for Grid Applications</a:t>
            </a:r>
            <a:endParaRPr lang="en-US" dirty="0"/>
          </a:p>
        </p:txBody>
      </p:sp>
      <p:sp>
        <p:nvSpPr>
          <p:cNvPr id="3" name="Content Placeholder 2"/>
          <p:cNvSpPr>
            <a:spLocks noGrp="1"/>
          </p:cNvSpPr>
          <p:nvPr>
            <p:ph idx="1"/>
          </p:nvPr>
        </p:nvSpPr>
        <p:spPr/>
        <p:txBody>
          <a:bodyPr>
            <a:normAutofit/>
          </a:bodyPr>
          <a:lstStyle/>
          <a:p>
            <a:r>
              <a:rPr lang="en-US" dirty="0" smtClean="0"/>
              <a:t>The SAGA Philosophy</a:t>
            </a:r>
          </a:p>
          <a:p>
            <a:pPr lvl="1"/>
            <a:r>
              <a:rPr lang="en-US" dirty="0" smtClean="0"/>
              <a:t>A Fresh Perspective on Distributed Applications</a:t>
            </a:r>
          </a:p>
          <a:p>
            <a:r>
              <a:rPr lang="en-US" dirty="0" smtClean="0"/>
              <a:t>SAGA in a Nutshell</a:t>
            </a:r>
          </a:p>
          <a:p>
            <a:pPr lvl="1"/>
            <a:r>
              <a:rPr lang="en-US" dirty="0" smtClean="0"/>
              <a:t>SAGA Landscape</a:t>
            </a:r>
          </a:p>
          <a:p>
            <a:pPr lvl="1"/>
            <a:r>
              <a:rPr lang="en-US" dirty="0" smtClean="0"/>
              <a:t>Individual APIs</a:t>
            </a:r>
          </a:p>
          <a:p>
            <a:pPr lvl="1"/>
            <a:r>
              <a:rPr lang="en-US" dirty="0" smtClean="0"/>
              <a:t>OGF standard</a:t>
            </a:r>
          </a:p>
          <a:p>
            <a:r>
              <a:rPr lang="en-US" dirty="0" smtClean="0"/>
              <a:t>SAGA in action</a:t>
            </a:r>
          </a:p>
          <a:p>
            <a:pPr lvl="1"/>
            <a:r>
              <a:rPr lang="en-US" dirty="0" smtClean="0"/>
              <a:t>Applications</a:t>
            </a:r>
          </a:p>
          <a:p>
            <a:pPr lvl="1"/>
            <a:r>
              <a:rPr lang="en-US" dirty="0" smtClean="0"/>
              <a:t>Tools, Frameworks, Gateways, Access Layers.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All-Pair Abstraction</a:t>
            </a:r>
            <a:endParaRPr lang="en-US" dirty="0"/>
          </a:p>
        </p:txBody>
      </p:sp>
      <p:sp>
        <p:nvSpPr>
          <p:cNvPr id="3" name="Content Placeholder 2"/>
          <p:cNvSpPr>
            <a:spLocks noGrp="1"/>
          </p:cNvSpPr>
          <p:nvPr>
            <p:ph idx="1"/>
          </p:nvPr>
        </p:nvSpPr>
        <p:spPr/>
        <p:txBody>
          <a:bodyPr>
            <a:normAutofit/>
          </a:bodyPr>
          <a:lstStyle/>
          <a:p>
            <a:r>
              <a:rPr lang="en-US" dirty="0" smtClean="0"/>
              <a:t>We want to understand</a:t>
            </a:r>
          </a:p>
          <a:p>
            <a:pPr lvl="1"/>
            <a:r>
              <a:rPr lang="en-US" dirty="0" smtClean="0"/>
              <a:t>Performance tradeoffs of a DFS compared to “regular” distribution and placement techniques</a:t>
            </a:r>
          </a:p>
          <a:p>
            <a:pPr lvl="1"/>
            <a:r>
              <a:rPr lang="en-US" dirty="0" smtClean="0"/>
              <a:t>How sensitive the performance is in the context of a real data-intensive distributed application.</a:t>
            </a:r>
          </a:p>
          <a:p>
            <a:r>
              <a:rPr lang="en-US" dirty="0" smtClean="0"/>
              <a:t>We use a grid-enabled All-Pair abstraction</a:t>
            </a:r>
          </a:p>
          <a:p>
            <a:pPr lvl="1"/>
            <a:r>
              <a:rPr lang="en-US" dirty="0" smtClean="0"/>
              <a:t>Applies an operation on the input data-set such that every possible pair in the set is input to the operation.</a:t>
            </a:r>
          </a:p>
          <a:p>
            <a:r>
              <a:rPr lang="en-US" dirty="0" smtClean="0"/>
              <a:t>Our application compares ‘genome’ files that consist of random combinations of ACGT</a:t>
            </a:r>
          </a:p>
          <a:p>
            <a:pPr lvl="1"/>
            <a:r>
              <a:rPr lang="en-US" dirty="0" smtClean="0"/>
              <a:t>Use a weight measure to measure to similarity of the strings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All-Pairs + Large Data</a:t>
            </a:r>
            <a:endParaRPr lang="en-US" dirty="0"/>
          </a:p>
        </p:txBody>
      </p:sp>
      <p:sp>
        <p:nvSpPr>
          <p:cNvPr id="3" name="Content Placeholder 2"/>
          <p:cNvSpPr>
            <a:spLocks noGrp="1"/>
          </p:cNvSpPr>
          <p:nvPr>
            <p:ph idx="1"/>
          </p:nvPr>
        </p:nvSpPr>
        <p:spPr/>
        <p:txBody>
          <a:bodyPr>
            <a:normAutofit/>
          </a:bodyPr>
          <a:lstStyle/>
          <a:p>
            <a:r>
              <a:rPr lang="en-US" dirty="0" smtClean="0"/>
              <a:t>The application spawns distributed jobs to run sets of these pairs. </a:t>
            </a:r>
          </a:p>
          <a:p>
            <a:r>
              <a:rPr lang="en-US" dirty="0" smtClean="0"/>
              <a:t>The problem becomes:</a:t>
            </a:r>
          </a:p>
          <a:p>
            <a:pPr lvl="1"/>
            <a:r>
              <a:rPr lang="en-US" dirty="0" smtClean="0"/>
              <a:t>Determining which pairs to put into a set, and with which distributed resource to run that set. </a:t>
            </a:r>
          </a:p>
          <a:p>
            <a:pPr lvl="1"/>
            <a:r>
              <a:rPr lang="en-US" dirty="0" smtClean="0"/>
              <a:t>Data management vs. computation</a:t>
            </a:r>
          </a:p>
          <a:p>
            <a:pPr lvl="2"/>
            <a:r>
              <a:rPr lang="en-US" dirty="0" smtClean="0"/>
              <a:t>Data transfer times become important</a:t>
            </a:r>
          </a:p>
          <a:p>
            <a:r>
              <a:rPr lang="en-US" dirty="0" smtClean="0"/>
              <a:t>We used </a:t>
            </a:r>
            <a:r>
              <a:rPr lang="en-US" dirty="0" err="1" smtClean="0"/>
              <a:t>CloudStore</a:t>
            </a:r>
            <a:r>
              <a:rPr lang="en-US" dirty="0" smtClean="0"/>
              <a:t> (formerly </a:t>
            </a:r>
            <a:r>
              <a:rPr lang="en-US" dirty="0" err="1" smtClean="0"/>
              <a:t>KosmosFS</a:t>
            </a:r>
            <a:r>
              <a:rPr lang="en-US" dirty="0" smtClean="0"/>
              <a:t>), an open-source high performance DFS based on Google's distributed filesystem GFS.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Model</a:t>
            </a:r>
            <a:endParaRPr lang="en-US" dirty="0"/>
          </a:p>
        </p:txBody>
      </p:sp>
      <p:sp>
        <p:nvSpPr>
          <p:cNvPr id="3" name="Content Placeholder 2"/>
          <p:cNvSpPr>
            <a:spLocks noGrp="1"/>
          </p:cNvSpPr>
          <p:nvPr>
            <p:ph idx="1"/>
          </p:nvPr>
        </p:nvSpPr>
        <p:spPr/>
        <p:txBody>
          <a:bodyPr>
            <a:normAutofit/>
          </a:bodyPr>
          <a:lstStyle/>
          <a:p>
            <a:r>
              <a:rPr lang="en-US" dirty="0" smtClean="0"/>
              <a:t>Model traditionally used</a:t>
            </a:r>
          </a:p>
          <a:p>
            <a:r>
              <a:rPr lang="en-US" dirty="0" smtClean="0"/>
              <a:t>Data at central site</a:t>
            </a:r>
          </a:p>
          <a:p>
            <a:r>
              <a:rPr lang="en-US" dirty="0" smtClean="0"/>
              <a:t>Data Access	</a:t>
            </a:r>
          </a:p>
          <a:p>
            <a:pPr lvl="1"/>
            <a:r>
              <a:rPr lang="en-US" dirty="0" smtClean="0"/>
              <a:t>Resource requests data from central site</a:t>
            </a:r>
          </a:p>
          <a:p>
            <a:r>
              <a:rPr lang="en-US" dirty="0" smtClean="0"/>
              <a:t>Compute assumed large, data I/O assumed small</a:t>
            </a:r>
          </a:p>
          <a:p>
            <a:r>
              <a:rPr lang="en-US" dirty="0" smtClean="0"/>
              <a:t>Bottleneck forms when data becomes larger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Model</a:t>
            </a:r>
            <a:endParaRPr lang="en-US" dirty="0"/>
          </a:p>
        </p:txBody>
      </p:sp>
      <p:sp>
        <p:nvSpPr>
          <p:cNvPr id="3" name="Content Placeholder 2"/>
          <p:cNvSpPr>
            <a:spLocks noGrp="1"/>
          </p:cNvSpPr>
          <p:nvPr>
            <p:ph idx="1"/>
          </p:nvPr>
        </p:nvSpPr>
        <p:spPr/>
        <p:txBody>
          <a:bodyPr>
            <a:normAutofit/>
          </a:bodyPr>
          <a:lstStyle/>
          <a:p>
            <a:r>
              <a:rPr lang="en-US" dirty="0" smtClean="0"/>
              <a:t>Data is spread over many machines</a:t>
            </a:r>
          </a:p>
          <a:p>
            <a:r>
              <a:rPr lang="en-US" dirty="0" smtClean="0"/>
              <a:t>Data Access</a:t>
            </a:r>
          </a:p>
          <a:p>
            <a:pPr lvl="1"/>
            <a:r>
              <a:rPr lang="en-US" dirty="0" smtClean="0"/>
              <a:t>Resources share data with other resources</a:t>
            </a:r>
          </a:p>
          <a:p>
            <a:r>
              <a:rPr lang="en-US" dirty="0" smtClean="0"/>
              <a:t>Conventional Model</a:t>
            </a:r>
          </a:p>
          <a:p>
            <a:pPr lvl="1"/>
            <a:r>
              <a:rPr lang="en-US" dirty="0" smtClean="0"/>
              <a:t>No planning when placing data</a:t>
            </a:r>
          </a:p>
          <a:p>
            <a:r>
              <a:rPr lang="en-US" dirty="0" smtClean="0"/>
              <a:t>Intelligent Model</a:t>
            </a:r>
          </a:p>
          <a:p>
            <a:pPr lvl="1"/>
            <a:r>
              <a:rPr lang="en-US" dirty="0" smtClean="0"/>
              <a:t>Data is dynamic</a:t>
            </a:r>
          </a:p>
          <a:p>
            <a:pPr lvl="1"/>
            <a:r>
              <a:rPr lang="en-US" dirty="0" smtClean="0"/>
              <a:t>Task is mapped to a resource based on tasks’ data dependencies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vs. Distributed</a:t>
            </a:r>
            <a:endParaRPr lang="en-US" dirty="0"/>
          </a:p>
        </p:txBody>
      </p:sp>
      <p:sp>
        <p:nvSpPr>
          <p:cNvPr id="3" name="Content Placeholder 2"/>
          <p:cNvSpPr>
            <a:spLocks noGrp="1"/>
          </p:cNvSpPr>
          <p:nvPr>
            <p:ph idx="1"/>
          </p:nvPr>
        </p:nvSpPr>
        <p:spPr/>
        <p:txBody>
          <a:bodyPr>
            <a:normAutofit/>
          </a:bodyPr>
          <a:lstStyle/>
          <a:p>
            <a:r>
              <a:rPr lang="en-US" dirty="0" smtClean="0"/>
              <a:t>Central</a:t>
            </a:r>
          </a:p>
          <a:p>
            <a:pPr lvl="1"/>
            <a:r>
              <a:rPr lang="en-US" dirty="0" smtClean="0"/>
              <a:t>Ignore dependencies</a:t>
            </a:r>
          </a:p>
          <a:p>
            <a:r>
              <a:rPr lang="en-US" dirty="0" smtClean="0"/>
              <a:t>Distributed</a:t>
            </a:r>
          </a:p>
          <a:p>
            <a:pPr lvl="1"/>
            <a:r>
              <a:rPr lang="en-US" dirty="0" smtClean="0"/>
              <a:t>Conventional</a:t>
            </a:r>
          </a:p>
          <a:p>
            <a:pPr lvl="2"/>
            <a:r>
              <a:rPr lang="en-US" dirty="0" smtClean="0"/>
              <a:t>Removes central dependency</a:t>
            </a:r>
          </a:p>
          <a:p>
            <a:pPr lvl="2"/>
            <a:r>
              <a:rPr lang="en-US" dirty="0" smtClean="0"/>
              <a:t>Ignore dependencies</a:t>
            </a:r>
          </a:p>
          <a:p>
            <a:pPr lvl="1"/>
            <a:r>
              <a:rPr lang="en-US" dirty="0" smtClean="0"/>
              <a:t>Intelligent</a:t>
            </a:r>
          </a:p>
          <a:p>
            <a:pPr lvl="2"/>
            <a:r>
              <a:rPr lang="en-US" dirty="0" smtClean="0"/>
              <a:t>Minimize data transfer time</a:t>
            </a:r>
          </a:p>
          <a:p>
            <a:pPr lvl="2"/>
            <a:r>
              <a:rPr lang="en-US" dirty="0" smtClean="0"/>
              <a:t>Utilize knowledge of network latency and data dependencies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Model (Conventional)</a:t>
            </a:r>
            <a:endParaRPr lang="en-US" dirty="0"/>
          </a:p>
        </p:txBody>
      </p:sp>
      <p:sp>
        <p:nvSpPr>
          <p:cNvPr id="3" name="Content Placeholder 2"/>
          <p:cNvSpPr>
            <a:spLocks noGrp="1"/>
          </p:cNvSpPr>
          <p:nvPr>
            <p:ph idx="1"/>
          </p:nvPr>
        </p:nvSpPr>
        <p:spPr>
          <a:xfrm>
            <a:off x="757947" y="1529880"/>
            <a:ext cx="3382732" cy="4608884"/>
          </a:xfrm>
        </p:spPr>
        <p:txBody>
          <a:bodyPr>
            <a:normAutofit lnSpcReduction="10000"/>
          </a:bodyPr>
          <a:lstStyle/>
          <a:p>
            <a:r>
              <a:rPr lang="en-US" dirty="0" smtClean="0"/>
              <a:t>Each </a:t>
            </a:r>
            <a:r>
              <a:rPr lang="en-US" dirty="0" smtClean="0"/>
              <a:t>assignment reads </a:t>
            </a:r>
            <a:r>
              <a:rPr lang="en-US" dirty="0" smtClean="0"/>
              <a:t>2.3 gigabytes of data</a:t>
            </a:r>
          </a:p>
          <a:p>
            <a:r>
              <a:rPr lang="en-US" dirty="0" smtClean="0"/>
              <a:t>8x8 matrix.  Each file 287 megabytes</a:t>
            </a:r>
          </a:p>
          <a:p>
            <a:r>
              <a:rPr lang="en-US" dirty="0" smtClean="0"/>
              <a:t>Times decrease with respect to number of workers</a:t>
            </a:r>
          </a:p>
          <a:p>
            <a:r>
              <a:rPr lang="en-US" dirty="0" smtClean="0"/>
              <a:t>Remote data is expensive</a:t>
            </a:r>
          </a:p>
          <a:p>
            <a:r>
              <a:rPr lang="en-US" dirty="0" smtClean="0"/>
              <a:t>Minimum time required to handle requests from same server</a:t>
            </a:r>
          </a:p>
          <a:p>
            <a:endParaRPr lang="en-US" dirty="0" smtClean="0"/>
          </a:p>
          <a:p>
            <a:endParaRPr lang="en-US" dirty="0" smtClean="0"/>
          </a:p>
        </p:txBody>
      </p:sp>
      <p:graphicFrame>
        <p:nvGraphicFramePr>
          <p:cNvPr id="6" name="Chart 5"/>
          <p:cNvGraphicFramePr/>
          <p:nvPr/>
        </p:nvGraphicFramePr>
        <p:xfrm>
          <a:off x="4352295" y="1571626"/>
          <a:ext cx="4474684" cy="38147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815</TotalTime>
  <Words>796</Words>
  <Application>Microsoft Office PowerPoint</Application>
  <PresentationFormat>On-screen Show (4:3)</PresentationFormat>
  <Paragraphs>151</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Perspective</vt:lpstr>
      <vt:lpstr>SAGA ALL-PAIRS</vt:lpstr>
      <vt:lpstr>Data-Intensive Applications</vt:lpstr>
      <vt:lpstr>SAGA – Simple API for Grid Applications</vt:lpstr>
      <vt:lpstr>All-Pair Abstraction</vt:lpstr>
      <vt:lpstr>All-Pairs + Large Data</vt:lpstr>
      <vt:lpstr>Central Model</vt:lpstr>
      <vt:lpstr>Distributed Model</vt:lpstr>
      <vt:lpstr>Central vs. Distributed</vt:lpstr>
      <vt:lpstr>Distributed Model (Conventional)</vt:lpstr>
      <vt:lpstr>Distributed Model (Intelligent)</vt:lpstr>
      <vt:lpstr>Results from Comparative Tests</vt:lpstr>
      <vt:lpstr>Lessons Learned</vt:lpstr>
      <vt:lpstr>Distributed Filesystem Model</vt:lpstr>
      <vt:lpstr>Distributed Filesystem</vt:lpstr>
      <vt:lpstr>Results from DFS tests</vt:lpstr>
      <vt:lpstr>Recap</vt:lpstr>
      <vt:lpstr>Conclusions</vt:lpstr>
      <vt:lpstr>Questions Remaining</vt:lpstr>
    </vt:vector>
  </TitlesOfParts>
  <Company>Louisiana State Univeristy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SAGA</dc:title>
  <dc:creator>Ole Weidner</dc:creator>
  <cp:lastModifiedBy>michael</cp:lastModifiedBy>
  <cp:revision>279</cp:revision>
  <cp:lastPrinted>2009-11-05T14:41:55Z</cp:lastPrinted>
  <dcterms:created xsi:type="dcterms:W3CDTF">2009-12-06T19:28:30Z</dcterms:created>
  <dcterms:modified xsi:type="dcterms:W3CDTF">2009-12-09T04:42:43Z</dcterms:modified>
</cp:coreProperties>
</file>