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Masters/slideMaster6.xml" ContentType="application/vnd.openxmlformats-officedocument.presentationml.slideMaster+xml"/>
  <Default Extension="jpeg" ContentType="image/jpeg"/>
  <Override PartName="/ppt/theme/theme6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tableStyles.xml" ContentType="application/vnd.openxmlformats-officedocument.presentationml.tableStyles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docProps/core.xml" ContentType="application/vnd.openxmlformats-package.core-properties+xml"/>
  <Override PartName="/ppt/theme/theme7.xml" ContentType="application/vnd.openxmlformats-officedocument.them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Default Extension="png" ContentType="image/png"/>
  <Override PartName="/ppt/theme/theme10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gif" ContentType="image/gif"/>
  <Override PartName="/ppt/slideLayouts/slideLayout13.xml" ContentType="application/vnd.openxmlformats-officedocument.presentationml.slideLayout+xml"/>
  <Override PartName="/ppt/slideMasters/slideMaster8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1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9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  <p:sldMasterId id="2147483680" r:id="rId2"/>
    <p:sldMasterId id="2147483681" r:id="rId3"/>
    <p:sldMasterId id="2147483683" r:id="rId4"/>
    <p:sldMasterId id="2147483686" r:id="rId5"/>
    <p:sldMasterId id="2147483688" r:id="rId6"/>
    <p:sldMasterId id="2147483690" r:id="rId7"/>
    <p:sldMasterId id="2147483693" r:id="rId8"/>
    <p:sldMasterId id="2147483696" r:id="rId9"/>
  </p:sldMasterIdLst>
  <p:notesMasterIdLst>
    <p:notesMasterId r:id="rId16"/>
  </p:notesMasterIdLst>
  <p:handoutMasterIdLst>
    <p:handoutMasterId r:id="rId17"/>
  </p:handoutMasterIdLst>
  <p:sldIdLst>
    <p:sldId id="426" r:id="rId10"/>
    <p:sldId id="429" r:id="rId11"/>
    <p:sldId id="435" r:id="rId12"/>
    <p:sldId id="432" r:id="rId13"/>
    <p:sldId id="433" r:id="rId14"/>
    <p:sldId id="43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>
    <p:restoredLeft sz="15620"/>
    <p:restoredTop sz="97162" autoAdjust="0"/>
  </p:normalViewPr>
  <p:slideViewPr>
    <p:cSldViewPr snapToGrid="0" snapToObjects="1">
      <p:cViewPr>
        <p:scale>
          <a:sx n="100" d="100"/>
          <a:sy n="100" d="100"/>
        </p:scale>
        <p:origin x="-112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FD171-2F60-7246-B717-058BDAB5F652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D39DB-D817-AB40-BC46-1D3B9EDC9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B4EBD-D54C-E14F-85D3-616FB972960E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4EC5A-7387-6A42-A4C9-4EED17AAC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064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906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120656"/>
            <a:ext cx="8637588" cy="64135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141957"/>
            <a:ext cx="8382000" cy="221086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2pPr>
            <a:lvl3pPr>
              <a:lnSpc>
                <a:spcPct val="90000"/>
              </a:lnSpc>
              <a:defRPr sz="2800">
                <a:solidFill>
                  <a:schemeClr val="tx1"/>
                </a:solidFill>
                <a:effectLst/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9C62F-8FD5-477F-8E69-EB7E6EDA096D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C914BB-35A9-4C04-811C-AA419B5F9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9C62F-8FD5-477F-8E69-EB7E6EDA096D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C914BB-35A9-4C04-811C-AA419B5F9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CSC 7700: Scientific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n-US" smtClean="0"/>
              <a:t>CSC 7700: Scientific 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S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395" y="6240167"/>
            <a:ext cx="1270000" cy="546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n-US" smtClean="0"/>
              <a:t>CSC 7700: Scientific Computing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S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395" y="6240167"/>
            <a:ext cx="1270000" cy="546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5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theme" Target="../theme/theme2.xml"/><Relationship Id="rId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theme" Target="../theme/theme4.xml"/><Relationship Id="rId2" Type="http://schemas.openxmlformats.org/officeDocument/2006/relationships/image" Target="../media/image5.gi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theme" Target="../theme/theme5.xml"/><Relationship Id="rId2" Type="http://schemas.openxmlformats.org/officeDocument/2006/relationships/image" Target="../media/image5.gi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theme" Target="../theme/theme6.xml"/><Relationship Id="rId2" Type="http://schemas.openxmlformats.org/officeDocument/2006/relationships/image" Target="../media/image5.gi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4" Type="http://schemas.openxmlformats.org/officeDocument/2006/relationships/image" Target="../media/image5.gif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theme" Target="../theme/theme8.xml"/><Relationship Id="rId2" Type="http://schemas.openxmlformats.org/officeDocument/2006/relationships/image" Target="../media/image5.gif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1359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6660" y="6356352"/>
            <a:ext cx="73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6957-0BCA-CA4F-B18A-1C61852BAA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75" y="269876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 b="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49"/>
            <a:ext cx="3657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/>
            </a:lvl1pPr>
          </a:lstStyle>
          <a:p>
            <a:fld id="{2921D5C5-7626-46C6-9868-EC44F97CA5A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30" y="5943601"/>
            <a:ext cx="714375" cy="78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nsf1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21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SWhit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28" y="109269"/>
            <a:ext cx="1600199" cy="595345"/>
          </a:xfrm>
          <a:prstGeom prst="rect">
            <a:avLst/>
          </a:prstGeom>
        </p:spPr>
      </p:pic>
      <p:pic>
        <p:nvPicPr>
          <p:cNvPr id="15" name="Picture 14" descr="FS_PPT_Master.jpg"/>
          <p:cNvPicPr>
            <a:picLocks noChangeAspect="1"/>
          </p:cNvPicPr>
          <p:nvPr/>
        </p:nvPicPr>
        <p:blipFill>
          <a:blip r:embed="rId4"/>
          <a:srcRect b="3533"/>
          <a:stretch>
            <a:fillRect/>
          </a:stretch>
        </p:blipFill>
        <p:spPr>
          <a:xfrm>
            <a:off x="8686827" y="783820"/>
            <a:ext cx="457199" cy="4099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578600"/>
            <a:ext cx="6934200" cy="21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 descr="FS_PPT_title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996" y="-25398"/>
            <a:ext cx="935004" cy="729996"/>
          </a:xfrm>
          <a:prstGeom prst="rect">
            <a:avLst/>
          </a:prstGeom>
        </p:spPr>
      </p:pic>
      <p:pic>
        <p:nvPicPr>
          <p:cNvPr id="19" name="Picture 18" descr="FS_PPT_Master.jpg"/>
          <p:cNvPicPr>
            <a:picLocks noChangeAspect="1"/>
          </p:cNvPicPr>
          <p:nvPr/>
        </p:nvPicPr>
        <p:blipFill>
          <a:blip r:embed="rId4"/>
          <a:srcRect b="3533"/>
          <a:stretch>
            <a:fillRect/>
          </a:stretch>
        </p:blipFill>
        <p:spPr>
          <a:xfrm>
            <a:off x="7848613" y="-25400"/>
            <a:ext cx="304799" cy="409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600" y="6514086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itchFamily="34" charset="0"/>
              </a:rPr>
              <a:t>Barga, Gannon: Cloud</a:t>
            </a:r>
            <a:r>
              <a:rPr lang="en-US" sz="1200" i="1" baseline="0" dirty="0" smtClean="0">
                <a:latin typeface="Candara" pitchFamily="34" charset="0"/>
              </a:rPr>
              <a:t> Computing Presentation, MSR Faculty Summit 2009</a:t>
            </a:r>
            <a:endParaRPr lang="en-US" sz="1200" i="1" dirty="0">
              <a:latin typeface="Candar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SWhit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22" y="109265"/>
            <a:ext cx="1600199" cy="595345"/>
          </a:xfrm>
          <a:prstGeom prst="rect">
            <a:avLst/>
          </a:prstGeom>
        </p:spPr>
      </p:pic>
      <p:pic>
        <p:nvPicPr>
          <p:cNvPr id="15" name="Picture 14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8686821" y="783820"/>
            <a:ext cx="457199" cy="4099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578600"/>
            <a:ext cx="6934200" cy="21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 descr="FS_PPT_title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96" y="-25398"/>
            <a:ext cx="935004" cy="729996"/>
          </a:xfrm>
          <a:prstGeom prst="rect">
            <a:avLst/>
          </a:prstGeom>
        </p:spPr>
      </p:pic>
      <p:pic>
        <p:nvPicPr>
          <p:cNvPr id="19" name="Picture 18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7848613" y="-25400"/>
            <a:ext cx="304799" cy="409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600" y="6514082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itchFamily="34" charset="0"/>
              </a:rPr>
              <a:t>Barga, Gannon: Cloud</a:t>
            </a:r>
            <a:r>
              <a:rPr lang="en-US" sz="1200" i="1" baseline="0" dirty="0" smtClean="0">
                <a:latin typeface="Candara" pitchFamily="34" charset="0"/>
              </a:rPr>
              <a:t> Computing Presentation, MSR Faculty Summit 2009</a:t>
            </a:r>
            <a:endParaRPr lang="en-US" sz="1200" i="1" dirty="0">
              <a:latin typeface="Candar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SWhit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14" y="109260"/>
            <a:ext cx="1600199" cy="595345"/>
          </a:xfrm>
          <a:prstGeom prst="rect">
            <a:avLst/>
          </a:prstGeom>
        </p:spPr>
      </p:pic>
      <p:pic>
        <p:nvPicPr>
          <p:cNvPr id="15" name="Picture 14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8686813" y="783820"/>
            <a:ext cx="457199" cy="4099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578600"/>
            <a:ext cx="6934200" cy="21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 descr="FS_PPT_title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96" y="-25398"/>
            <a:ext cx="935004" cy="729996"/>
          </a:xfrm>
          <a:prstGeom prst="rect">
            <a:avLst/>
          </a:prstGeom>
        </p:spPr>
      </p:pic>
      <p:pic>
        <p:nvPicPr>
          <p:cNvPr id="19" name="Picture 18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7848613" y="-25400"/>
            <a:ext cx="304799" cy="409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600" y="6514077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itchFamily="34" charset="0"/>
              </a:rPr>
              <a:t>Barga, Gannon: Cloud</a:t>
            </a:r>
            <a:r>
              <a:rPr lang="en-US" sz="1200" i="1" baseline="0" dirty="0" smtClean="0">
                <a:latin typeface="Candara" pitchFamily="34" charset="0"/>
              </a:rPr>
              <a:t> Computing Presentation, MSR Faculty Summit 2009</a:t>
            </a:r>
            <a:endParaRPr lang="en-US" sz="1200" i="1" dirty="0">
              <a:latin typeface="Candar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SWhit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6" y="109254"/>
            <a:ext cx="1600199" cy="595345"/>
          </a:xfrm>
          <a:prstGeom prst="rect">
            <a:avLst/>
          </a:prstGeom>
        </p:spPr>
      </p:pic>
      <p:pic>
        <p:nvPicPr>
          <p:cNvPr id="15" name="Picture 14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8686805" y="783820"/>
            <a:ext cx="457199" cy="4099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578600"/>
            <a:ext cx="6934200" cy="21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 descr="FS_PPT_title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96" y="-25398"/>
            <a:ext cx="935004" cy="729996"/>
          </a:xfrm>
          <a:prstGeom prst="rect">
            <a:avLst/>
          </a:prstGeom>
        </p:spPr>
      </p:pic>
      <p:pic>
        <p:nvPicPr>
          <p:cNvPr id="19" name="Picture 18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7848605" y="-25400"/>
            <a:ext cx="304799" cy="409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600" y="6514071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itchFamily="34" charset="0"/>
              </a:rPr>
              <a:t>Barga, Gannon: Cloud</a:t>
            </a:r>
            <a:r>
              <a:rPr lang="en-US" sz="1200" i="1" baseline="0" dirty="0" smtClean="0">
                <a:latin typeface="Candara" pitchFamily="34" charset="0"/>
              </a:rPr>
              <a:t> Computing Presentation, MSR Faculty Summit 2009</a:t>
            </a:r>
            <a:endParaRPr lang="en-US" sz="1200" i="1" dirty="0">
              <a:latin typeface="Candar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SWhit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2" y="109252"/>
            <a:ext cx="1600199" cy="595345"/>
          </a:xfrm>
          <a:prstGeom prst="rect">
            <a:avLst/>
          </a:prstGeom>
        </p:spPr>
      </p:pic>
      <p:pic>
        <p:nvPicPr>
          <p:cNvPr id="15" name="Picture 14" descr="FS_PPT_Master.jpg"/>
          <p:cNvPicPr>
            <a:picLocks noChangeAspect="1"/>
          </p:cNvPicPr>
          <p:nvPr/>
        </p:nvPicPr>
        <p:blipFill>
          <a:blip r:embed="rId5"/>
          <a:srcRect b="3533"/>
          <a:stretch>
            <a:fillRect/>
          </a:stretch>
        </p:blipFill>
        <p:spPr>
          <a:xfrm>
            <a:off x="8686801" y="783819"/>
            <a:ext cx="457199" cy="4099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578600"/>
            <a:ext cx="6934200" cy="21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 descr="FS_PPT_title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8996" y="-25399"/>
            <a:ext cx="935004" cy="729996"/>
          </a:xfrm>
          <a:prstGeom prst="rect">
            <a:avLst/>
          </a:prstGeom>
        </p:spPr>
      </p:pic>
      <p:pic>
        <p:nvPicPr>
          <p:cNvPr id="19" name="Picture 18" descr="FS_PPT_Master.jpg"/>
          <p:cNvPicPr>
            <a:picLocks noChangeAspect="1"/>
          </p:cNvPicPr>
          <p:nvPr/>
        </p:nvPicPr>
        <p:blipFill>
          <a:blip r:embed="rId5"/>
          <a:srcRect b="3533"/>
          <a:stretch>
            <a:fillRect/>
          </a:stretch>
        </p:blipFill>
        <p:spPr>
          <a:xfrm>
            <a:off x="7848601" y="-25400"/>
            <a:ext cx="304799" cy="409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600" y="6514069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itchFamily="34" charset="0"/>
              </a:rPr>
              <a:t>Barga, Gannon: Cloud</a:t>
            </a:r>
            <a:r>
              <a:rPr lang="en-US" sz="1200" i="1" baseline="0" dirty="0" smtClean="0">
                <a:latin typeface="Candara" pitchFamily="34" charset="0"/>
              </a:rPr>
              <a:t> Computing Presentation, MSR Faculty Summit 2009</a:t>
            </a:r>
            <a:endParaRPr lang="en-US" sz="1200" i="1" dirty="0">
              <a:latin typeface="Candar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SWhit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14" y="109260"/>
            <a:ext cx="1600199" cy="595345"/>
          </a:xfrm>
          <a:prstGeom prst="rect">
            <a:avLst/>
          </a:prstGeom>
        </p:spPr>
      </p:pic>
      <p:pic>
        <p:nvPicPr>
          <p:cNvPr id="15" name="Picture 14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8686813" y="783820"/>
            <a:ext cx="457199" cy="4099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578600"/>
            <a:ext cx="6934200" cy="21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 descr="FS_PPT_title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96" y="-25398"/>
            <a:ext cx="935004" cy="729996"/>
          </a:xfrm>
          <a:prstGeom prst="rect">
            <a:avLst/>
          </a:prstGeom>
        </p:spPr>
      </p:pic>
      <p:pic>
        <p:nvPicPr>
          <p:cNvPr id="19" name="Picture 18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7848613" y="-25400"/>
            <a:ext cx="304799" cy="409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600" y="6514077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itchFamily="34" charset="0"/>
              </a:rPr>
              <a:t>Barga, Gannon: Cloud</a:t>
            </a:r>
            <a:r>
              <a:rPr lang="en-US" sz="1200" i="1" baseline="0" dirty="0" smtClean="0">
                <a:latin typeface="Candara" pitchFamily="34" charset="0"/>
              </a:rPr>
              <a:t> Computing Presentation, MSR Faculty Summit 2009</a:t>
            </a:r>
            <a:endParaRPr lang="en-US" sz="1200" i="1" dirty="0">
              <a:latin typeface="Candar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-25400"/>
            <a:ext cx="8637588" cy="6413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Cloud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0" y="787400"/>
            <a:ext cx="9144000" cy="599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Infrastructure as a Service</a:t>
            </a:r>
          </a:p>
          <a:p>
            <a:pPr marL="284163" lvl="1" indent="-284163"/>
            <a:r>
              <a:rPr lang="en-US" sz="1800" dirty="0" smtClean="0"/>
              <a:t>Provide a way to host virtual machines on demand </a:t>
            </a:r>
          </a:p>
          <a:p>
            <a:pPr marL="457200" lvl="2" indent="-173038"/>
            <a:r>
              <a:rPr lang="en-US" sz="1600" dirty="0" smtClean="0"/>
              <a:t>Amazon ec2 and S3 – you configure your VM, load and go</a:t>
            </a:r>
          </a:p>
          <a:p>
            <a:pPr>
              <a:spcBef>
                <a:spcPts val="1200"/>
              </a:spcBef>
              <a:buNone/>
            </a:pPr>
            <a:r>
              <a:rPr lang="en-US" sz="2000" b="1" dirty="0" smtClean="0"/>
              <a:t>Platform as a Service</a:t>
            </a:r>
          </a:p>
          <a:p>
            <a:pPr marL="284163" lvl="1" indent="-284163"/>
            <a:r>
              <a:rPr lang="en-US" sz="1800" dirty="0" smtClean="0"/>
              <a:t>You write an App to cloud APIs and release it.  The platform manages and scales it for you.</a:t>
            </a:r>
          </a:p>
          <a:p>
            <a:pPr marL="284163" lvl="1" indent="-284163"/>
            <a:r>
              <a:rPr lang="en-US" sz="1800" dirty="0" smtClean="0"/>
              <a:t>Google App engine:  </a:t>
            </a:r>
          </a:p>
          <a:p>
            <a:pPr marL="457200" lvl="2" indent="-173038"/>
            <a:r>
              <a:rPr lang="en-US" sz="1600" dirty="0" smtClean="0"/>
              <a:t>Write a python program to access Big  Table.  Upload it and run it in a python cloud.</a:t>
            </a:r>
          </a:p>
          <a:p>
            <a:pPr marL="457200" lvl="2" indent="-173038"/>
            <a:r>
              <a:rPr lang="en-US" sz="1600" dirty="0" err="1" smtClean="0"/>
              <a:t>Hadoop</a:t>
            </a:r>
            <a:r>
              <a:rPr lang="en-US" sz="1600" dirty="0" smtClean="0"/>
              <a:t> and Dryad are application frameworks for data parallel analysis</a:t>
            </a:r>
          </a:p>
          <a:p>
            <a:pPr>
              <a:spcBef>
                <a:spcPts val="1200"/>
              </a:spcBef>
              <a:buNone/>
            </a:pPr>
            <a:r>
              <a:rPr lang="en-US" sz="2000" b="1" dirty="0" smtClean="0"/>
              <a:t>Software as a Service</a:t>
            </a:r>
          </a:p>
          <a:p>
            <a:pPr marL="284163" lvl="1" indent="-284163"/>
            <a:r>
              <a:rPr lang="en-US" sz="1800" dirty="0" smtClean="0"/>
              <a:t>Delivery of software to the desktop from the cloud</a:t>
            </a:r>
          </a:p>
          <a:p>
            <a:pPr marL="457200" lvl="2" indent="-173038"/>
            <a:r>
              <a:rPr lang="en-US" sz="1600" dirty="0" smtClean="0"/>
              <a:t>Stand-alone applications  (Word, Excel, etc)</a:t>
            </a:r>
          </a:p>
          <a:p>
            <a:pPr marL="457200" lvl="2" indent="-173038"/>
            <a:r>
              <a:rPr lang="en-US" sz="1600" dirty="0" smtClean="0"/>
              <a:t>Cloud hosted capability</a:t>
            </a:r>
          </a:p>
          <a:p>
            <a:pPr marL="692150" lvl="3" indent="-234950"/>
            <a:r>
              <a:rPr lang="en-US" sz="1600" dirty="0" smtClean="0"/>
              <a:t>doc lives in the cloud</a:t>
            </a:r>
          </a:p>
          <a:p>
            <a:pPr marL="692150" lvl="3" indent="-234950"/>
            <a:r>
              <a:rPr lang="en-US" sz="1600" dirty="0" smtClean="0"/>
              <a:t>Collaborative document creation</a:t>
            </a:r>
            <a:endParaRPr lang="en-US" dirty="0" smtClean="0"/>
          </a:p>
          <a:p>
            <a:pPr lvl="1"/>
            <a:endParaRPr lang="en-US" sz="1800" dirty="0"/>
          </a:p>
        </p:txBody>
      </p:sp>
      <p:pic>
        <p:nvPicPr>
          <p:cNvPr id="4" name="Picture 2" descr="Red_Color_in_Gray_Cloud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35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Mammatus_cloud_panoram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112" y="4016393"/>
            <a:ext cx="91440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://www.tintinv.com/Images/Random/NewClou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9400" y="-25400"/>
            <a:ext cx="3784600" cy="243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438400" y="4016393"/>
            <a:ext cx="408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Adopting Clouds</a:t>
            </a:r>
          </a:p>
        </p:txBody>
      </p:sp>
      <p:pic>
        <p:nvPicPr>
          <p:cNvPr id="8" name="Picture 4" descr="cloud01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1601" y="36252"/>
            <a:ext cx="2400125" cy="158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PizBernina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" y="33791"/>
            <a:ext cx="2641600" cy="158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Computing Interest</a:t>
            </a:r>
            <a:br>
              <a:rPr lang="en-US" dirty="0" smtClean="0"/>
            </a:br>
            <a:r>
              <a:rPr lang="en-US" sz="3111" dirty="0" smtClean="0"/>
              <a:t>(adapted from Kathy </a:t>
            </a:r>
            <a:r>
              <a:rPr lang="en-US" sz="3111" dirty="0" err="1" smtClean="0"/>
              <a:t>Yelick</a:t>
            </a:r>
            <a:r>
              <a:rPr lang="en-US" sz="3111" dirty="0" smtClean="0"/>
              <a:t>)</a:t>
            </a:r>
            <a:endParaRPr lang="en-US" sz="3111" dirty="0"/>
          </a:p>
        </p:txBody>
      </p:sp>
      <p:pic>
        <p:nvPicPr>
          <p:cNvPr id="7" name="Content Placeholder 6" descr="cloudinteres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864" r="-186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Adopting Clouds: Research and Production Computational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control software environment</a:t>
            </a:r>
          </a:p>
          <a:p>
            <a:pPr lvl="1"/>
            <a:r>
              <a:rPr lang="en-US" dirty="0" smtClean="0"/>
              <a:t>Using FG:</a:t>
            </a:r>
          </a:p>
          <a:p>
            <a:pPr lvl="2"/>
            <a:r>
              <a:rPr lang="en-US" dirty="0" smtClean="0"/>
              <a:t>Research: </a:t>
            </a:r>
            <a:r>
              <a:rPr lang="en-US" dirty="0" err="1" smtClean="0"/>
              <a:t>Interoperabilty</a:t>
            </a:r>
            <a:r>
              <a:rPr lang="en-US" dirty="0" smtClean="0"/>
              <a:t> OGF-standard end-points</a:t>
            </a:r>
          </a:p>
          <a:p>
            <a:pPr lvl="2"/>
            <a:r>
              <a:rPr lang="en-US" dirty="0" smtClean="0"/>
              <a:t>Teaching: LSU CSC 7700 Distributed Scientific Comp</a:t>
            </a:r>
          </a:p>
          <a:p>
            <a:pPr lvl="1"/>
            <a:r>
              <a:rPr lang="en-US" dirty="0" smtClean="0"/>
              <a:t>Facilitate </a:t>
            </a:r>
            <a:r>
              <a:rPr lang="en-US" dirty="0" smtClean="0"/>
              <a:t>collaboration:</a:t>
            </a:r>
          </a:p>
          <a:p>
            <a:pPr lvl="2"/>
            <a:r>
              <a:rPr lang="en-US" dirty="0" smtClean="0"/>
              <a:t>Programming Models and RT </a:t>
            </a:r>
            <a:r>
              <a:rPr lang="en-US" dirty="0" smtClean="0"/>
              <a:t>Systems for DI Research</a:t>
            </a:r>
          </a:p>
          <a:p>
            <a:r>
              <a:rPr lang="en-US" dirty="0" smtClean="0"/>
              <a:t>Application Novel </a:t>
            </a:r>
            <a:r>
              <a:rPr lang="en-US" dirty="0" smtClean="0"/>
              <a:t>Usage</a:t>
            </a:r>
            <a:r>
              <a:rPr lang="en-US" dirty="0" smtClean="0"/>
              <a:t> (Execution) Modes</a:t>
            </a:r>
          </a:p>
          <a:p>
            <a:r>
              <a:rPr lang="en-US" b="1" dirty="0" smtClean="0"/>
              <a:t>Simplicity with Performance and Scalability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Azure: Using </a:t>
            </a:r>
            <a:r>
              <a:rPr lang="en-US" dirty="0" err="1" smtClean="0"/>
              <a:t>BigJob</a:t>
            </a:r>
            <a:r>
              <a:rPr lang="en-US" dirty="0" smtClean="0"/>
              <a:t> API and Coordinating Multiple Tasks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0923" y="1397675"/>
            <a:ext cx="7966954" cy="1650325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1700" dirty="0" smtClean="0"/>
              <a:t>For Replica-Exchange application, take SAGA-</a:t>
            </a:r>
            <a:r>
              <a:rPr lang="en-US" sz="1700" dirty="0" err="1" smtClean="0"/>
              <a:t>BigJob</a:t>
            </a:r>
            <a:r>
              <a:rPr lang="en-US" sz="1700" dirty="0" smtClean="0"/>
              <a:t> and implement on Azure to test for performance</a:t>
            </a:r>
          </a:p>
          <a:p>
            <a:pPr>
              <a:buFont typeface="Arial"/>
              <a:buChar char="•"/>
            </a:pPr>
            <a:r>
              <a:rPr lang="en-US" sz="1700" dirty="0" smtClean="0"/>
              <a:t>CONCLUSION: For same workload, comparable in performance to TG!</a:t>
            </a:r>
          </a:p>
          <a:p>
            <a:pPr lvl="1"/>
            <a:r>
              <a:rPr lang="en-US" sz="1700" dirty="0" smtClean="0"/>
              <a:t> BUT SIMPLER to implement than TG!</a:t>
            </a:r>
          </a:p>
          <a:p>
            <a:endParaRPr lang="en-US" sz="1700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3530600" y="3406757"/>
            <a:ext cx="5600700" cy="3240006"/>
          </a:xfrm>
          <a:prstGeom prst="rect">
            <a:avLst/>
          </a:prstGeom>
        </p:spPr>
      </p:pic>
      <p:pic>
        <p:nvPicPr>
          <p:cNvPr id="8" name="Content Placeholder 4" descr="distributed_pilot_job.png"/>
          <p:cNvPicPr>
            <a:picLocks noChangeAspect="1"/>
          </p:cNvPicPr>
          <p:nvPr/>
        </p:nvPicPr>
        <p:blipFill>
          <a:blip r:embed="rId3"/>
          <a:srcRect t="-10678" b="-10678"/>
          <a:stretch>
            <a:fillRect/>
          </a:stretch>
        </p:blipFill>
        <p:spPr>
          <a:xfrm>
            <a:off x="75323" y="2797938"/>
            <a:ext cx="3623553" cy="2096226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flipV="1">
            <a:off x="430923" y="3852764"/>
            <a:ext cx="5004677" cy="1041400"/>
          </a:xfrm>
          <a:prstGeom prst="bentConnector3">
            <a:avLst>
              <a:gd name="adj1" fmla="val 67002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253917" y="4715570"/>
            <a:ext cx="355600" cy="158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263714"/>
            <a:ext cx="82169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Clouds: A Users Perspective</a:t>
            </a: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5328120"/>
          </a:xfrm>
        </p:spPr>
        <p:txBody>
          <a:bodyPr>
            <a:noAutofit/>
          </a:bodyPr>
          <a:lstStyle/>
          <a:p>
            <a:r>
              <a:rPr lang="en-US" sz="1800" dirty="0" smtClean="0"/>
              <a:t>Nascent infrastructure do what Production DCI have not managed – easily or for the masses</a:t>
            </a:r>
          </a:p>
          <a:p>
            <a:pPr lvl="2"/>
            <a:r>
              <a:rPr lang="en-US" dirty="0" smtClean="0"/>
              <a:t>Simplicity is the Ultimate Sophistication:</a:t>
            </a:r>
          </a:p>
          <a:p>
            <a:pPr lvl="2"/>
            <a:r>
              <a:rPr lang="en-US" dirty="0" smtClean="0"/>
              <a:t>Production DCI Confuse Functionality with Usability</a:t>
            </a:r>
          </a:p>
          <a:p>
            <a:pPr lvl="3"/>
            <a:r>
              <a:rPr lang="en-US" dirty="0" smtClean="0"/>
              <a:t>While we as a community busy agenda pushing, </a:t>
            </a:r>
            <a:r>
              <a:rPr lang="en-US" dirty="0" err="1" smtClean="0"/>
              <a:t>e.g</a:t>
            </a:r>
            <a:r>
              <a:rPr lang="en-US" dirty="0" smtClean="0"/>
              <a:t>, middleware/software stacks (think EMI), most innovation in DC has come from  commercial sector!</a:t>
            </a:r>
          </a:p>
          <a:p>
            <a:pPr lv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Have we lost intellectual leadership to commercial providers??</a:t>
            </a:r>
            <a:endParaRPr lang="en-US" sz="1800" dirty="0" smtClean="0"/>
          </a:p>
          <a:p>
            <a:pPr lvl="2"/>
            <a:r>
              <a:rPr lang="en-US" dirty="0" smtClean="0"/>
              <a:t>They have more data than us</a:t>
            </a:r>
          </a:p>
          <a:p>
            <a:pPr lvl="2"/>
            <a:r>
              <a:rPr lang="en-US" dirty="0" smtClean="0"/>
              <a:t>They have more $$$ than us</a:t>
            </a:r>
          </a:p>
          <a:p>
            <a:pPr lvl="2"/>
            <a:r>
              <a:rPr lang="en-US" dirty="0" smtClean="0"/>
              <a:t>They have better approach than us -- Infrastructure, Abstractions/Algorithmic (or at least the applications e.g., re-discovering </a:t>
            </a:r>
            <a:r>
              <a:rPr lang="en-US" dirty="0" err="1" smtClean="0"/>
              <a:t>MapReduce</a:t>
            </a:r>
            <a:r>
              <a:rPr lang="en-US" dirty="0" smtClean="0"/>
              <a:t>) and Services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7111</TotalTime>
  <Words>366</Words>
  <Application>Microsoft Macintosh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9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Office Theme</vt:lpstr>
      <vt:lpstr>1_TGReview2006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Perspective</vt:lpstr>
      <vt:lpstr>Cloud Models</vt:lpstr>
      <vt:lpstr>Cloud Computing Interest (adapted from Kathy Yelick)</vt:lpstr>
      <vt:lpstr>Adopting Clouds: Research and Production Computational Science</vt:lpstr>
      <vt:lpstr>Deployment &amp; Scheduling of  Multiple  Infrastructure Independent Pilot-Jobs</vt:lpstr>
      <vt:lpstr>Azure: Using BigJob API and Coordinating Multiple Tasks</vt:lpstr>
      <vt:lpstr>Clouds: A Users Perspective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7700: Scientific Computing</dc:title>
  <dc:creator>Gabrielle Allen</dc:creator>
  <cp:lastModifiedBy>Shantenu Jha</cp:lastModifiedBy>
  <cp:revision>395</cp:revision>
  <cp:lastPrinted>2010-11-16T18:00:56Z</cp:lastPrinted>
  <dcterms:created xsi:type="dcterms:W3CDTF">2010-12-01T05:19:27Z</dcterms:created>
  <dcterms:modified xsi:type="dcterms:W3CDTF">2010-12-01T05:21:46Z</dcterms:modified>
</cp:coreProperties>
</file>