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Default Extension="tiff" ContentType="image/tiff"/>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8425" autoAdjust="0"/>
    <p:restoredTop sz="89540" autoAdjust="0"/>
  </p:normalViewPr>
  <p:slideViewPr>
    <p:cSldViewPr snapToGrid="0" snapToObjects="1">
      <p:cViewPr varScale="1">
        <p:scale>
          <a:sx n="23" d="100"/>
          <a:sy n="23" d="100"/>
        </p:scale>
        <p:origin x="-1096" y="-120"/>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8/20/08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12" descr="nsf4c.tiff"/>
          <p:cNvPicPr>
            <a:picLocks noChangeAspect="1"/>
          </p:cNvPicPr>
          <p:nvPr userDrawn="1"/>
        </p:nvPicPr>
        <p:blipFill>
          <a:blip r:embed="rId2"/>
          <a:stretch>
            <a:fillRect/>
          </a:stretch>
        </p:blipFill>
        <p:spPr>
          <a:xfrm>
            <a:off x="39619371" y="614544"/>
            <a:ext cx="3657600" cy="365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4294192" y="370115"/>
            <a:ext cx="33602612" cy="4114800"/>
          </a:xfrm>
          <a:noFill/>
          <a:effectLst>
            <a:outerShdw dist="107763" dir="2700000" algn="ctr" rotWithShape="0">
              <a:schemeClr val="bg2">
                <a:alpha val="50000"/>
              </a:schemeClr>
            </a:outerShdw>
          </a:effectLst>
        </p:spPr>
        <p:txBody>
          <a:bodyPr>
            <a:normAutofit/>
          </a:bodyPr>
          <a:lstStyle/>
          <a:p>
            <a:pPr fontAlgn="ctr">
              <a:spcBef>
                <a:spcPts val="0"/>
              </a:spcBef>
              <a:spcAft>
                <a:spcPts val="10800"/>
              </a:spcAft>
              <a:defRPr/>
            </a:pPr>
            <a:r>
              <a:rPr lang="en-US" altLang="zh-TW" sz="8800" b="1" dirty="0" smtClean="0">
                <a:solidFill>
                  <a:srgbClr val="FFFFFF"/>
                </a:solidFill>
                <a:effectLst>
                  <a:outerShdw blurRad="38100" dist="38100" dir="2700000" algn="tl">
                    <a:srgbClr val="000000"/>
                  </a:outerShdw>
                </a:effectLst>
              </a:rPr>
              <a:t>Enabling Distributed Applications with SAGA</a:t>
            </a:r>
            <a:r>
              <a:rPr lang="en-US" altLang="zh-TW" sz="8800" dirty="0" smtClean="0">
                <a:solidFill>
                  <a:srgbClr val="FFFFFF"/>
                </a:solidFill>
                <a:effectLst>
                  <a:outerShdw blurRad="38100" dist="38100" dir="2700000" algn="tl">
                    <a:srgbClr val="000000"/>
                  </a:outerShdw>
                </a:effectLst>
              </a:rPr>
              <a:t/>
            </a:r>
            <a:br>
              <a:rPr lang="en-US" altLang="zh-TW" sz="8800" dirty="0" smtClean="0">
                <a:solidFill>
                  <a:srgbClr val="FFFFFF"/>
                </a:solidFill>
                <a:effectLst>
                  <a:outerShdw blurRad="38100" dist="38100" dir="2700000" algn="tl">
                    <a:srgbClr val="000000"/>
                  </a:outerShdw>
                </a:effectLst>
              </a:rPr>
            </a:br>
            <a:r>
              <a:rPr lang="en-US" altLang="zh-TW" sz="4800" b="1" dirty="0" err="1" smtClean="0">
                <a:solidFill>
                  <a:schemeClr val="bg1"/>
                </a:solidFill>
                <a:effectLst>
                  <a:outerShdw blurRad="38100" dist="38100" dir="2700000" algn="tl">
                    <a:srgbClr val="000000"/>
                  </a:outerShdw>
                </a:effectLst>
              </a:rPr>
              <a:t>João</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Abecasis</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Shantenu</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Jha</a:t>
            </a:r>
            <a:r>
              <a:rPr lang="en-US" altLang="zh-TW" sz="4800" b="1" dirty="0" smtClean="0">
                <a:solidFill>
                  <a:schemeClr val="bg1"/>
                </a:solidFill>
                <a:effectLst>
                  <a:outerShdw blurRad="38100" dist="38100" dir="2700000" algn="tl">
                    <a:srgbClr val="000000"/>
                  </a:outerShdw>
                </a:effectLst>
              </a:rPr>
              <a:t>,</a:t>
            </a:r>
            <a:r>
              <a:rPr lang="en-US" altLang="zh-TW" sz="4800" b="1" dirty="0" smtClean="0">
                <a:solidFill>
                  <a:schemeClr val="bg1"/>
                </a:solidFill>
                <a:effectLst>
                  <a:outerShdw blurRad="38100" dist="38100" dir="2700000" algn="tl">
                    <a:srgbClr val="000000"/>
                  </a:outerShdw>
                </a:effectLst>
              </a:rPr>
              <a:t> </a:t>
            </a:r>
            <a:r>
              <a:rPr lang="en-US" altLang="zh-TW" sz="4800" b="1" dirty="0" err="1" smtClean="0">
                <a:solidFill>
                  <a:schemeClr val="bg1"/>
                </a:solidFill>
                <a:effectLst>
                  <a:outerShdw blurRad="38100" dist="38100" dir="2700000" algn="tl">
                    <a:srgbClr val="000000"/>
                  </a:outerShdw>
                </a:effectLst>
              </a:rPr>
              <a:t>Hartmut</a:t>
            </a:r>
            <a:r>
              <a:rPr lang="en-US" altLang="zh-TW" sz="4800" b="1" dirty="0" smtClean="0">
                <a:solidFill>
                  <a:schemeClr val="bg1"/>
                </a:solidFill>
                <a:effectLst>
                  <a:outerShdw blurRad="38100" dist="38100" dir="2700000" algn="tl">
                    <a:srgbClr val="000000"/>
                  </a:outerShdw>
                </a:effectLst>
              </a:rPr>
              <a:t> Kaiser, </a:t>
            </a:r>
            <a:r>
              <a:rPr lang="en-US" altLang="zh-TW" sz="4800" b="1" dirty="0" err="1" smtClean="0">
                <a:solidFill>
                  <a:schemeClr val="bg1"/>
                </a:solidFill>
                <a:effectLst>
                  <a:outerShdw blurRad="38100" dist="38100" dir="2700000" algn="tl">
                    <a:srgbClr val="000000"/>
                  </a:outerShdw>
                </a:effectLst>
              </a:rPr>
              <a:t>Joohyun</a:t>
            </a:r>
            <a:r>
              <a:rPr lang="en-US" altLang="zh-TW" sz="4800" b="1" dirty="0" smtClean="0">
                <a:solidFill>
                  <a:schemeClr val="bg1"/>
                </a:solidFill>
                <a:effectLst>
                  <a:outerShdw blurRad="38100" dist="38100" dir="2700000" algn="tl">
                    <a:srgbClr val="000000"/>
                  </a:outerShdw>
                </a:effectLst>
              </a:rPr>
              <a:t> </a:t>
            </a:r>
            <a:r>
              <a:rPr lang="en-US" altLang="zh-TW" sz="4800" b="1" dirty="0" smtClean="0">
                <a:solidFill>
                  <a:schemeClr val="bg1"/>
                </a:solidFill>
                <a:effectLst>
                  <a:outerShdw blurRad="38100" dist="38100" dir="2700000" algn="tl">
                    <a:srgbClr val="000000"/>
                  </a:outerShdw>
                </a:effectLst>
              </a:rPr>
              <a:t>Kim, André </a:t>
            </a:r>
            <a:r>
              <a:rPr lang="en-US" altLang="zh-TW" sz="4800" b="1" dirty="0" err="1" smtClean="0">
                <a:solidFill>
                  <a:schemeClr val="bg1"/>
                </a:solidFill>
                <a:effectLst>
                  <a:outerShdw blurRad="38100" dist="38100" dir="2700000" algn="tl">
                    <a:srgbClr val="000000"/>
                  </a:outerShdw>
                </a:effectLst>
              </a:rPr>
              <a:t>Merzky</a:t>
            </a:r>
            <a:r>
              <a:rPr lang="en-US" altLang="zh-TW" sz="4800" b="1" dirty="0" smtClean="0">
                <a:solidFill>
                  <a:schemeClr val="bg1"/>
                </a:solidFill>
                <a:effectLst>
                  <a:outerShdw blurRad="38100" dist="38100" dir="2700000" algn="tl">
                    <a:srgbClr val="000000"/>
                  </a:outerShdw>
                </a:effectLst>
              </a:rPr>
              <a:t>, and Ole Weidner</a:t>
            </a:r>
            <a:r>
              <a:rPr lang="en-US" altLang="zh-TW" sz="4800" b="1" baseline="30000" dirty="0" smtClean="0">
                <a:solidFill>
                  <a:schemeClr val="bg1"/>
                </a:solidFill>
                <a:effectLst>
                  <a:outerShdw blurRad="38100" dist="38100" dir="2700000" algn="tl">
                    <a:srgbClr val="000000"/>
                  </a:outerShdw>
                </a:effectLst>
              </a:rPr>
              <a:t/>
            </a:r>
            <a:br>
              <a:rPr lang="en-US" altLang="zh-TW" sz="4800" b="1" baseline="30000" dirty="0" smtClean="0">
                <a:solidFill>
                  <a:schemeClr val="bg1"/>
                </a:solidFill>
                <a:effectLst>
                  <a:outerShdw blurRad="38100" dist="38100" dir="2700000" algn="tl">
                    <a:srgbClr val="000000"/>
                  </a:outerShdw>
                </a:effectLst>
              </a:rPr>
            </a:br>
            <a:r>
              <a:rPr lang="en-US" altLang="zh-TW" sz="1400" dirty="0" smtClean="0">
                <a:solidFill>
                  <a:schemeClr val="bg1"/>
                </a:solidFill>
              </a:rPr>
              <a:t/>
            </a:r>
            <a:br>
              <a:rPr lang="en-US" altLang="zh-TW" sz="1400" dirty="0" smtClean="0">
                <a:solidFill>
                  <a:schemeClr val="bg1"/>
                </a:solidFill>
              </a:rPr>
            </a:br>
            <a:r>
              <a:rPr lang="en-US" altLang="zh-TW" sz="3600" b="1" dirty="0" smtClean="0">
                <a:solidFill>
                  <a:schemeClr val="bg1"/>
                </a:solidFill>
                <a:effectLst>
                  <a:outerShdw blurRad="38100" dist="38100" dir="2700000" algn="tl">
                    <a:srgbClr val="000000"/>
                  </a:outerShdw>
                </a:effectLst>
              </a:rPr>
              <a:t>Center for Computation &amp; Technology, Louisiana State University, Baton Rouge, U.S.A.</a:t>
            </a:r>
            <a:br>
              <a:rPr lang="en-US" altLang="zh-TW" sz="3600" b="1" dirty="0" smtClean="0">
                <a:solidFill>
                  <a:schemeClr val="bg1"/>
                </a:solidFill>
                <a:effectLst>
                  <a:outerShdw blurRad="38100" dist="38100" dir="2700000" algn="tl">
                    <a:srgbClr val="000000"/>
                  </a:outerShdw>
                </a:effectLst>
              </a:rPr>
            </a:br>
            <a:endParaRPr lang="en-US" altLang="zh-TW" sz="5500" dirty="0" smtClean="0"/>
          </a:p>
        </p:txBody>
      </p:sp>
      <p:sp>
        <p:nvSpPr>
          <p:cNvPr id="1189" name="AutoShape 1627"/>
          <p:cNvSpPr>
            <a:spLocks noChangeArrowheads="1"/>
          </p:cNvSpPr>
          <p:nvPr/>
        </p:nvSpPr>
        <p:spPr bwMode="auto">
          <a:xfrm>
            <a:off x="897388" y="4968870"/>
            <a:ext cx="13716000" cy="12224620"/>
          </a:xfrm>
          <a:prstGeom prst="roundRect">
            <a:avLst>
              <a:gd name="adj" fmla="val 16667"/>
            </a:avLst>
          </a:prstGeom>
          <a:solidFill>
            <a:schemeClr val="bg2"/>
          </a:solidFill>
          <a:ln w="76200">
            <a:solidFill>
              <a:srgbClr val="000099"/>
            </a:solidFill>
            <a:round/>
            <a:headEnd/>
            <a:tailEnd/>
          </a:ln>
        </p:spPr>
        <p:txBody>
          <a:bodyPr wrap="square" anchor="t">
            <a:spAutoFit/>
          </a:bodyPr>
          <a:lstStyle/>
          <a:p>
            <a:pPr algn="ctr"/>
            <a:r>
              <a:rPr lang="en-US" sz="5400" b="1" dirty="0" smtClean="0">
                <a:solidFill>
                  <a:srgbClr val="000099"/>
                </a:solidFill>
              </a:rPr>
              <a:t>Abstract</a:t>
            </a:r>
            <a:endParaRPr lang="en-US" sz="5400" b="1" dirty="0" smtClean="0">
              <a:solidFill>
                <a:srgbClr val="000099"/>
              </a:solidFill>
            </a:endParaRPr>
          </a:p>
          <a:p>
            <a:pPr algn="ctr"/>
            <a:endParaRPr lang="en-US" sz="4000" b="1" dirty="0" smtClean="0">
              <a:solidFill>
                <a:srgbClr val="000099"/>
              </a:solidFill>
            </a:endParaRPr>
          </a:p>
          <a:p>
            <a:pPr algn="just">
              <a:spcAft>
                <a:spcPts val="1800"/>
              </a:spcAft>
            </a:pPr>
            <a:r>
              <a:rPr lang="en-US" sz="2800" dirty="0" smtClean="0">
                <a:latin typeface="Georgia"/>
                <a:cs typeface="Georgia"/>
              </a:rPr>
              <a:t>The </a:t>
            </a:r>
            <a:r>
              <a:rPr lang="en-US" sz="2800" dirty="0" smtClean="0">
                <a:latin typeface="Georgia"/>
                <a:cs typeface="Georgia"/>
              </a:rPr>
              <a:t>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endParaRPr lang="en-US" sz="2800" dirty="0" smtClean="0">
              <a:latin typeface="Georgia"/>
              <a:cs typeface="Georgia"/>
            </a:endParaRPr>
          </a:p>
          <a:p>
            <a:pPr algn="just">
              <a:spcAft>
                <a:spcPts val="1800"/>
              </a:spcAft>
            </a:pPr>
            <a:r>
              <a:rPr lang="en-US" sz="2800" dirty="0" smtClean="0">
                <a:latin typeface="Georgia"/>
                <a:cs typeface="Georgia"/>
              </a:rPr>
              <a:t>Our </a:t>
            </a:r>
            <a:r>
              <a:rPr lang="en-US" sz="2800" dirty="0" smtClean="0">
                <a:latin typeface="Georgia"/>
                <a:cs typeface="Georgia"/>
              </a:rPr>
              <a:t>group has lead the SAGA effort, starting from the specification effort at the OGF to providing the first C++ implementation [2]. We are also developing several different novel applications, using SAGA to harness the power of distributed infrastructure.</a:t>
            </a:r>
            <a:endParaRPr lang="en-US" sz="2800" dirty="0" smtClean="0">
              <a:latin typeface="Georgia"/>
              <a:cs typeface="Georgia"/>
            </a:endParaRPr>
          </a:p>
          <a:p>
            <a:pPr algn="just">
              <a:spcAft>
                <a:spcPts val="1800"/>
              </a:spcAft>
            </a:pPr>
            <a:r>
              <a:rPr lang="en-US" sz="2800" dirty="0" smtClean="0">
                <a:latin typeface="Georgia"/>
                <a:cs typeface="Georgia"/>
              </a:rPr>
              <a:t>From </a:t>
            </a:r>
            <a:r>
              <a:rPr lang="en-US" sz="2800" dirty="0" smtClean="0">
                <a:latin typeface="Georgia"/>
                <a:cs typeface="Georgia"/>
              </a:rPr>
              <a:t>the vision we have for the project and also from our experience developing on top of it, we believe SAGA is truly an enabler in the development of Distributed Applications. Here we present different types of distributed applications being developed on top of SAGA. Namely, (</a:t>
            </a:r>
            <a:r>
              <a:rPr lang="en-US" sz="2800" dirty="0" err="1" smtClean="0">
                <a:latin typeface="Georgia"/>
                <a:cs typeface="Georgia"/>
              </a:rPr>
              <a:t>i</a:t>
            </a:r>
            <a:r>
              <a:rPr lang="en-US" sz="2800" dirty="0" smtClean="0">
                <a:latin typeface="Georgia"/>
                <a:cs typeface="Georgia"/>
              </a:rPr>
              <a:t>) porting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all such development</a:t>
            </a:r>
            <a:r>
              <a:rPr lang="en-US" sz="2800" dirty="0" smtClean="0">
                <a:latin typeface="Georgia"/>
                <a:cs typeface="Georgia"/>
              </a:rPr>
              <a:t>.</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sp>
        <p:nvSpPr>
          <p:cNvPr id="147" name="AutoShape 1627"/>
          <p:cNvSpPr>
            <a:spLocks noChangeArrowheads="1"/>
          </p:cNvSpPr>
          <p:nvPr/>
        </p:nvSpPr>
        <p:spPr bwMode="auto">
          <a:xfrm>
            <a:off x="29265568" y="22442394"/>
            <a:ext cx="13716000" cy="2738215"/>
          </a:xfrm>
          <a:prstGeom prst="roundRect">
            <a:avLst>
              <a:gd name="adj" fmla="val 27737"/>
            </a:avLst>
          </a:prstGeom>
          <a:noFill/>
          <a:ln w="76200">
            <a:solidFill>
              <a:srgbClr val="000099"/>
            </a:solidFill>
            <a:round/>
            <a:headEnd/>
            <a:tailEnd/>
          </a:ln>
        </p:spPr>
        <p:txBody>
          <a:bodyPr wrap="none" anchor="t"/>
          <a:lstStyle/>
          <a:p>
            <a:pPr algn="ctr"/>
            <a:r>
              <a:rPr lang="en-US" sz="5400" b="1" dirty="0" smtClean="0">
                <a:solidFill>
                  <a:srgbClr val="000099"/>
                </a:solidFill>
              </a:rPr>
              <a:t>Acknowledgements</a:t>
            </a:r>
            <a:endParaRPr lang="en-US" sz="5400" b="1" dirty="0" smtClean="0">
              <a:solidFill>
                <a:srgbClr val="000099"/>
              </a:solidFill>
            </a:endParaRPr>
          </a:p>
          <a:p>
            <a:pPr algn="ctr"/>
            <a:endParaRPr lang="en-US" sz="4000" b="1" dirty="0" smtClean="0">
              <a:solidFill>
                <a:srgbClr val="000099"/>
              </a:solidFill>
            </a:endParaRPr>
          </a:p>
          <a:p>
            <a:pPr algn="ctr"/>
            <a:r>
              <a:rPr lang="en-US" sz="2800" b="1" dirty="0" smtClean="0">
                <a:solidFill>
                  <a:srgbClr val="000099"/>
                </a:solidFill>
              </a:rPr>
              <a:t>This work was supported by NSF and the Louisiana </a:t>
            </a:r>
            <a:r>
              <a:rPr lang="en-US" sz="2800" b="1" dirty="0" smtClean="0">
                <a:solidFill>
                  <a:srgbClr val="000099"/>
                </a:solidFill>
              </a:rPr>
              <a:t>Board-of-Regents</a:t>
            </a:r>
            <a:r>
              <a:rPr lang="en-US" sz="2800" b="1" dirty="0" smtClean="0">
                <a:solidFill>
                  <a:srgbClr val="000099"/>
                </a:solidFill>
              </a:rPr>
              <a:t>.</a:t>
            </a:r>
            <a:endParaRPr lang="en-US" sz="2800" b="1" dirty="0">
              <a:solidFill>
                <a:srgbClr val="000099"/>
              </a:solidFill>
            </a:endParaRPr>
          </a:p>
        </p:txBody>
      </p:sp>
      <p:sp>
        <p:nvSpPr>
          <p:cNvPr id="150" name="AutoShape 1627"/>
          <p:cNvSpPr>
            <a:spLocks noChangeArrowheads="1"/>
          </p:cNvSpPr>
          <p:nvPr/>
        </p:nvSpPr>
        <p:spPr bwMode="auto">
          <a:xfrm>
            <a:off x="29265568" y="8283095"/>
            <a:ext cx="13716000" cy="10885712"/>
          </a:xfrm>
          <a:prstGeom prst="roundRect">
            <a:avLst>
              <a:gd name="adj" fmla="val 9477"/>
            </a:avLst>
          </a:prstGeom>
          <a:noFill/>
          <a:ln w="76200">
            <a:solidFill>
              <a:srgbClr val="000099"/>
            </a:solidFill>
            <a:round/>
            <a:headEnd/>
            <a:tailEnd/>
          </a:ln>
        </p:spPr>
        <p:txBody>
          <a:bodyPr wrap="square" anchor="t"/>
          <a:lstStyle/>
          <a:p>
            <a:pPr algn="ctr"/>
            <a:r>
              <a:rPr lang="en-US" sz="5400" b="1" dirty="0" smtClean="0">
                <a:solidFill>
                  <a:srgbClr val="000099"/>
                </a:solidFill>
              </a:rPr>
              <a:t>Connections with </a:t>
            </a:r>
            <a:r>
              <a:rPr lang="en-US" sz="5400" b="1" dirty="0" err="1" smtClean="0">
                <a:solidFill>
                  <a:srgbClr val="000099"/>
                </a:solidFill>
              </a:rPr>
              <a:t>CyberTools</a:t>
            </a:r>
            <a:endParaRPr lang="en-US" sz="5400" b="1" dirty="0" smtClean="0">
              <a:solidFill>
                <a:srgbClr val="000099"/>
              </a:solidFill>
            </a:endParaRPr>
          </a:p>
          <a:p>
            <a:endParaRPr lang="en-US" sz="4000" b="1" dirty="0" smtClean="0">
              <a:solidFill>
                <a:srgbClr val="000099"/>
              </a:solidFill>
            </a:endParaRPr>
          </a:p>
          <a:p>
            <a:r>
              <a:rPr lang="en-US" sz="2800" b="1" dirty="0" smtClean="0">
                <a:solidFill>
                  <a:srgbClr val="000099"/>
                </a:solidFill>
              </a:rPr>
              <a:t>SAGA </a:t>
            </a:r>
            <a:r>
              <a:rPr lang="en-US" sz="2800" b="1" dirty="0" smtClean="0">
                <a:solidFill>
                  <a:srgbClr val="000099"/>
                </a:solidFill>
              </a:rPr>
              <a:t>is being used within the </a:t>
            </a:r>
            <a:r>
              <a:rPr lang="en-US" sz="2800" b="1" dirty="0" err="1" smtClean="0">
                <a:solidFill>
                  <a:srgbClr val="000099"/>
                </a:solidFill>
              </a:rPr>
              <a:t>Cybertools</a:t>
            </a:r>
            <a:r>
              <a:rPr lang="en-US" sz="2800" b="1" dirty="0" smtClean="0">
                <a:solidFill>
                  <a:srgbClr val="000099"/>
                </a:solidFill>
              </a:rPr>
              <a:t> project in several critical ways:</a:t>
            </a:r>
          </a:p>
          <a:p>
            <a:endParaRPr lang="en-US" sz="2800" b="1" dirty="0" smtClean="0">
              <a:solidFill>
                <a:srgbClr val="000099"/>
              </a:solidFill>
            </a:endParaRPr>
          </a:p>
          <a:p>
            <a:r>
              <a:rPr lang="en-US" sz="2800" b="1" dirty="0" smtClean="0">
                <a:solidFill>
                  <a:srgbClr val="000099"/>
                </a:solidFill>
              </a:rPr>
              <a:t> - It is being used to create a general purpose "Application Manager", that will enable many science drivers to utilize remote LONI machines without any changes to the execution environment. In particular it</a:t>
            </a:r>
          </a:p>
          <a:p>
            <a:r>
              <a:rPr lang="en-US" sz="2800" b="1" dirty="0" smtClean="0">
                <a:solidFill>
                  <a:srgbClr val="000099"/>
                </a:solidFill>
              </a:rPr>
              <a:t>can be used to support specific application usage patterns, for example,</a:t>
            </a:r>
          </a:p>
          <a:p>
            <a:r>
              <a:rPr lang="en-US" sz="2800" b="1" dirty="0" smtClean="0">
                <a:solidFill>
                  <a:srgbClr val="000099"/>
                </a:solidFill>
              </a:rPr>
              <a:t>it has been used for distributed replica-exchange simulations using NAMD.</a:t>
            </a:r>
          </a:p>
          <a:p>
            <a:endParaRPr lang="en-US" sz="2800" b="1" dirty="0" smtClean="0">
              <a:solidFill>
                <a:srgbClr val="000099"/>
              </a:solidFill>
            </a:endParaRPr>
          </a:p>
          <a:p>
            <a:r>
              <a:rPr lang="en-US" sz="2800" b="1" dirty="0" smtClean="0">
                <a:solidFill>
                  <a:srgbClr val="000099"/>
                </a:solidFill>
              </a:rPr>
              <a:t> - SAGA will be the interfaced with Cactus applications to use</a:t>
            </a:r>
          </a:p>
          <a:p>
            <a:r>
              <a:rPr lang="en-US" sz="2800" b="1" dirty="0" smtClean="0">
                <a:solidFill>
                  <a:srgbClr val="000099"/>
                </a:solidFill>
              </a:rPr>
              <a:t>Information Services and other advanced </a:t>
            </a:r>
            <a:r>
              <a:rPr lang="en-US" sz="2800" b="1" dirty="0" err="1" smtClean="0">
                <a:solidFill>
                  <a:srgbClr val="000099"/>
                </a:solidFill>
              </a:rPr>
              <a:t>CyberInfrastructure</a:t>
            </a:r>
            <a:r>
              <a:rPr lang="en-US" sz="2800" b="1" dirty="0" smtClean="0">
                <a:solidFill>
                  <a:srgbClr val="000099"/>
                </a:solidFill>
              </a:rPr>
              <a:t> features.</a:t>
            </a:r>
          </a:p>
          <a:p>
            <a:endParaRPr lang="en-US" sz="2800" b="1" dirty="0" smtClean="0">
              <a:solidFill>
                <a:srgbClr val="000099"/>
              </a:solidFill>
            </a:endParaRPr>
          </a:p>
          <a:p>
            <a:r>
              <a:rPr lang="en-US" sz="2800" b="1" dirty="0" smtClean="0">
                <a:solidFill>
                  <a:srgbClr val="000099"/>
                </a:solidFill>
              </a:rPr>
              <a:t> - SAGA will also provide the basic capability for interfacing multi-physics applications (via extension to the API to support</a:t>
            </a:r>
          </a:p>
          <a:p>
            <a:r>
              <a:rPr lang="en-US" sz="2800" b="1" dirty="0" smtClean="0">
                <a:solidFill>
                  <a:srgbClr val="000099"/>
                </a:solidFill>
              </a:rPr>
              <a:t>messaging)</a:t>
            </a:r>
            <a:endParaRPr lang="en-US" sz="2800" b="1" dirty="0">
              <a:solidFill>
                <a:srgbClr val="000099"/>
              </a:solidFill>
            </a:endParaRPr>
          </a:p>
        </p:txBody>
      </p:sp>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5" name="AutoShape 1627"/>
          <p:cNvSpPr>
            <a:spLocks noChangeArrowheads="1"/>
          </p:cNvSpPr>
          <p:nvPr/>
        </p:nvSpPr>
        <p:spPr bwMode="auto">
          <a:xfrm>
            <a:off x="29265568" y="25852215"/>
            <a:ext cx="13716000" cy="6190342"/>
          </a:xfrm>
          <a:prstGeom prst="roundRect">
            <a:avLst>
              <a:gd name="adj" fmla="val 27737"/>
            </a:avLst>
          </a:prstGeom>
          <a:noFill/>
          <a:ln w="76200">
            <a:solidFill>
              <a:srgbClr val="000099"/>
            </a:solidFill>
            <a:round/>
            <a:headEnd/>
            <a:tailEnd/>
          </a:ln>
        </p:spPr>
        <p:txBody>
          <a:bodyPr wrap="square" anchor="t"/>
          <a:lstStyle/>
          <a:p>
            <a:pPr algn="ctr"/>
            <a:r>
              <a:rPr lang="en-US" sz="5400" b="1" dirty="0" smtClean="0">
                <a:solidFill>
                  <a:srgbClr val="000099"/>
                </a:solidFill>
              </a:rPr>
              <a:t>References</a:t>
            </a:r>
          </a:p>
          <a:p>
            <a:pPr marL="571500" indent="-571500" algn="ctr"/>
            <a:endParaRPr lang="en-US" sz="2800" b="1" dirty="0" smtClean="0">
              <a:solidFill>
                <a:srgbClr val="000099"/>
              </a:solidFill>
            </a:endParaRPr>
          </a:p>
          <a:p>
            <a:pPr marL="571500" indent="-571500">
              <a:buFont typeface="+mj-lt"/>
              <a:buAutoNum type="arabicPeriod"/>
            </a:pPr>
            <a:r>
              <a:rPr lang="en-US" sz="2800" b="1" dirty="0" err="1" smtClean="0">
                <a:solidFill>
                  <a:srgbClr val="000099"/>
                </a:solidFill>
              </a:rPr>
              <a:t>Goodale</a:t>
            </a:r>
            <a:r>
              <a:rPr lang="en-US" sz="2800" b="1" dirty="0" smtClean="0">
                <a:solidFill>
                  <a:srgbClr val="000099"/>
                </a:solidFill>
              </a:rPr>
              <a:t>, T, </a:t>
            </a:r>
            <a:r>
              <a:rPr lang="en-US" sz="2800" b="1" dirty="0" err="1" smtClean="0">
                <a:solidFill>
                  <a:srgbClr val="000099"/>
                </a:solidFill>
              </a:rPr>
              <a:t>Jha</a:t>
            </a:r>
            <a:r>
              <a:rPr lang="en-US" sz="2800" b="1" dirty="0" smtClean="0">
                <a:solidFill>
                  <a:srgbClr val="000099"/>
                </a:solidFill>
              </a:rPr>
              <a:t>, S, Kaiser, H, </a:t>
            </a:r>
            <a:r>
              <a:rPr lang="en-US" sz="2800" b="1" dirty="0" err="1" smtClean="0">
                <a:solidFill>
                  <a:srgbClr val="000099"/>
                </a:solidFill>
              </a:rPr>
              <a:t>Kielmann</a:t>
            </a:r>
            <a:r>
              <a:rPr lang="en-US" sz="2800" b="1" dirty="0" smtClean="0">
                <a:solidFill>
                  <a:srgbClr val="000099"/>
                </a:solidFill>
              </a:rPr>
              <a:t>, T, </a:t>
            </a:r>
            <a:r>
              <a:rPr lang="en-US" sz="2800" b="1" dirty="0" err="1" smtClean="0">
                <a:solidFill>
                  <a:srgbClr val="000099"/>
                </a:solidFill>
              </a:rPr>
              <a:t>Kleijer</a:t>
            </a:r>
            <a:r>
              <a:rPr lang="en-US" sz="2800" b="1" dirty="0" smtClean="0">
                <a:solidFill>
                  <a:srgbClr val="000099"/>
                </a:solidFill>
              </a:rPr>
              <a:t>, P, </a:t>
            </a:r>
            <a:r>
              <a:rPr lang="en-US" sz="2800" b="1" dirty="0" err="1" smtClean="0">
                <a:solidFill>
                  <a:srgbClr val="000099"/>
                </a:solidFill>
              </a:rPr>
              <a:t>Merzky</a:t>
            </a:r>
            <a:r>
              <a:rPr lang="en-US" sz="2800" b="1" dirty="0" smtClean="0">
                <a:solidFill>
                  <a:srgbClr val="000099"/>
                </a:solidFill>
              </a:rPr>
              <a:t>, A, </a:t>
            </a:r>
            <a:r>
              <a:rPr lang="en-US" sz="2800" b="1" dirty="0" err="1" smtClean="0">
                <a:solidFill>
                  <a:srgbClr val="000099"/>
                </a:solidFill>
              </a:rPr>
              <a:t>Shalf</a:t>
            </a:r>
            <a:r>
              <a:rPr lang="en-US" sz="2800" b="1" dirty="0" smtClean="0">
                <a:solidFill>
                  <a:srgbClr val="000099"/>
                </a:solidFill>
              </a:rPr>
              <a:t>, J, Smith, C, (2007) GFD-R-P.90 A Simple API for Grid Applications (SAGA), Open Grid Forum</a:t>
            </a:r>
          </a:p>
          <a:p>
            <a:pPr marL="571500" indent="-571500">
              <a:buFont typeface="+mj-lt"/>
              <a:buAutoNum type="arabicPeriod"/>
            </a:pPr>
            <a:r>
              <a:rPr lang="en-US" sz="2800" b="1" dirty="0" smtClean="0">
                <a:solidFill>
                  <a:srgbClr val="000099"/>
                </a:solidFill>
              </a:rPr>
              <a:t>SAGA </a:t>
            </a:r>
            <a:r>
              <a:rPr lang="en-US" sz="2800" b="1" dirty="0" smtClean="0">
                <a:solidFill>
                  <a:srgbClr val="000099"/>
                </a:solidFill>
              </a:rPr>
              <a:t>- A Simple API for Grid Applications, [Online]</a:t>
            </a:r>
            <a:r>
              <a:rPr lang="en-US" sz="2800" b="1" dirty="0" smtClean="0">
                <a:solidFill>
                  <a:srgbClr val="000099"/>
                </a:solidFill>
              </a:rPr>
              <a:t>.</a:t>
            </a:r>
            <a:r>
              <a:rPr lang="en-US" sz="2800" b="1" dirty="0" smtClean="0">
                <a:solidFill>
                  <a:srgbClr val="000099"/>
                </a:solidFill>
              </a:rPr>
              <a:t/>
            </a:r>
            <a:br>
              <a:rPr lang="en-US" sz="2800" b="1" dirty="0" smtClean="0">
                <a:solidFill>
                  <a:srgbClr val="000099"/>
                </a:solidFill>
              </a:rPr>
            </a:br>
            <a:r>
              <a:rPr lang="en-US" sz="2800" b="1" dirty="0" smtClean="0">
                <a:solidFill>
                  <a:srgbClr val="000099"/>
                </a:solidFill>
              </a:rPr>
              <a:t>http</a:t>
            </a:r>
            <a:r>
              <a:rPr lang="en-US" sz="2800" b="1" dirty="0" smtClean="0">
                <a:solidFill>
                  <a:srgbClr val="000099"/>
                </a:solidFill>
              </a:rPr>
              <a:t>://</a:t>
            </a:r>
            <a:r>
              <a:rPr lang="en-US" sz="2800" b="1" dirty="0" err="1" smtClean="0">
                <a:solidFill>
                  <a:srgbClr val="000099"/>
                </a:solidFill>
              </a:rPr>
              <a:t>saga.cct.lsu.edu</a:t>
            </a:r>
            <a:endParaRPr lang="en-US" sz="2800" b="1" dirty="0">
              <a:solidFill>
                <a:srgbClr val="00009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3941</TotalTime>
  <Words>526</Words>
  <Application>Microsoft Office PowerPoint</Application>
  <PresentationFormat>Custom</PresentationFormat>
  <Paragraphs>30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João Abecasis, Shantenu Jha, Hartmut Kaiser, Joohyun Kim, André Merzky, and Ole Weidner  Center for Computation &amp; Technology, Louisiana State University, Baton Rouge, U.S.A. </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João Abecasis</cp:lastModifiedBy>
  <cp:revision>152</cp:revision>
  <dcterms:created xsi:type="dcterms:W3CDTF">2008-08-20T14:32:17Z</dcterms:created>
  <dcterms:modified xsi:type="dcterms:W3CDTF">2008-08-21T21:48:33Z</dcterms:modified>
</cp:coreProperties>
</file>