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25" r:id="rId2"/>
    <p:sldId id="326" r:id="rId3"/>
    <p:sldId id="327" r:id="rId4"/>
    <p:sldId id="328" r:id="rId5"/>
    <p:sldId id="329" r:id="rId6"/>
    <p:sldId id="258" r:id="rId7"/>
    <p:sldId id="311" r:id="rId8"/>
    <p:sldId id="312" r:id="rId9"/>
    <p:sldId id="315" r:id="rId10"/>
    <p:sldId id="319" r:id="rId11"/>
    <p:sldId id="313" r:id="rId12"/>
    <p:sldId id="316" r:id="rId13"/>
    <p:sldId id="314" r:id="rId14"/>
    <p:sldId id="317" r:id="rId15"/>
    <p:sldId id="320" r:id="rId16"/>
    <p:sldId id="318" r:id="rId17"/>
    <p:sldId id="324" r:id="rId18"/>
    <p:sldId id="31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81" autoAdjust="0"/>
  </p:normalViewPr>
  <p:slideViewPr>
    <p:cSldViewPr snapToGrid="0" snapToObjects="1">
      <p:cViewPr varScale="1">
        <p:scale>
          <a:sx n="92" d="100"/>
          <a:sy n="92" d="100"/>
        </p:scale>
        <p:origin x="-1548"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val>
            <c:numRef>
              <c:f>Sheet3!$C$6:$C$9</c:f>
              <c:numCache>
                <c:formatCode>General</c:formatCode>
                <c:ptCount val="4"/>
                <c:pt idx="0">
                  <c:v>400</c:v>
                </c:pt>
                <c:pt idx="1">
                  <c:v>396</c:v>
                </c:pt>
                <c:pt idx="2">
                  <c:v>322</c:v>
                </c:pt>
                <c:pt idx="3">
                  <c:v>325</c:v>
                </c:pt>
              </c:numCache>
            </c:numRef>
          </c:val>
        </c:ser>
        <c:ser>
          <c:idx val="1"/>
          <c:order val="1"/>
          <c:tx>
            <c:v>Data on remote machine</c:v>
          </c:tx>
          <c:marker>
            <c:symbol val="none"/>
          </c:marker>
          <c:val>
            <c:numRef>
              <c:f>Sheet3!$C$13:$C$16</c:f>
              <c:numCache>
                <c:formatCode>General</c:formatCode>
                <c:ptCount val="4"/>
                <c:pt idx="0">
                  <c:v>7360</c:v>
                </c:pt>
                <c:pt idx="1">
                  <c:v>3680</c:v>
                </c:pt>
                <c:pt idx="2">
                  <c:v>1840</c:v>
                </c:pt>
                <c:pt idx="3">
                  <c:v>989</c:v>
                </c:pt>
              </c:numCache>
            </c:numRef>
          </c:val>
        </c:ser>
        <c:ser>
          <c:idx val="2"/>
          <c:order val="2"/>
          <c:tx>
            <c:v>Data on both machines</c:v>
          </c:tx>
          <c:marker>
            <c:symbol val="none"/>
          </c:marker>
          <c:val>
            <c:numRef>
              <c:f>Sheet3!$C$19:$C$22</c:f>
              <c:numCache>
                <c:formatCode>General</c:formatCode>
                <c:ptCount val="4"/>
                <c:pt idx="1">
                  <c:v>1254.4270000000001</c:v>
                </c:pt>
                <c:pt idx="2">
                  <c:v>680.45199999999966</c:v>
                </c:pt>
                <c:pt idx="3">
                  <c:v>386.74700000000001</c:v>
                </c:pt>
              </c:numCache>
            </c:numRef>
          </c:val>
        </c:ser>
        <c:marker val="1"/>
        <c:axId val="56224000"/>
        <c:axId val="56426880"/>
      </c:lineChart>
      <c:catAx>
        <c:axId val="56224000"/>
        <c:scaling>
          <c:orientation val="minMax"/>
        </c:scaling>
        <c:axPos val="b"/>
        <c:title>
          <c:tx>
            <c:rich>
              <a:bodyPr/>
              <a:lstStyle/>
              <a:p>
                <a:pPr>
                  <a:defRPr/>
                </a:pPr>
                <a:r>
                  <a:rPr lang="en-US"/>
                  <a:t>Number of Workers</a:t>
                </a:r>
              </a:p>
            </c:rich>
          </c:tx>
          <c:layout/>
        </c:title>
        <c:tickLblPos val="nextTo"/>
        <c:crossAx val="56426880"/>
        <c:crosses val="autoZero"/>
        <c:auto val="1"/>
        <c:lblAlgn val="ctr"/>
        <c:lblOffset val="100"/>
      </c:catAx>
      <c:valAx>
        <c:axId val="5642688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5622400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 and Intelligent</a:t>
            </a:r>
          </a:p>
        </c:rich>
      </c:tx>
      <c:layout/>
    </c:title>
    <c:plotArea>
      <c:layout/>
      <c:lineChart>
        <c:grouping val="stacked"/>
        <c:ser>
          <c:idx val="0"/>
          <c:order val="0"/>
          <c:tx>
            <c:strRef>
              <c:f>Sheet1!$B$1</c:f>
              <c:strCache>
                <c:ptCount val="1"/>
                <c:pt idx="0">
                  <c:v>Intelligent Model</c:v>
                </c:pt>
              </c:strCache>
            </c:strRef>
          </c:tx>
          <c:marker>
            <c:symbol val="none"/>
          </c:marker>
          <c:cat>
            <c:numLit>
              <c:formatCode>General</c:formatCode>
              <c:ptCount val="3"/>
              <c:pt idx="0">
                <c:v>2</c:v>
              </c:pt>
              <c:pt idx="1">
                <c:v>4</c:v>
              </c:pt>
              <c:pt idx="2">
                <c:v>8</c:v>
              </c:pt>
            </c:numLit>
          </c:cat>
          <c:val>
            <c:numRef>
              <c:f>Sheet1!$B$2:$B$4</c:f>
              <c:numCache>
                <c:formatCode>General</c:formatCode>
                <c:ptCount val="3"/>
                <c:pt idx="0">
                  <c:v>642</c:v>
                </c:pt>
                <c:pt idx="1">
                  <c:v>360</c:v>
                </c:pt>
                <c:pt idx="2">
                  <c:v>317</c:v>
                </c:pt>
              </c:numCache>
            </c:numRef>
          </c:val>
        </c:ser>
        <c:ser>
          <c:idx val="1"/>
          <c:order val="1"/>
          <c:tx>
            <c:strRef>
              <c:f>Sheet1!$B$6</c:f>
              <c:strCache>
                <c:ptCount val="1"/>
                <c:pt idx="0">
                  <c:v>Conventional Model</c:v>
                </c:pt>
              </c:strCache>
            </c:strRef>
          </c:tx>
          <c:marker>
            <c:symbol val="none"/>
          </c:marker>
          <c:val>
            <c:numRef>
              <c:f>Sheet1!$B$7:$B$9</c:f>
              <c:numCache>
                <c:formatCode>General</c:formatCode>
                <c:ptCount val="3"/>
                <c:pt idx="0">
                  <c:v>1254.4270000000001</c:v>
                </c:pt>
                <c:pt idx="1">
                  <c:v>680.45199999999988</c:v>
                </c:pt>
                <c:pt idx="2">
                  <c:v>386.74700000000001</c:v>
                </c:pt>
              </c:numCache>
            </c:numRef>
          </c:val>
        </c:ser>
        <c:marker val="1"/>
        <c:axId val="56464896"/>
        <c:axId val="56466816"/>
      </c:lineChart>
      <c:catAx>
        <c:axId val="56464896"/>
        <c:scaling>
          <c:orientation val="minMax"/>
        </c:scaling>
        <c:axPos val="b"/>
        <c:title>
          <c:tx>
            <c:rich>
              <a:bodyPr/>
              <a:lstStyle/>
              <a:p>
                <a:pPr>
                  <a:defRPr/>
                </a:pPr>
                <a:r>
                  <a:rPr lang="en-US"/>
                  <a:t>Number of Workers</a:t>
                </a:r>
              </a:p>
            </c:rich>
          </c:tx>
          <c:layout/>
        </c:title>
        <c:numFmt formatCode="General" sourceLinked="1"/>
        <c:tickLblPos val="nextTo"/>
        <c:crossAx val="56466816"/>
        <c:crosses val="autoZero"/>
        <c:auto val="1"/>
        <c:lblAlgn val="ctr"/>
        <c:lblOffset val="100"/>
      </c:catAx>
      <c:valAx>
        <c:axId val="56466816"/>
        <c:scaling>
          <c:orientation val="minMax"/>
        </c:scaling>
        <c:axPos val="l"/>
        <c:majorGridlines/>
        <c:title>
          <c:tx>
            <c:rich>
              <a:bodyPr rot="-5400000" vert="horz"/>
              <a:lstStyle/>
              <a:p>
                <a:pPr>
                  <a:defRPr/>
                </a:pPr>
                <a:r>
                  <a:rPr lang="en-US"/>
                  <a:t>Time</a:t>
                </a:r>
                <a:r>
                  <a:rPr lang="en-US" baseline="0"/>
                  <a:t> (Seconds)</a:t>
                </a:r>
                <a:endParaRPr lang="en-US"/>
              </a:p>
            </c:rich>
          </c:tx>
          <c:layout/>
        </c:title>
        <c:numFmt formatCode="General" sourceLinked="1"/>
        <c:tickLblPos val="nextTo"/>
        <c:crossAx val="56464896"/>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Comparison</a:t>
            </a:r>
            <a:r>
              <a:rPr lang="en-US" baseline="0"/>
              <a:t>  of Intelligent and Conventional</a:t>
            </a:r>
            <a:endParaRPr lang="en-US"/>
          </a:p>
        </c:rich>
      </c:tx>
      <c:layout/>
    </c:title>
    <c:plotArea>
      <c:layout/>
      <c:barChart>
        <c:barDir val="col"/>
        <c:grouping val="clustered"/>
        <c:ser>
          <c:idx val="0"/>
          <c:order val="0"/>
          <c:cat>
            <c:strLit>
              <c:ptCount val="2"/>
              <c:pt idx="0">
                <c:v>Convetional</c:v>
              </c:pt>
              <c:pt idx="1">
                <c:v>Intelligent</c:v>
              </c:pt>
            </c:strLit>
          </c:cat>
          <c:val>
            <c:numRef>
              <c:f>Sheet1!$A$1:$A$2</c:f>
              <c:numCache>
                <c:formatCode>General</c:formatCode>
                <c:ptCount val="2"/>
                <c:pt idx="0">
                  <c:v>680.42</c:v>
                </c:pt>
                <c:pt idx="1">
                  <c:v>360</c:v>
                </c:pt>
              </c:numCache>
            </c:numRef>
          </c:val>
        </c:ser>
        <c:axId val="65167744"/>
        <c:axId val="65222144"/>
      </c:barChart>
      <c:catAx>
        <c:axId val="65167744"/>
        <c:scaling>
          <c:orientation val="minMax"/>
        </c:scaling>
        <c:axPos val="b"/>
        <c:tickLblPos val="nextTo"/>
        <c:crossAx val="65222144"/>
        <c:crosses val="autoZero"/>
        <c:auto val="1"/>
        <c:lblAlgn val="ctr"/>
        <c:lblOffset val="100"/>
      </c:catAx>
      <c:valAx>
        <c:axId val="65222144"/>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5167744"/>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228.99600000000001</c:v>
                </c:pt>
                <c:pt idx="1">
                  <c:v>141.99600000000001</c:v>
                </c:pt>
                <c:pt idx="2">
                  <c:v>138</c:v>
                </c:pt>
                <c:pt idx="3">
                  <c:v>138.99600000000001</c:v>
                </c:pt>
              </c:numCache>
            </c:numRef>
          </c:val>
        </c:ser>
        <c:ser>
          <c:idx val="1"/>
          <c:order val="1"/>
          <c:tx>
            <c:v>2 Dataservers (r = 2)</c:v>
          </c:tx>
          <c:marker>
            <c:symbol val="none"/>
          </c:marker>
          <c:val>
            <c:numRef>
              <c:f>Sheet1!$D$9:$D$12</c:f>
              <c:numCache>
                <c:formatCode>General</c:formatCode>
                <c:ptCount val="4"/>
                <c:pt idx="0">
                  <c:v>493.99799999999976</c:v>
                </c:pt>
                <c:pt idx="1">
                  <c:v>244.9980000000001</c:v>
                </c:pt>
                <c:pt idx="2">
                  <c:v>166.9980000000001</c:v>
                </c:pt>
                <c:pt idx="3">
                  <c:v>112.998</c:v>
                </c:pt>
              </c:numCache>
            </c:numRef>
          </c:val>
        </c:ser>
        <c:ser>
          <c:idx val="3"/>
          <c:order val="2"/>
          <c:tx>
            <c:v>2 Dataservers (r = 1)</c:v>
          </c:tx>
          <c:marker>
            <c:symbol val="none"/>
          </c:marker>
          <c:val>
            <c:numRef>
              <c:f>Sheet1!$D$21:$D$24</c:f>
              <c:numCache>
                <c:formatCode>General</c:formatCode>
                <c:ptCount val="4"/>
                <c:pt idx="1">
                  <c:v>445.00199999999978</c:v>
                </c:pt>
                <c:pt idx="2">
                  <c:v>336</c:v>
                </c:pt>
                <c:pt idx="3">
                  <c:v>190.99800000000008</c:v>
                </c:pt>
              </c:numCache>
            </c:numRef>
          </c:val>
        </c:ser>
        <c:ser>
          <c:idx val="2"/>
          <c:order val="3"/>
          <c:tx>
            <c:v>Remote Filesystem</c:v>
          </c:tx>
          <c:marker>
            <c:symbol val="none"/>
          </c:marker>
          <c:val>
            <c:numRef>
              <c:f>Sheet1!$D$15:$D$18</c:f>
              <c:numCache>
                <c:formatCode>General</c:formatCode>
                <c:ptCount val="4"/>
                <c:pt idx="0">
                  <c:v>1881</c:v>
                </c:pt>
                <c:pt idx="1">
                  <c:v>976.99800000000005</c:v>
                </c:pt>
                <c:pt idx="2">
                  <c:v>556.91399999999999</c:v>
                </c:pt>
                <c:pt idx="3">
                  <c:v>403.96200000000005</c:v>
                </c:pt>
              </c:numCache>
            </c:numRef>
          </c:val>
        </c:ser>
        <c:marker val="1"/>
        <c:axId val="57215232"/>
        <c:axId val="57225600"/>
      </c:lineChart>
      <c:catAx>
        <c:axId val="57215232"/>
        <c:scaling>
          <c:orientation val="minMax"/>
        </c:scaling>
        <c:axPos val="b"/>
        <c:title>
          <c:tx>
            <c:rich>
              <a:bodyPr/>
              <a:lstStyle/>
              <a:p>
                <a:pPr>
                  <a:defRPr/>
                </a:pPr>
                <a:r>
                  <a:rPr lang="en-US"/>
                  <a:t>Number</a:t>
                </a:r>
                <a:r>
                  <a:rPr lang="en-US" baseline="0"/>
                  <a:t> of Workers</a:t>
                </a:r>
              </a:p>
            </c:rich>
          </c:tx>
          <c:layout/>
        </c:title>
        <c:tickLblPos val="nextTo"/>
        <c:crossAx val="57225600"/>
        <c:crosses val="autoZero"/>
        <c:auto val="1"/>
        <c:lblAlgn val="ctr"/>
        <c:lblOffset val="100"/>
      </c:catAx>
      <c:valAx>
        <c:axId val="5722560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5721523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12/8/2009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034553"/>
            <a:ext cx="8001000" cy="3823447"/>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p:txBody>
          <a:bodyPr/>
          <a:lstStyle/>
          <a:p>
            <a:r>
              <a:rPr lang="en-US" dirty="0" smtClean="0"/>
              <a:t>SAGA ALL-PAIRS</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Results go here</a:t>
            </a:r>
          </a:p>
          <a:p>
            <a:r>
              <a:rPr lang="en-US" dirty="0" smtClean="0"/>
              <a:t>…</a:t>
            </a:r>
          </a:p>
          <a:p>
            <a:r>
              <a:rPr lang="en-US" dirty="0" smtClean="0"/>
              <a:t>Some more comments</a:t>
            </a:r>
          </a:p>
        </p:txBody>
      </p:sp>
      <p:graphicFrame>
        <p:nvGraphicFramePr>
          <p:cNvPr id="6" name="Chart 5"/>
          <p:cNvGraphicFramePr/>
          <p:nvPr/>
        </p:nvGraphicFramePr>
        <p:xfrm>
          <a:off x="4094641" y="1529880"/>
          <a:ext cx="4765153" cy="3499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3169817" cy="4608884"/>
          </a:xfrm>
        </p:spPr>
        <p:txBody>
          <a:bodyPr>
            <a:normAutofit/>
          </a:bodyPr>
          <a:lstStyle/>
          <a:p>
            <a:r>
              <a:rPr lang="en-US" dirty="0" smtClean="0"/>
              <a:t>Intelligence is worth the overhead</a:t>
            </a:r>
          </a:p>
          <a:p>
            <a:r>
              <a:rPr lang="en-US" dirty="0" smtClean="0"/>
              <a:t>Intelligence ~1% overall time</a:t>
            </a:r>
          </a:p>
          <a:p>
            <a:r>
              <a:rPr lang="en-US" dirty="0" smtClean="0"/>
              <a:t>~50</a:t>
            </a:r>
            <a:r>
              <a:rPr lang="en-US" dirty="0" smtClean="0"/>
              <a:t>% reduction in overall time!</a:t>
            </a:r>
          </a:p>
          <a:p>
            <a:r>
              <a:rPr lang="en-US" dirty="0" smtClean="0"/>
              <a:t>Very simple intelligence</a:t>
            </a:r>
          </a:p>
        </p:txBody>
      </p:sp>
      <p:graphicFrame>
        <p:nvGraphicFramePr>
          <p:cNvPr id="5" name="Chart 4"/>
          <p:cNvGraphicFramePr/>
          <p:nvPr/>
        </p:nvGraphicFramePr>
        <p:xfrm>
          <a:off x="3927764" y="1735282"/>
          <a:ext cx="4572000" cy="443691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Gigabytes</a:t>
            </a:r>
          </a:p>
          <a:p>
            <a:r>
              <a:rPr lang="en-US" dirty="0" smtClean="0"/>
              <a:t>No Coordination</a:t>
            </a:r>
          </a:p>
          <a:p>
            <a:r>
              <a:rPr lang="en-US" dirty="0" smtClean="0"/>
              <a:t>Handled Multiple Requests</a:t>
            </a:r>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50%</a:t>
            </a:r>
            <a:r>
              <a:rPr lang="en-US" dirty="0" smtClean="0">
                <a:solidFill>
                  <a:schemeClr val="tx1"/>
                </a:solidFill>
              </a:rPr>
              <a:t> </a:t>
            </a:r>
            <a:r>
              <a:rPr lang="en-US" dirty="0" smtClean="0"/>
              <a:t>on some cases</a:t>
            </a:r>
          </a:p>
          <a:p>
            <a:r>
              <a:rPr lang="en-US" dirty="0" smtClean="0"/>
              <a:t>Distributed filesystems should also be able to move work around the data</a:t>
            </a:r>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Data-Intensive Applications</a:t>
            </a:r>
            <a:endParaRPr lang="en-US" dirty="0"/>
          </a:p>
        </p:txBody>
      </p:sp>
      <p:sp>
        <p:nvSpPr>
          <p:cNvPr id="3" name="Content Placeholder 2"/>
          <p:cNvSpPr>
            <a:spLocks noGrp="1"/>
          </p:cNvSpPr>
          <p:nvPr>
            <p:ph idx="1"/>
          </p:nvPr>
        </p:nvSpPr>
        <p:spPr/>
        <p:txBody>
          <a:bodyPr/>
          <a:lstStyle/>
          <a:p>
            <a:r>
              <a:rPr lang="en-US" dirty="0" smtClean="0"/>
              <a:t>Grids, Clouds and Cloud-like infrastructure supporting the solution of large problems</a:t>
            </a:r>
          </a:p>
          <a:p>
            <a:pPr lvl="1"/>
            <a:r>
              <a:rPr lang="en-US" dirty="0" smtClean="0"/>
              <a:t>Google’s 20 </a:t>
            </a:r>
            <a:r>
              <a:rPr lang="en-US" dirty="0" err="1" smtClean="0"/>
              <a:t>petabytes</a:t>
            </a:r>
            <a:r>
              <a:rPr lang="en-US" dirty="0" smtClean="0"/>
              <a:t> of data processed per day</a:t>
            </a:r>
          </a:p>
          <a:p>
            <a:r>
              <a:rPr lang="en-US" dirty="0" smtClean="0"/>
              <a:t>Unique performance issues as data sets become large</a:t>
            </a:r>
          </a:p>
          <a:p>
            <a:r>
              <a:rPr lang="en-US" dirty="0" smtClean="0"/>
              <a:t>Developer should take precautions when placing, scheduling and managing such large volumes of data</a:t>
            </a:r>
          </a:p>
          <a:p>
            <a:r>
              <a:rPr lang="en-US" dirty="0" smtClean="0"/>
              <a:t>Scalable placement and management techniques are required (e.g., distributed file-systems)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Applications and CI</a:t>
            </a:r>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All-Pair Abstraction</a:t>
            </a:r>
            <a:endParaRPr lang="en-US" dirty="0"/>
          </a:p>
        </p:txBody>
      </p:sp>
      <p:sp>
        <p:nvSpPr>
          <p:cNvPr id="3" name="Content Placeholder 2"/>
          <p:cNvSpPr>
            <a:spLocks noGrp="1"/>
          </p:cNvSpPr>
          <p:nvPr>
            <p:ph idx="1"/>
          </p:nvPr>
        </p:nvSpPr>
        <p:spPr/>
        <p:txBody>
          <a:bodyPr>
            <a:normAutofit/>
          </a:bodyPr>
          <a:lstStyle/>
          <a:p>
            <a:r>
              <a:rPr lang="en-US" dirty="0" smtClean="0"/>
              <a:t>We want to understand</a:t>
            </a:r>
          </a:p>
          <a:p>
            <a:pPr lvl="1"/>
            <a:r>
              <a:rPr lang="en-US" dirty="0" smtClean="0"/>
              <a:t>Performance tradeoffs of a DFS compared to “regular” distribution and placement techniques</a:t>
            </a:r>
          </a:p>
          <a:p>
            <a:pPr lvl="1"/>
            <a:r>
              <a:rPr lang="en-US" dirty="0" smtClean="0"/>
              <a:t>How sensitive the performance is in the context of a real data-intensive distributed application.</a:t>
            </a:r>
          </a:p>
          <a:p>
            <a:r>
              <a:rPr lang="en-US" dirty="0" smtClean="0"/>
              <a:t>We use a grid-enabled All-Pair abstraction</a:t>
            </a:r>
          </a:p>
          <a:p>
            <a:pPr lvl="1"/>
            <a:r>
              <a:rPr lang="en-US" dirty="0" smtClean="0"/>
              <a:t>Applies an operation on the input data-set such that every possible pair in the set is input to the operation.</a:t>
            </a:r>
          </a:p>
          <a:p>
            <a:r>
              <a:rPr lang="en-US" dirty="0" smtClean="0"/>
              <a:t>Our application compares ‘genome’ files that consist of random combinations of ACGT</a:t>
            </a:r>
          </a:p>
          <a:p>
            <a:pPr lvl="1"/>
            <a:r>
              <a:rPr lang="en-US" dirty="0" smtClean="0"/>
              <a:t>Use a weight measure to measure to similarity of the strings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All-Pairs + Large Data</a:t>
            </a:r>
            <a:endParaRPr lang="en-US" dirty="0"/>
          </a:p>
        </p:txBody>
      </p:sp>
      <p:sp>
        <p:nvSpPr>
          <p:cNvPr id="3" name="Content Placeholder 2"/>
          <p:cNvSpPr>
            <a:spLocks noGrp="1"/>
          </p:cNvSpPr>
          <p:nvPr>
            <p:ph idx="1"/>
          </p:nvPr>
        </p:nvSpPr>
        <p:spPr/>
        <p:txBody>
          <a:bodyPr>
            <a:normAutofit/>
          </a:bodyPr>
          <a:lstStyle/>
          <a:p>
            <a:r>
              <a:rPr lang="en-US" dirty="0" smtClean="0"/>
              <a:t>The application spawns distributed jobs to run sets of these pairs. </a:t>
            </a:r>
          </a:p>
          <a:p>
            <a:r>
              <a:rPr lang="en-US" dirty="0" smtClean="0"/>
              <a:t>The problem becomes:</a:t>
            </a:r>
          </a:p>
          <a:p>
            <a:pPr lvl="1"/>
            <a:r>
              <a:rPr lang="en-US" dirty="0" smtClean="0"/>
              <a:t>Determining which pairs to put into a set, and with which distributed resource to run that set. </a:t>
            </a:r>
          </a:p>
          <a:p>
            <a:pPr lvl="1"/>
            <a:r>
              <a:rPr lang="en-US" dirty="0" smtClean="0"/>
              <a:t>Data management vs. computation</a:t>
            </a:r>
          </a:p>
          <a:p>
            <a:pPr lvl="2"/>
            <a:r>
              <a:rPr lang="en-US" dirty="0" smtClean="0"/>
              <a:t> There may be a slower, but network-close resource</a:t>
            </a:r>
          </a:p>
          <a:p>
            <a:r>
              <a:rPr lang="en-US" dirty="0" smtClean="0"/>
              <a:t>We used </a:t>
            </a:r>
            <a:r>
              <a:rPr lang="en-US" dirty="0" err="1" smtClean="0"/>
              <a:t>CloudStore</a:t>
            </a:r>
            <a:r>
              <a:rPr lang="en-US" dirty="0" smtClean="0"/>
              <a:t> (formerly </a:t>
            </a:r>
            <a:r>
              <a:rPr lang="en-US" dirty="0" err="1" smtClean="0"/>
              <a:t>KosmosFS</a:t>
            </a:r>
            <a:r>
              <a:rPr lang="en-US" dirty="0" smtClean="0"/>
              <a:t>), an open-source high performance DFS based on Google's distributed filesystem GFS.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Times 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5" name="Chart 4"/>
          <p:cNvGraphicFramePr/>
          <p:nvPr/>
        </p:nvGraphicFramePr>
        <p:xfrm>
          <a:off x="4140679" y="1529880"/>
          <a:ext cx="4686300" cy="38565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762</TotalTime>
  <Words>757</Words>
  <Application>Microsoft Office PowerPoint</Application>
  <PresentationFormat>On-screen Show (4:3)</PresentationFormat>
  <Paragraphs>145</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Perspective</vt:lpstr>
      <vt:lpstr>SAGA ALL-PAIRS</vt:lpstr>
      <vt:lpstr>Data-Intensive Applications</vt:lpstr>
      <vt:lpstr>SAGA – Simple API for Grid Applications</vt:lpstr>
      <vt:lpstr>All-Pair Abstraction</vt:lpstr>
      <vt:lpstr>All-Pairs + Large Data</vt:lpstr>
      <vt:lpstr>Central Model</vt:lpstr>
      <vt:lpstr>Distributed Model</vt:lpstr>
      <vt:lpstr>Central vs. Distributed</vt:lpstr>
      <vt:lpstr>Distributed Model (Conventional)</vt:lpstr>
      <vt:lpstr>Distributed Model (Intelligent)</vt:lpstr>
      <vt:lpstr>Results from Comparative Tests</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michael</cp:lastModifiedBy>
  <cp:revision>265</cp:revision>
  <cp:lastPrinted>2009-11-05T14:41:55Z</cp:lastPrinted>
  <dcterms:created xsi:type="dcterms:W3CDTF">2009-12-06T19:28:30Z</dcterms:created>
  <dcterms:modified xsi:type="dcterms:W3CDTF">2009-12-09T01:02:36Z</dcterms:modified>
</cp:coreProperties>
</file>