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97" r:id="rId2"/>
    <p:sldMasterId id="2147483900" r:id="rId3"/>
    <p:sldMasterId id="2147483901" r:id="rId4"/>
    <p:sldMasterId id="2147483904" r:id="rId5"/>
    <p:sldMasterId id="2147484032" r:id="rId6"/>
    <p:sldMasterId id="2147484035" r:id="rId7"/>
    <p:sldMasterId id="2147484191" r:id="rId8"/>
    <p:sldMasterId id="2147484196" r:id="rId9"/>
    <p:sldMasterId id="2147484412" r:id="rId10"/>
    <p:sldMasterId id="2147484575" r:id="rId11"/>
    <p:sldMasterId id="2147484577" r:id="rId12"/>
  </p:sldMasterIdLst>
  <p:notesMasterIdLst>
    <p:notesMasterId r:id="rId37"/>
  </p:notesMasterIdLst>
  <p:sldIdLst>
    <p:sldId id="627" r:id="rId13"/>
    <p:sldId id="628" r:id="rId14"/>
    <p:sldId id="362" r:id="rId15"/>
    <p:sldId id="629" r:id="rId16"/>
    <p:sldId id="358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40" r:id="rId28"/>
    <p:sldId id="641" r:id="rId29"/>
    <p:sldId id="642" r:id="rId30"/>
    <p:sldId id="643" r:id="rId31"/>
    <p:sldId id="644" r:id="rId32"/>
    <p:sldId id="645" r:id="rId33"/>
    <p:sldId id="646" r:id="rId34"/>
    <p:sldId id="648" r:id="rId35"/>
    <p:sldId id="64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9529C-8CF2-47D0-BE85-DF833C9DE222}" type="datetime1">
              <a:rPr lang="en-US"/>
              <a:pPr/>
              <a:t>7/14/2012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33103D-E25F-4175-8F1B-4D3F3D28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5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where we would go over what this script is about to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will explain why fractals are</a:t>
            </a:r>
            <a:r>
              <a:rPr lang="en-US" baseline="0" dirty="0" smtClean="0"/>
              <a:t> good at demonstrating the capabilities of SAGA/Bliss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realize this text is small but they can read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realize this text is small but they can </a:t>
            </a:r>
            <a:r>
              <a:rPr lang="en-US" smtClean="0"/>
              <a:t>read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realize this text is small but they can </a:t>
            </a:r>
            <a:r>
              <a:rPr lang="en-US" smtClean="0"/>
              <a:t>read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6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realize this text is small but they can </a:t>
            </a:r>
            <a:r>
              <a:rPr lang="en-US" smtClean="0"/>
              <a:t>read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4620C-5803-4078-88E4-D88A33E6B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82E5-F04F-4ABB-9C72-94AC0C3E25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6" name="Picture 6" descr="uofcicon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48663" y="107950"/>
            <a:ext cx="6731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152400" y="6467475"/>
            <a:ext cx="533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fld id="{3E63078E-FDCE-4FB6-ADD2-ABE9955CA1C4}" type="slidenum">
              <a:rPr lang="en-US" sz="1200">
                <a:solidFill>
                  <a:srgbClr val="F2F2F2"/>
                </a:solidFill>
              </a:rPr>
              <a:pPr/>
              <a:t>‹#›</a:t>
            </a:fld>
            <a:endParaRPr lang="en-US" sz="1200">
              <a:solidFill>
                <a:srgbClr val="F2F2F2"/>
              </a:solidFill>
            </a:endParaRPr>
          </a:p>
        </p:txBody>
      </p:sp>
      <p:sp>
        <p:nvSpPr>
          <p:cNvPr id="8" name="Footer Placeholder 16"/>
          <p:cNvSpPr txBox="1">
            <a:spLocks/>
          </p:cNvSpPr>
          <p:nvPr userDrawn="1"/>
        </p:nvSpPr>
        <p:spPr>
          <a:xfrm>
            <a:off x="685800" y="6477000"/>
            <a:ext cx="381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457200"/>
            <a:r>
              <a:rPr lang="en-US" sz="1200">
                <a:solidFill>
                  <a:srgbClr val="F2F2F2"/>
                </a:solidFill>
              </a:rPr>
              <a:t>3DPAS review for D3Science – d.katz@ieee.org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4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4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C0482-A009-44C8-B0AA-A796A6FB8ABF}" type="datetime1">
              <a:rPr lang="en-US"/>
              <a:pPr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B0EAA-DAB7-48B1-90C4-1492C75A04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22CAD1-A84A-40DA-B096-969086E92675}" type="datetime1">
              <a:rPr lang="en-US"/>
              <a:pPr/>
              <a:t>7/14/2012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3E89B-0E9E-48B9-8267-854A9CF713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2DBFA-1011-4759-AB36-757EFBDBD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58EC0-A131-4661-A7E5-A4055E540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1D734-3EF3-4E27-AC6B-5B5AE1D385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B55D5-0A93-4C7C-89A5-2E84ADD728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3AD79-CDFE-44A1-8B14-D3985BB82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8BC03-437C-449A-8613-1DFD8E678B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58B5-C58B-4ABF-A0A1-656D3977B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C4C2E-C01E-4D31-9259-8B63920278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4.xml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6.xml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fld id="{E7704400-F679-4350-BF9F-46AFB9CBFD0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5" descr="saga_logo_grey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270625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4" r:id="rId1"/>
    <p:sldLayoutId id="2147485013" r:id="rId2"/>
    <p:sldLayoutId id="2147485014" r:id="rId3"/>
    <p:sldLayoutId id="2147485015" r:id="rId4"/>
    <p:sldLayoutId id="2147485016" r:id="rId5"/>
    <p:sldLayoutId id="2147485017" r:id="rId6"/>
    <p:sldLayoutId id="2147485018" r:id="rId7"/>
    <p:sldLayoutId id="2147485019" r:id="rId8"/>
    <p:sldLayoutId id="2147485020" r:id="rId9"/>
    <p:sldLayoutId id="2147485021" r:id="rId10"/>
    <p:sldLayoutId id="2147485022" r:id="rId11"/>
    <p:sldLayoutId id="21474850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690FAB36-745A-4E66-ABA4-61EB11466D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June 30, 2011</a:t>
            </a: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OSG Summer School 2011</a:t>
            </a:r>
          </a:p>
        </p:txBody>
      </p:sp>
      <p:sp>
        <p:nvSpPr>
          <p:cNvPr id="8192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fld id="{91BD109A-53C4-4950-BF33-B8BEFFB84F2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4581" name="Picture 8"/>
          <p:cNvPicPr>
            <a:picLocks noChangeAspect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0" y="0"/>
            <a:ext cx="1604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" descr="logo-color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60338"/>
            <a:ext cx="2514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fade/>
  </p:transition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96999AEB-98EF-46F6-BBE8-DCF260C9F80F}" type="datetime1">
              <a:rPr lang="en-US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33DBF595-3C08-4E96-8E7F-B2E4F2DF4B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5609" name="Picture 9" descr="saga_logo_gre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0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pitchFamily="34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65AED917-9BFB-4EEA-B368-5F6211CD71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57BC8C-07F1-40E8-8F27-B9FA3F88D35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5368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F379A8-5528-4A78-B46D-77507B6E2A3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6392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BA06B64E-C189-4ACD-9B3A-0CFCC0F319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0BDD7F-032A-47F2-B718-788A242C8F9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440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D069B8EC-ABE7-45D4-A92A-5F9DBA46D3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B6390B92-557F-46B2-93F4-CCC7D45FA683}" type="datetime1">
              <a:rPr lang="en-US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DA6D9CF0-7C8F-4187-86FC-8CFE73B077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0489" name="Picture 9" descr="saga_logo_gre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pitchFamily="34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June 30, 2011</a:t>
            </a: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OSG Summer School 2011</a:t>
            </a:r>
          </a:p>
        </p:txBody>
      </p:sp>
      <p:sp>
        <p:nvSpPr>
          <p:cNvPr id="8192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fld id="{7AAAE519-7B64-4246-8F03-227DCDB2CE6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2533" name="Picture 8"/>
          <p:cNvPicPr>
            <a:picLocks noChangeAspect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0" y="0"/>
            <a:ext cx="1604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" descr="logo-color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60338"/>
            <a:ext cx="2514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fade/>
  </p:transition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aga-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2130425"/>
            <a:ext cx="7962900" cy="155892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ea typeface="ＭＳ Ｐゴシック" pitchFamily="34" charset="-128"/>
              </a:rPr>
              <a:t>Hands-On with SAGA Python (</a:t>
            </a:r>
            <a:r>
              <a:rPr lang="en-US" sz="2800" b="1" dirty="0" err="1" smtClean="0">
                <a:ea typeface="ＭＳ Ｐゴシック" pitchFamily="34" charset="-128"/>
              </a:rPr>
              <a:t>BlisS</a:t>
            </a:r>
            <a:r>
              <a:rPr lang="en-US" sz="2800" b="1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  <a:hlinkClick r:id="rId2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Presented by: Melissa </a:t>
            </a:r>
            <a:r>
              <a:rPr lang="en-US" dirty="0" err="1" smtClean="0">
                <a:ea typeface="ＭＳ Ｐゴシック" pitchFamily="34" charset="-128"/>
              </a:rPr>
              <a:t>Romanus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The RADICAL Group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http://radical.rutgers.edu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  <a:hlinkClick r:id="rId2"/>
              </a:rPr>
              <a:t>http://saga-project.org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Creating Job Submission Scripts with </a:t>
            </a:r>
            <a:r>
              <a:rPr lang="en-US" sz="2800" dirty="0" err="1" smtClean="0">
                <a:ea typeface="ＭＳ Ｐゴシック" pitchFamily="34" charset="-128"/>
              </a:rPr>
              <a:t>BlisS</a:t>
            </a:r>
            <a:r>
              <a:rPr lang="en-US" sz="2800" dirty="0" smtClean="0">
                <a:ea typeface="ＭＳ Ｐゴシック" pitchFamily="34" charset="-128"/>
              </a:rPr>
              <a:t>, cont’d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41767"/>
            <a:ext cx="3717093" cy="4655126"/>
          </a:xfrm>
        </p:spPr>
        <p:txBody>
          <a:bodyPr/>
          <a:lstStyle/>
          <a:p>
            <a:r>
              <a:rPr lang="en-US" sz="2000" dirty="0" smtClean="0"/>
              <a:t>Using </a:t>
            </a:r>
            <a:r>
              <a:rPr lang="en-US" sz="2000" dirty="0" err="1" smtClean="0"/>
              <a:t>job.Service</a:t>
            </a:r>
            <a:r>
              <a:rPr lang="en-US" sz="2000" dirty="0" smtClean="0"/>
              <a:t>, new jobs can be created and executed.</a:t>
            </a:r>
          </a:p>
          <a:p>
            <a:r>
              <a:rPr lang="en-US" sz="2000" dirty="0" smtClean="0"/>
              <a:t>To define a new job, you need a </a:t>
            </a:r>
            <a:r>
              <a:rPr lang="en-US" sz="2000" dirty="0" err="1" smtClean="0"/>
              <a:t>job.Description</a:t>
            </a:r>
            <a:r>
              <a:rPr lang="en-US" sz="2000" dirty="0" smtClean="0"/>
              <a:t> object which contains information about:</a:t>
            </a:r>
          </a:p>
          <a:p>
            <a:pPr lvl="1"/>
            <a:r>
              <a:rPr lang="en-US" sz="1600" dirty="0" smtClean="0"/>
              <a:t>The executable </a:t>
            </a:r>
          </a:p>
          <a:p>
            <a:pPr lvl="1"/>
            <a:r>
              <a:rPr lang="en-US" sz="1600" dirty="0" smtClean="0"/>
              <a:t>The arguments required by the executable</a:t>
            </a:r>
          </a:p>
          <a:p>
            <a:pPr lvl="1"/>
            <a:r>
              <a:rPr lang="en-US" sz="1600" dirty="0" smtClean="0"/>
              <a:t>Environment that the job needs</a:t>
            </a:r>
          </a:p>
          <a:p>
            <a:pPr lvl="1"/>
            <a:r>
              <a:rPr lang="en-US" sz="1600" dirty="0" smtClean="0"/>
              <a:t>What requirements we have for our job</a:t>
            </a:r>
            <a:endParaRPr lang="en-US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06499" y="1662547"/>
            <a:ext cx="5271247" cy="40316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jd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saga.job.Description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requirements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jd.queue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"development"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jd.wall_time_limit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minutes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environment, executable &amp; arguments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jd.environment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{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MYOUTPUT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Bliss"‘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jd.executable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'/bin/echo'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jd.arguments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'$MYOUTPUT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options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"my1stjob.stdout"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"my1stjob.stderr"</a:t>
            </a:r>
            <a:endParaRPr lang="en-US" b="1" dirty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Putting it All Together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You are now ready to run your first example script. Please refer to the wiki for this section.</a:t>
            </a:r>
          </a:p>
          <a:p>
            <a:r>
              <a:rPr lang="en-US" dirty="0" smtClean="0"/>
              <a:t>Verify that you are in your home directory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2707341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 $HOME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3416448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Open a new file name saga_example_1.py in your favorite text editor (vim,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4253793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vim saga_example_1.py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5153" y="5191500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Copy and paste the contents from the website into your file and save it.</a:t>
            </a:r>
          </a:p>
        </p:txBody>
      </p:sp>
    </p:spTree>
    <p:extLst>
      <p:ext uri="{BB962C8B-B14F-4D97-AF65-F5344CB8AC3E}">
        <p14:creationId xmlns:p14="http://schemas.microsoft.com/office/powerpoint/2010/main" val="51448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Putting it All Together, cont’d 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Execute the 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196363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ython saga_example_1.py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79165" y="2740918"/>
            <a:ext cx="8531751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The output from Bliss to command line will look something like this: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584" y="3336868"/>
            <a:ext cx="5208902" cy="30015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Job ID : [sge://localhost]-[None]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Job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saga.job.Job.New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starting job...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Job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ID : [sge://localhost]-[644240]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Job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saga.job.Job.Pending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waiting for job...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Job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saga.job.Job.Done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None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13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15153" y="755073"/>
            <a:ext cx="4759036" cy="808038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So… what did I just do?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5153" y="1538668"/>
            <a:ext cx="8229600" cy="497950"/>
          </a:xfrm>
        </p:spPr>
        <p:txBody>
          <a:bodyPr/>
          <a:lstStyle/>
          <a:p>
            <a:r>
              <a:rPr lang="en-US" dirty="0" smtClean="0"/>
              <a:t>Now that the job has completed, open up my1stjob.stdout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211925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vim my1stjob.stdout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2939119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Notice that the contents of this file are “Hello from Bliss” as specified in the job description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5153" y="3844636"/>
            <a:ext cx="8450865" cy="280554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TACC: Setting memory limits for job 658157 to unlimited KB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TACC: Dumping job script: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--------------------------------------------------------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[[ Bash script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ommitted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]]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--------------------------------------------------------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Done.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Hello from Bliss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TACC: Cleaning up after job: 658157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TACC: Done.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12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File Handling with SAGA </a:t>
            </a:r>
            <a:r>
              <a:rPr lang="en-US" sz="2800" dirty="0" err="1" smtClean="0">
                <a:ea typeface="ＭＳ Ｐゴシック" pitchFamily="34" charset="-128"/>
              </a:rPr>
              <a:t>BlisS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SAGA has remote file and directory handling capabilities. These capabilities are packaged in: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235278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liss.saga.filesystem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153" y="376843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ilesystem.File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#provides a handle to a remote file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215153" y="3270487"/>
            <a:ext cx="8229600" cy="49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This package contains two main classes: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5153" y="4596570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ilesystem.Directory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#provides a handle to a remote directory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215153" y="5471075"/>
            <a:ext cx="8229600" cy="49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Can traverse and modify local and remote file systems</a:t>
            </a:r>
          </a:p>
          <a:p>
            <a:r>
              <a:rPr lang="en-US" dirty="0" smtClean="0"/>
              <a:t>SFTP support, more plug-ins 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76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Listing a Remote Directory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SAGA has remote file and directory handling capabilities. These capabilities are packaged in: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235278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liss.saga.filesystem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153" y="376843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ilesystem.File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#provides a handle to a remote file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215153" y="3270487"/>
            <a:ext cx="8229600" cy="49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This package contains two main classes: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5153" y="4596570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ilesystem.Directory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#provides a handle to a remote directory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215153" y="5471075"/>
            <a:ext cx="8229600" cy="49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Can traverse and modify local and remote file systems</a:t>
            </a:r>
          </a:p>
          <a:p>
            <a:r>
              <a:rPr lang="en-US" dirty="0" smtClean="0"/>
              <a:t>SFTP support, more plug-ins 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83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Listing a Remote Directory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/>
              <a:t>Note: SAGA </a:t>
            </a:r>
            <a:r>
              <a:rPr lang="en-US" b="1" dirty="0"/>
              <a:t>does </a:t>
            </a:r>
            <a:r>
              <a:rPr lang="en-US" b="1" dirty="0" smtClean="0"/>
              <a:t>not</a:t>
            </a:r>
            <a:r>
              <a:rPr lang="en-US" dirty="0" smtClean="0"/>
              <a:t> support SSH </a:t>
            </a:r>
            <a:r>
              <a:rPr lang="en-US" dirty="0" err="1" smtClean="0"/>
              <a:t>auth</a:t>
            </a:r>
            <a:r>
              <a:rPr lang="en-US" dirty="0" smtClean="0"/>
              <a:t> via username/password. To use SFTP on remote, keys must be set up. For this tutorial, we will use </a:t>
            </a:r>
            <a:r>
              <a:rPr lang="en-US" dirty="0" err="1" smtClean="0"/>
              <a:t>localhost</a:t>
            </a:r>
            <a:r>
              <a:rPr lang="en-US" dirty="0" smtClean="0"/>
              <a:t> for simplicity.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2707341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 $HOME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3416448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Open a new file name saga_example_1.py in your favorite text editor (vim,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4253793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vim saga_example_2.py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5153" y="5191500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Copy and paste the contents from the website into your file and save it.</a:t>
            </a:r>
          </a:p>
        </p:txBody>
      </p:sp>
    </p:spTree>
    <p:extLst>
      <p:ext uri="{BB962C8B-B14F-4D97-AF65-F5344CB8AC3E}">
        <p14:creationId xmlns:p14="http://schemas.microsoft.com/office/powerpoint/2010/main" val="3798239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Listing a Remote Directory, cont’d 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Execute the 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196363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ython saga_example_2.py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79165" y="2740918"/>
            <a:ext cx="8531751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The output from Bliss to command line will look something like this: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4" y="3627814"/>
            <a:ext cx="8695763" cy="12559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sftp://localhost/tmp/train115//saga_example_2.py (1029 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sftp://localhost/tmp/train115//motd (1758 bytes)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43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Mandelbrot Fractals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2275" y="4198741"/>
            <a:ext cx="8229600" cy="1827986"/>
          </a:xfrm>
        </p:spPr>
        <p:txBody>
          <a:bodyPr/>
          <a:lstStyle/>
          <a:p>
            <a:r>
              <a:rPr lang="en-US" dirty="0"/>
              <a:t>I conceived and developed a new geometry of nature and implemented its use in a number of diverse fields. It describes many of the irregular and fragmented patterns around us, and leads to full-fledged theories, by identifying a family of shapes I call </a:t>
            </a:r>
            <a:r>
              <a:rPr lang="en-US" i="1" dirty="0"/>
              <a:t>fractals</a:t>
            </a:r>
            <a:r>
              <a:rPr lang="en-US" dirty="0"/>
              <a:t>. </a:t>
            </a:r>
            <a:r>
              <a:rPr lang="en-US" dirty="0" smtClean="0"/>
              <a:t> -- </a:t>
            </a:r>
            <a:r>
              <a:rPr lang="en-US" i="1" dirty="0" smtClean="0"/>
              <a:t>Mandelbrot</a:t>
            </a:r>
            <a:endParaRPr lang="en-US" dirty="0" smtClean="0"/>
          </a:p>
        </p:txBody>
      </p:sp>
      <p:pic>
        <p:nvPicPr>
          <p:cNvPr id="1026" name="Picture 2" descr="Mandelbrot Ti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58648"/>
            <a:ext cx="87630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9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Distributed Mandelbrot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Install the Python Image Library.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196363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install PIL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2740918"/>
            <a:ext cx="8531751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Download the Mandelbrot fractal generator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8612" y="3304860"/>
            <a:ext cx="8928846" cy="12559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curl --insecure -Os https://raw.github.com/saga-project/bliss/master/examples/advanced/mandelbrot/mandelbrot.py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11244" y="4745996"/>
            <a:ext cx="8916214" cy="46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Test the </a:t>
            </a:r>
            <a:r>
              <a:rPr lang="en-US" dirty="0" err="1" smtClean="0"/>
              <a:t>mandelbrot</a:t>
            </a:r>
            <a:r>
              <a:rPr lang="en-US" dirty="0" smtClean="0"/>
              <a:t> script via command line (1024 x 1024 fractal).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3062" y="5212528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mandelbrot.py 1024 1024 0 1024 0 1024 frac.png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4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3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4040155" cy="3327918"/>
          </a:xfrm>
        </p:spPr>
        <p:txBody>
          <a:bodyPr/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Introduction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Environment Set-Up and Installation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Logging into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Lonestar</a:t>
            </a: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Setting up your environment for Python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Installing SAGA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BlisS</a:t>
            </a: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sz="14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b="1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1033463" lvl="2" indent="-347663" defTabSz="912813">
              <a:spcBef>
                <a:spcPts val="600"/>
              </a:spcBef>
              <a:buClr>
                <a:srgbClr val="404040"/>
              </a:buClr>
            </a:pPr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/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771053" y="1639078"/>
            <a:ext cx="4040155" cy="332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lvl="0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200" kern="0" dirty="0">
                <a:solidFill>
                  <a:srgbClr val="595959"/>
                </a:solidFill>
                <a:latin typeface="+mn-lt"/>
                <a:cs typeface="ＭＳ Ｐゴシック" charset="-128"/>
              </a:rPr>
              <a:t>Job Submission with </a:t>
            </a:r>
            <a:r>
              <a:rPr lang="en-US" sz="2200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SAGA</a:t>
            </a:r>
          </a:p>
          <a:p>
            <a:pPr marL="798513" lvl="1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Overview</a:t>
            </a:r>
          </a:p>
          <a:p>
            <a:pPr marL="798513" lvl="1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Hands-On Example</a:t>
            </a:r>
            <a:endParaRPr lang="en-US" kern="0" dirty="0">
              <a:solidFill>
                <a:srgbClr val="595959"/>
              </a:solidFill>
              <a:latin typeface="+mn-lt"/>
              <a:cs typeface="ＭＳ Ｐゴシック" charset="-128"/>
            </a:endParaRPr>
          </a:p>
          <a:p>
            <a:pPr marL="341313" lvl="0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200" kern="0" dirty="0">
                <a:solidFill>
                  <a:srgbClr val="595959"/>
                </a:solidFill>
                <a:latin typeface="+mn-lt"/>
                <a:cs typeface="ＭＳ Ｐゴシック" charset="-128"/>
              </a:rPr>
              <a:t>File Handling with </a:t>
            </a:r>
            <a:r>
              <a:rPr lang="en-US" sz="2200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SAGA</a:t>
            </a:r>
          </a:p>
          <a:p>
            <a:pPr marL="798513" lvl="1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Hands-On Example</a:t>
            </a:r>
            <a:endParaRPr lang="en-US" kern="0" dirty="0">
              <a:solidFill>
                <a:srgbClr val="595959"/>
              </a:solidFill>
              <a:latin typeface="+mn-lt"/>
              <a:cs typeface="ＭＳ Ｐゴシック" charset="-128"/>
            </a:endParaRPr>
          </a:p>
          <a:p>
            <a:pPr marL="341313" lvl="0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200" kern="0" dirty="0">
                <a:solidFill>
                  <a:srgbClr val="595959"/>
                </a:solidFill>
                <a:latin typeface="+mn-lt"/>
                <a:cs typeface="ＭＳ Ｐゴシック" charset="-128"/>
              </a:rPr>
              <a:t>SAGA Mandelbrot Example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  <a:p>
            <a:pPr marL="741363" marR="0" lvl="1" indent="-341313" algn="l" defTabSz="912813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404040"/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741363" marR="0" lvl="1" indent="-341313" algn="l" defTabSz="912813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404040"/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1033463" marR="0" lvl="2" indent="-347663" algn="l" defTabSz="912813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341313" marR="0" lvl="0" indent="-341313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2090" y="5084669"/>
            <a:ext cx="4552807" cy="177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Distributed Mandelbrot, cont’d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Ensure that you are in your home directory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1998234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 $HOME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3061894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Open a new file name saga_mandelbrot.py in your favorite text editor (vim,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3899239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vim saga_mandelbrot.py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5153" y="4942118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Copy and paste the contents from the website into your file and save it.</a:t>
            </a:r>
          </a:p>
        </p:txBody>
      </p:sp>
    </p:spTree>
    <p:extLst>
      <p:ext uri="{BB962C8B-B14F-4D97-AF65-F5344CB8AC3E}">
        <p14:creationId xmlns:p14="http://schemas.microsoft.com/office/powerpoint/2010/main" val="2066646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Distributed Mandelbrot, cont’d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Execute the 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196363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ython saga_mandelbrot.py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79165" y="2740918"/>
            <a:ext cx="8531751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The output from Bliss to command line: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3107898"/>
            <a:ext cx="8695763" cy="35422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Submitted [sge://localhost]-[652593]. Output will be written to: tile_x0_y0.png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Submitted [sge://localhost]-[652594]. Output will be written to: tile_x0_y1.png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Submitted [sge://localhost]-[652595]. Output will be written to: tile_x1_y0.png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Submitted [sge://localhost]-[652596]. Output will be written to: tile_x1_y1.png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[sge://localhost]-[652593]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saga.job.Job.Pending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[sge://localhost]-[652594]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saga.job.Job.Pending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[sge://localhost]-[652595]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saga.job.Job.Pending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[sge://localhost]-[652596]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saga.job.Job.Pending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[sge://localhost]-[652593]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saga.job.Job.Running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[sge://localhost]-[652594]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saga.job.Job.Running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[sge://localhost]-[652595]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saga.job.Job.Running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[sge://localhost]-[652596]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saga.job.Job.Running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[sge://localhost]-[652593]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saga.job.Job.Done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[sge://localhost]-[652594]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saga.job.Job.Done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[sge://localhost]-[652595]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saga.job.Job.Done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[sge://localhost]-[652596]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saga.job.Job.Done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Copying sftp://localhost//scratch/0000/train115/mbrot//tile_x0_y0.png back to /home1/0000/train115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Copying sftp://localhost//scratch/0000/train115/mbrot//tile_x0_y1.png back to /home1/0000/train115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Copying sftp://localhost//scratch/0000/train115/mbrot//tile_x1_y1.png back to /home1/0000/train115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Copying sftp://localhost//scratch/0000/train115/mbrot//tile_x1_y0.png back to /home1/0000/train115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Stitching together the whole fractal: mandelbrot_full.png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26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Distributed Mandelbrot, cont’d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To view the </a:t>
            </a:r>
            <a:r>
              <a:rPr lang="en-US" dirty="0" err="1" smtClean="0"/>
              <a:t>png</a:t>
            </a:r>
            <a:r>
              <a:rPr lang="en-US" dirty="0" smtClean="0"/>
              <a:t> file you just created, you can </a:t>
            </a:r>
            <a:r>
              <a:rPr lang="en-US" dirty="0" err="1" smtClean="0"/>
              <a:t>scp</a:t>
            </a:r>
            <a:r>
              <a:rPr lang="en-US" dirty="0" smtClean="0"/>
              <a:t> the file to your local machine (Linux/Mac). Refer to web for Windows.</a:t>
            </a:r>
          </a:p>
          <a:p>
            <a:r>
              <a:rPr lang="en-US" dirty="0" smtClean="0"/>
              <a:t>On your LOCAL machine, execute the following command: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2672743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your_lonestar_username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&gt;@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lonestar.tacc.utexas.edu:mandelbrot_full.png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55735" y="3748468"/>
            <a:ext cx="8229600" cy="49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This will place the file mandelbrot_full.png in whatever directory you execute this command from. </a:t>
            </a:r>
          </a:p>
          <a:p>
            <a:r>
              <a:rPr lang="en-US" dirty="0" smtClean="0"/>
              <a:t>Image can be viewed using any image viewer installed on your machine.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466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Conclusion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SAGA </a:t>
            </a:r>
            <a:r>
              <a:rPr lang="en-US" dirty="0" err="1" smtClean="0"/>
              <a:t>BlisS</a:t>
            </a:r>
            <a:r>
              <a:rPr lang="en-US" dirty="0" smtClean="0"/>
              <a:t> is a Python implementation </a:t>
            </a:r>
            <a:r>
              <a:rPr lang="en-US" dirty="0"/>
              <a:t>of OGF GFD.90 SAGA</a:t>
            </a:r>
            <a:endParaRPr lang="en-US" dirty="0" smtClean="0"/>
          </a:p>
          <a:p>
            <a:r>
              <a:rPr lang="en-US" dirty="0" smtClean="0"/>
              <a:t>SAGA </a:t>
            </a:r>
            <a:r>
              <a:rPr lang="en-US" dirty="0" err="1" smtClean="0"/>
              <a:t>BlisS</a:t>
            </a:r>
            <a:r>
              <a:rPr lang="en-US" dirty="0" smtClean="0"/>
              <a:t> can be used for:</a:t>
            </a:r>
          </a:p>
          <a:p>
            <a:pPr lvl="1"/>
            <a:r>
              <a:rPr lang="en-US" dirty="0" smtClean="0"/>
              <a:t>Job submission</a:t>
            </a:r>
          </a:p>
          <a:p>
            <a:pPr lvl="1"/>
            <a:r>
              <a:rPr lang="en-US" dirty="0" smtClean="0"/>
              <a:t>Remote file handling</a:t>
            </a:r>
          </a:p>
          <a:p>
            <a:pPr lvl="1"/>
            <a:r>
              <a:rPr lang="en-US" dirty="0" smtClean="0"/>
              <a:t>Complex distributed workflows</a:t>
            </a:r>
          </a:p>
          <a:p>
            <a:r>
              <a:rPr lang="en-US" dirty="0" smtClean="0"/>
              <a:t>SAGA provides support for the following </a:t>
            </a:r>
            <a:r>
              <a:rPr lang="en-US" dirty="0" err="1" smtClean="0"/>
              <a:t>backends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PBS(+SSH)</a:t>
            </a:r>
          </a:p>
          <a:p>
            <a:pPr lvl="1"/>
            <a:r>
              <a:rPr lang="en-US" dirty="0" smtClean="0"/>
              <a:t>SGE(+SSH)</a:t>
            </a:r>
          </a:p>
          <a:p>
            <a:pPr lvl="1"/>
            <a:r>
              <a:rPr lang="en-US" dirty="0" smtClean="0"/>
              <a:t>SFTP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55735" y="3748468"/>
            <a:ext cx="8229600" cy="49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9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992582" y="3248892"/>
            <a:ext cx="8229600" cy="808038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Questions?</a:t>
            </a:r>
            <a:endParaRPr 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27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What is SAGA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BlisS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?</a:t>
            </a:r>
          </a:p>
          <a:p>
            <a:pPr marL="741363" lvl="1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Lightweight Python package that implements parts of OSG GFD.90 SAGA interface specification</a:t>
            </a:r>
          </a:p>
          <a:p>
            <a:pPr marL="1141413" lvl="2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1800" dirty="0" smtClean="0">
                <a:solidFill>
                  <a:srgbClr val="595959"/>
                </a:solidFill>
                <a:ea typeface="ＭＳ Ｐゴシック" pitchFamily="34" charset="-128"/>
              </a:rPr>
              <a:t>File handling</a:t>
            </a:r>
          </a:p>
          <a:p>
            <a:pPr marL="1141413" lvl="2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1800" dirty="0" smtClean="0">
                <a:solidFill>
                  <a:srgbClr val="595959"/>
                </a:solidFill>
                <a:ea typeface="ＭＳ Ｐゴシック" pitchFamily="34" charset="-128"/>
              </a:rPr>
              <a:t>Job submission</a:t>
            </a:r>
          </a:p>
          <a:p>
            <a:pPr marL="741363" lvl="1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Provides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plugins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 for different distributed middleware systems and services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SAGA supports the following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backends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:</a:t>
            </a:r>
          </a:p>
          <a:p>
            <a:pPr marL="741363" lvl="1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/>
              <a:t>SSH - Allows job execution on remote hosts via SSH.</a:t>
            </a:r>
          </a:p>
          <a:p>
            <a:pPr marL="741363" lvl="1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/>
              <a:t>PBS(+SSH) - (includes TORQUE). Provides local and remote access to PBS/Torque clusters.</a:t>
            </a:r>
          </a:p>
          <a:p>
            <a:pPr marL="741363" lvl="1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/>
              <a:t>SGE(+SSH) - Provides local and remote access to Sun (</a:t>
            </a:r>
            <a:r>
              <a:rPr lang="en-US" dirty="0" err="1" smtClean="0"/>
              <a:t>Orcale</a:t>
            </a:r>
            <a:r>
              <a:rPr lang="en-US" dirty="0" smtClean="0"/>
              <a:t>) Grid Engine clusters.</a:t>
            </a:r>
          </a:p>
          <a:p>
            <a:pPr marL="741363" lvl="1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/>
              <a:t>SFTP - Provides remote </a:t>
            </a:r>
            <a:r>
              <a:rPr lang="en-US" dirty="0" err="1" smtClean="0"/>
              <a:t>filesystem</a:t>
            </a:r>
            <a:r>
              <a:rPr lang="en-US" dirty="0" smtClean="0"/>
              <a:t> access via the SFTP protocol.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sz="14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b="1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1033463" lvl="2" indent="-347663" defTabSz="912813">
              <a:spcBef>
                <a:spcPts val="600"/>
              </a:spcBef>
              <a:buClr>
                <a:srgbClr val="404040"/>
              </a:buClr>
            </a:pPr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/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XSEDE Tutorial Part 2: SAGA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388658"/>
            <a:ext cx="7942729" cy="16136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https://github.com/saga-project/BigJob/wiki/XSEDE-Tutorial-Part-2:-SAGA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Environment Set-Up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1577789"/>
          </a:xfrm>
        </p:spPr>
        <p:txBody>
          <a:bodyPr/>
          <a:lstStyle/>
          <a:p>
            <a:r>
              <a:rPr lang="en-US" dirty="0" smtClean="0"/>
              <a:t>Open a terminal (Linux/Mac: Terminal, Windows: </a:t>
            </a:r>
            <a:r>
              <a:rPr lang="en-US" dirty="0" err="1" smtClean="0"/>
              <a:t>PuTTy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35" y="1998235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&lt;your username&gt;@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lonestar.tacc.utexas.edu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3074894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Bootstrap your Local Python Environment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235" y="3549129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module load python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48235" y="4652683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dirty="0" smtClean="0">
                <a:solidFill>
                  <a:schemeClr val="bg2"/>
                </a:solidFill>
              </a:rPr>
              <a:t>Create your virtual environment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8235" y="5087023"/>
            <a:ext cx="8404820" cy="8565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curl --insecure -s https://raw.github.com/pypa/virtualenv/master/virtualenv.py | python - $HOME/tutorial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Environment Set-Up cont’d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1577789"/>
          </a:xfrm>
        </p:spPr>
        <p:txBody>
          <a:bodyPr/>
          <a:lstStyle/>
          <a:p>
            <a:r>
              <a:rPr lang="en-US" dirty="0" smtClean="0"/>
              <a:t>Activate your newly installed Python environment to update your PYTHONPATH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35" y="2211758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source $HOME/tutorial/bin/activate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3074894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Ensure batch jobs have the same </a:t>
            </a:r>
            <a:r>
              <a:rPr lang="en-US" sz="2200" kern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Python environment by a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dding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the following lines to $HOME/.profile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Open $HOME/.profile in your favorite text editor (e.g. vim, </a:t>
            </a:r>
            <a:r>
              <a:rPr lang="en-US" sz="2200" kern="0" noProof="0" dirty="0" err="1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emacs</a:t>
            </a: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lang="en-US" sz="2200" kern="0" noProof="0" dirty="0" err="1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etc</a:t>
            </a: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)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236" y="4652683"/>
            <a:ext cx="8229599" cy="9368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module load python</a:t>
            </a:r>
          </a:p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source $HOME/tutorial/bin/activate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70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Install </a:t>
            </a:r>
            <a:r>
              <a:rPr lang="en-US" sz="2800" dirty="0" err="1" smtClean="0">
                <a:ea typeface="ＭＳ Ｐゴシック" pitchFamily="34" charset="-128"/>
              </a:rPr>
              <a:t>BlisS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7892" y="2993396"/>
            <a:ext cx="8229600" cy="1577789"/>
          </a:xfrm>
        </p:spPr>
        <p:txBody>
          <a:bodyPr/>
          <a:lstStyle/>
          <a:p>
            <a:r>
              <a:rPr lang="en-US" dirty="0" smtClean="0"/>
              <a:t>You will notice some unpacking and installation of packages.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4488058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Check for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successful installation by executing the following command: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153" y="1998235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install bliss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153" y="5388892"/>
            <a:ext cx="8615081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ython –c “import bliss; print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bliss.version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645458" y="1568823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mtClean="0"/>
              <a:t>You are now ready to install SAGA BlisS from PyPi!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5152" y="3427736"/>
            <a:ext cx="8695765" cy="10603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Successfully installed bliss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paramiko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-on-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pypi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pycrypto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-on-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pypi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Cleaning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up... 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70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Job Submission with SAGA </a:t>
            </a:r>
            <a:r>
              <a:rPr lang="en-US" sz="2800" dirty="0" err="1" smtClean="0">
                <a:ea typeface="ＭＳ Ｐゴシック" pitchFamily="34" charset="-128"/>
              </a:rPr>
              <a:t>BlisS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4117" y="2598542"/>
            <a:ext cx="8229600" cy="3802258"/>
          </a:xfrm>
        </p:spPr>
        <p:txBody>
          <a:bodyPr/>
          <a:lstStyle/>
          <a:p>
            <a:r>
              <a:rPr lang="en-US" dirty="0"/>
              <a:t>The job submission and management capabilities of Bliss are packaged in the </a:t>
            </a:r>
            <a:r>
              <a:rPr lang="en-US" b="1" dirty="0" err="1"/>
              <a:t>bliss.saga.job</a:t>
            </a:r>
            <a:r>
              <a:rPr lang="en-US" dirty="0"/>
              <a:t> </a:t>
            </a:r>
            <a:r>
              <a:rPr lang="en-US" dirty="0" smtClean="0"/>
              <a:t>module. </a:t>
            </a:r>
            <a:endParaRPr lang="en-US" dirty="0"/>
          </a:p>
          <a:p>
            <a:pPr lvl="1"/>
            <a:r>
              <a:rPr lang="en-US" b="1" dirty="0" err="1" smtClean="0"/>
              <a:t>job.Service</a:t>
            </a:r>
            <a:r>
              <a:rPr lang="en-US" dirty="0" smtClean="0"/>
              <a:t>: Provides </a:t>
            </a:r>
            <a:r>
              <a:rPr lang="en-US" dirty="0"/>
              <a:t>a handle to the resource manager, </a:t>
            </a:r>
            <a:r>
              <a:rPr lang="en-US" dirty="0" smtClean="0"/>
              <a:t>e.g. </a:t>
            </a:r>
            <a:r>
              <a:rPr lang="en-US" dirty="0"/>
              <a:t>a remote PBS cluster.</a:t>
            </a:r>
          </a:p>
          <a:p>
            <a:pPr lvl="1"/>
            <a:r>
              <a:rPr lang="en-US" b="1" dirty="0" err="1" smtClean="0"/>
              <a:t>job.Description</a:t>
            </a:r>
            <a:r>
              <a:rPr lang="en-US" dirty="0" smtClean="0"/>
              <a:t>: Used </a:t>
            </a:r>
            <a:r>
              <a:rPr lang="en-US" dirty="0"/>
              <a:t>to describe the executable, arguments, environment and requirements (e.g., number of cores, </a:t>
            </a:r>
            <a:r>
              <a:rPr lang="en-US" dirty="0" err="1"/>
              <a:t>etc</a:t>
            </a:r>
            <a:r>
              <a:rPr lang="en-US" dirty="0"/>
              <a:t>) of a new job.</a:t>
            </a:r>
          </a:p>
          <a:p>
            <a:pPr lvl="1"/>
            <a:r>
              <a:rPr lang="en-US" b="1" dirty="0" err="1"/>
              <a:t>j</a:t>
            </a:r>
            <a:r>
              <a:rPr lang="en-US" b="1" dirty="0" err="1" smtClean="0"/>
              <a:t>ob.Job</a:t>
            </a:r>
            <a:r>
              <a:rPr lang="en-US" dirty="0" smtClean="0"/>
              <a:t>: A </a:t>
            </a:r>
            <a:r>
              <a:rPr lang="en-US" dirty="0"/>
              <a:t>handle to a job associated with a </a:t>
            </a:r>
            <a:r>
              <a:rPr lang="en-US" dirty="0" err="1"/>
              <a:t>job.Service</a:t>
            </a:r>
            <a:r>
              <a:rPr lang="en-US" dirty="0"/>
              <a:t>. It is used to control (start, stop) the job and query its status (e.g., Running, Finished, </a:t>
            </a:r>
            <a:r>
              <a:rPr lang="en-US" dirty="0" err="1"/>
              <a:t>etc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8235" y="1541849"/>
            <a:ext cx="7781365" cy="7888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Bliss provides the capability to submit jobs to local and remote </a:t>
            </a:r>
            <a:r>
              <a:rPr lang="en-US" b="1" dirty="0" err="1">
                <a:solidFill>
                  <a:schemeClr val="tx1"/>
                </a:solidFill>
              </a:rPr>
              <a:t>queueing</a:t>
            </a:r>
            <a:r>
              <a:rPr lang="en-US" b="1" dirty="0">
                <a:solidFill>
                  <a:schemeClr val="tx1"/>
                </a:solidFill>
              </a:rPr>
              <a:t> systems and resource </a:t>
            </a:r>
            <a:r>
              <a:rPr lang="en-US" b="1" dirty="0" smtClean="0">
                <a:solidFill>
                  <a:schemeClr val="tx1"/>
                </a:solidFill>
              </a:rPr>
              <a:t>managers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15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Creating Job Submission Scripts with </a:t>
            </a:r>
            <a:r>
              <a:rPr lang="en-US" sz="2800" dirty="0" err="1" smtClean="0">
                <a:ea typeface="ＭＳ Ｐゴシック" pitchFamily="34" charset="-128"/>
              </a:rPr>
              <a:t>BlisS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First, we must import the </a:t>
            </a:r>
            <a:r>
              <a:rPr lang="en-US" dirty="0" err="1" smtClean="0"/>
              <a:t>BlisS</a:t>
            </a:r>
            <a:r>
              <a:rPr lang="en-US" dirty="0" smtClean="0"/>
              <a:t> python package.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1998235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bliss.saga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saga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3303695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Create </a:t>
            </a:r>
            <a:r>
              <a:rPr lang="en-US" dirty="0"/>
              <a:t>a job service object that represents a local or cluster resource. </a:t>
            </a:r>
            <a:endParaRPr lang="en-US" dirty="0" smtClean="0"/>
          </a:p>
          <a:p>
            <a:pPr lvl="1"/>
            <a:r>
              <a:rPr lang="en-US" dirty="0" smtClean="0"/>
              <a:t>Takes URL as a parameter. URL  tells Bliss what type of middleware or queuing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4933519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</a:t>
            </a:r>
            <a:r>
              <a:rPr lang="en-US" dirty="0"/>
              <a:t> = </a:t>
            </a:r>
            <a:r>
              <a:rPr lang="en-US" dirty="0" err="1"/>
              <a:t>saga.job.Service</a:t>
            </a:r>
            <a:r>
              <a:rPr lang="en-US" dirty="0"/>
              <a:t>("</a:t>
            </a:r>
            <a:r>
              <a:rPr lang="en-US" dirty="0" err="1"/>
              <a:t>sge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")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9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TG-2007-Review">
  <a:themeElements>
    <a:clrScheme name="TG-2007-Re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-2007-Review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G-2007-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TG-2007-Review">
  <a:themeElements>
    <a:clrScheme name="TG-2007-Re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-2007-Review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G-2007-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8687</TotalTime>
  <Words>1741</Words>
  <Application>Microsoft Office PowerPoint</Application>
  <PresentationFormat>On-screen Show (4:3)</PresentationFormat>
  <Paragraphs>229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RU_Template_Verdana_G</vt:lpstr>
      <vt:lpstr>1_ARCH-Draft-1</vt:lpstr>
      <vt:lpstr>2_TGReview2006</vt:lpstr>
      <vt:lpstr>3_TGReview2006</vt:lpstr>
      <vt:lpstr>2_ARCH-Draft-1</vt:lpstr>
      <vt:lpstr>4_TGReview2006</vt:lpstr>
      <vt:lpstr>3_ARCH-Draft-1</vt:lpstr>
      <vt:lpstr>2_Perspective</vt:lpstr>
      <vt:lpstr>2_TG-2007-Review</vt:lpstr>
      <vt:lpstr>4_ARCH-Draft-1</vt:lpstr>
      <vt:lpstr>3_TG-2007-Review</vt:lpstr>
      <vt:lpstr>Perspective</vt:lpstr>
      <vt:lpstr>Hands-On with SAGA Python (BlisS)</vt:lpstr>
      <vt:lpstr>Agenda</vt:lpstr>
      <vt:lpstr>Introduction</vt:lpstr>
      <vt:lpstr>Please Point Your Browser…</vt:lpstr>
      <vt:lpstr>Environment Set-Up</vt:lpstr>
      <vt:lpstr>Environment Set-Up cont’d</vt:lpstr>
      <vt:lpstr>Install BlisS</vt:lpstr>
      <vt:lpstr>Job Submission with SAGA BlisS</vt:lpstr>
      <vt:lpstr>Creating Job Submission Scripts with BlisS</vt:lpstr>
      <vt:lpstr>Creating Job Submission Scripts with BlisS, cont’d</vt:lpstr>
      <vt:lpstr>Hands-On: Putting it All Together</vt:lpstr>
      <vt:lpstr>Hands-On: Putting it All Together, cont’d </vt:lpstr>
      <vt:lpstr>So… what did I just do?</vt:lpstr>
      <vt:lpstr>File Handling with SAGA BlisS</vt:lpstr>
      <vt:lpstr>Hands-On: Listing a Remote Directory</vt:lpstr>
      <vt:lpstr>Hands-On: Listing a Remote Directory</vt:lpstr>
      <vt:lpstr>Hands-On: Listing a Remote Directory, cont’d </vt:lpstr>
      <vt:lpstr>Mandelbrot Fractals</vt:lpstr>
      <vt:lpstr>Hands-On: Distributed Mandelbrot</vt:lpstr>
      <vt:lpstr>Hands-On: Distributed Mandelbrot, cont’d</vt:lpstr>
      <vt:lpstr>Hands-On: Distributed Mandelbrot, cont’d</vt:lpstr>
      <vt:lpstr>Hands-On: Distributed Mandelbrot, cont’d</vt:lpstr>
      <vt:lpstr>Conclusion</vt:lpstr>
      <vt:lpstr>Questions?</vt:lpstr>
    </vt:vector>
  </TitlesOfParts>
  <Company>University Relations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eburris</dc:creator>
  <cp:lastModifiedBy>Melissa</cp:lastModifiedBy>
  <cp:revision>686</cp:revision>
  <dcterms:created xsi:type="dcterms:W3CDTF">2012-05-29T09:30:00Z</dcterms:created>
  <dcterms:modified xsi:type="dcterms:W3CDTF">2012-07-14T20:08:36Z</dcterms:modified>
</cp:coreProperties>
</file>