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27"/>
  </p:notesMasterIdLst>
  <p:sldIdLst>
    <p:sldId id="256" r:id="rId3"/>
    <p:sldId id="715" r:id="rId4"/>
    <p:sldId id="787" r:id="rId5"/>
    <p:sldId id="822" r:id="rId6"/>
    <p:sldId id="823" r:id="rId7"/>
    <p:sldId id="788" r:id="rId8"/>
    <p:sldId id="826" r:id="rId9"/>
    <p:sldId id="825" r:id="rId10"/>
    <p:sldId id="829" r:id="rId11"/>
    <p:sldId id="754" r:id="rId12"/>
    <p:sldId id="772" r:id="rId13"/>
    <p:sldId id="478" r:id="rId14"/>
    <p:sldId id="555" r:id="rId15"/>
    <p:sldId id="791" r:id="rId16"/>
    <p:sldId id="773" r:id="rId17"/>
    <p:sldId id="820" r:id="rId18"/>
    <p:sldId id="815" r:id="rId19"/>
    <p:sldId id="816" r:id="rId20"/>
    <p:sldId id="817" r:id="rId21"/>
    <p:sldId id="757" r:id="rId22"/>
    <p:sldId id="759" r:id="rId23"/>
    <p:sldId id="824" r:id="rId24"/>
    <p:sldId id="827" r:id="rId25"/>
    <p:sldId id="82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353" autoAdjust="0"/>
    <p:restoredTop sz="97997" autoAdjust="0"/>
  </p:normalViewPr>
  <p:slideViewPr>
    <p:cSldViewPr snapToGrid="0" snapToObjects="1">
      <p:cViewPr>
        <p:scale>
          <a:sx n="100" d="100"/>
          <a:sy n="100" d="100"/>
        </p:scale>
        <p:origin x="-65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1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very hard to read!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36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" TargetMode="External"/><Relationship Id="rId4" Type="http://schemas.openxmlformats.org/officeDocument/2006/relationships/hyperlink" Target="http://dare.cct.lsu.edu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err="1" smtClean="0"/>
              <a:t>Joohyun</a:t>
            </a:r>
            <a:r>
              <a:rPr lang="en-US" sz="2100" dirty="0" smtClean="0"/>
              <a:t> Kim, </a:t>
            </a:r>
            <a:r>
              <a:rPr lang="en-US" sz="2100" dirty="0" err="1" smtClean="0"/>
              <a:t>Sharath</a:t>
            </a:r>
            <a:r>
              <a:rPr lang="en-US" sz="2100" dirty="0" smtClean="0"/>
              <a:t> </a:t>
            </a:r>
            <a:r>
              <a:rPr lang="en-US" sz="2100" dirty="0" err="1" smtClean="0"/>
              <a:t>Maddineni</a:t>
            </a:r>
            <a:r>
              <a:rPr lang="en-US" sz="2100" dirty="0" smtClean="0"/>
              <a:t>, Shantenu Jha</a:t>
            </a: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  <a:hlinkClick r:id="rId3"/>
              </a:rPr>
              <a:t>http://</a:t>
            </a:r>
            <a:r>
              <a:rPr lang="en-US" sz="2100" dirty="0" smtClean="0">
                <a:solidFill>
                  <a:srgbClr val="800000"/>
                </a:solidFill>
                <a:hlinkClick r:id="rId3"/>
              </a:rPr>
              <a:t>saga.cct.lsu.edu</a:t>
            </a:r>
            <a:r>
              <a:rPr lang="en-US" sz="2100" dirty="0" smtClean="0">
                <a:solidFill>
                  <a:srgbClr val="800000"/>
                </a:solidFill>
              </a:rPr>
              <a:t> and </a:t>
            </a:r>
            <a:r>
              <a:rPr lang="en-US" sz="2100" dirty="0" smtClean="0">
                <a:solidFill>
                  <a:srgbClr val="800000"/>
                </a:solidFill>
                <a:hlinkClick r:id="rId4"/>
              </a:rPr>
              <a:t>http</a:t>
            </a:r>
            <a:r>
              <a:rPr lang="en-US" sz="2100" dirty="0" smtClean="0">
                <a:solidFill>
                  <a:srgbClr val="800000"/>
                </a:solidFill>
                <a:hlinkClick r:id="rId4"/>
              </a:rPr>
              <a:t>://dare.cct.lsu.edu/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</a:rPr>
              <a:t>Emerging Computational Methods for Life Sciences,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800100"/>
            <a:ext cx="8169611" cy="1856674"/>
          </a:xfrm>
        </p:spPr>
        <p:txBody>
          <a:bodyPr>
            <a:noAutofit/>
          </a:bodyPr>
          <a:lstStyle/>
          <a:p>
            <a:r>
              <a:rPr lang="en-US" sz="2400" dirty="0" smtClean="0"/>
              <a:t>Characterizing Deep Sequencing Analytics Using BFAST: Towards a Scalable Distributed Architecture for Next-Generation Sequencing Data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SAGA: In a nutshell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There exists a lack of Programmatic approaches that:</a:t>
            </a:r>
          </a:p>
          <a:p>
            <a:pPr lvl="1"/>
            <a:r>
              <a:rPr lang="en-US" dirty="0" smtClean="0"/>
              <a:t>Provide general-purpose, basic &amp; common distributed functionality for applications; hide underlying complexity, varying semantics..</a:t>
            </a:r>
          </a:p>
          <a:p>
            <a:pPr lvl="1"/>
            <a:r>
              <a:rPr lang="en-US" dirty="0" smtClean="0"/>
              <a:t>The building blocks upon which to construct “consistent” higher-levels of functionality and abstractions</a:t>
            </a:r>
          </a:p>
          <a:p>
            <a:pPr lvl="1"/>
            <a:r>
              <a:rPr lang="en-US" dirty="0" smtClean="0"/>
              <a:t>Meets the need for a Broad Spectrum of Applications </a:t>
            </a:r>
          </a:p>
          <a:p>
            <a:pPr lvl="2"/>
            <a:r>
              <a:rPr lang="en-US" dirty="0" smtClean="0"/>
              <a:t>Simple scripts, Gateways,  Tooling, Workflow…</a:t>
            </a:r>
          </a:p>
          <a:p>
            <a:pPr lvl="0"/>
            <a:r>
              <a:rPr lang="en-US" dirty="0" smtClean="0"/>
              <a:t>Simple, integrated, stable, uniform and community-standard </a:t>
            </a:r>
          </a:p>
          <a:p>
            <a:pPr lvl="1"/>
            <a:r>
              <a:rPr lang="en-US" dirty="0" smtClean="0"/>
              <a:t>Simple and Stable: 80:20 restricted scope</a:t>
            </a:r>
          </a:p>
          <a:p>
            <a:pPr lvl="1"/>
            <a:r>
              <a:rPr lang="en-US" dirty="0" smtClean="0"/>
              <a:t>Integrated: Similar semantics &amp; style across primary functional areas</a:t>
            </a:r>
          </a:p>
          <a:p>
            <a:pPr lvl="1"/>
            <a:r>
              <a:rPr lang="en-US" dirty="0" smtClean="0"/>
              <a:t>Uniform: Same interface for different distributed systems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SAGA – An Overview</a:t>
            </a:r>
            <a:endParaRPr lang="en-US" sz="24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63503" y="1529880"/>
            <a:ext cx="8661398" cy="50106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Abstractions for Dynamic Execution </a:t>
            </a:r>
            <a:br>
              <a:rPr lang="en-US" sz="2400" dirty="0" smtClean="0"/>
            </a:br>
            <a:r>
              <a:rPr lang="en-US" sz="2400" dirty="0" smtClean="0"/>
              <a:t>SAGA Pilot-Job (</a:t>
            </a:r>
            <a:r>
              <a:rPr lang="en-US" sz="2400" dirty="0" err="1" smtClean="0"/>
              <a:t>BigJob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“unique” about Pilot-Jobs built using the right abstractions?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46" y="1250480"/>
            <a:ext cx="8195553" cy="5023320"/>
          </a:xfrm>
        </p:spPr>
        <p:txBody>
          <a:bodyPr>
            <a:noAutofit/>
          </a:bodyPr>
          <a:lstStyle/>
          <a:p>
            <a:r>
              <a:rPr lang="en-US" sz="1700" dirty="0" smtClean="0"/>
              <a:t>Pilot-Jobs: Decouple resource assignment &amp; resource-workload binding</a:t>
            </a:r>
          </a:p>
          <a:p>
            <a:r>
              <a:rPr lang="en-US" sz="1700" dirty="0" smtClean="0"/>
              <a:t>Pilot-Jobs are/have been typically used for:</a:t>
            </a:r>
          </a:p>
          <a:p>
            <a:pPr lvl="1"/>
            <a:r>
              <a:rPr lang="en-US" sz="1700" dirty="0" smtClean="0"/>
              <a:t>Enhancing resource utilization; Facilitate high-throughput simulation</a:t>
            </a:r>
          </a:p>
          <a:p>
            <a:pPr lvl="1"/>
            <a:r>
              <a:rPr lang="en-US" sz="1700" dirty="0" smtClean="0"/>
              <a:t>Lowering wait time for multiple jobs (better predictability)</a:t>
            </a:r>
          </a:p>
          <a:p>
            <a:r>
              <a:rPr lang="en-US" sz="1700" dirty="0" smtClean="0"/>
              <a:t>Several unique aspects  about the SAGA-based Pilot-Job</a:t>
            </a:r>
          </a:p>
          <a:p>
            <a:pPr lvl="1"/>
            <a:r>
              <a:rPr lang="en-US" sz="1700" dirty="0" smtClean="0"/>
              <a:t>Pilot-Jobs have not been used for Science Driven Objectives:</a:t>
            </a:r>
          </a:p>
          <a:p>
            <a:pPr lvl="2"/>
            <a:r>
              <a:rPr lang="en-US" sz="1700" dirty="0" smtClean="0"/>
              <a:t>First demonstration of multi-physics simulations, REMD simulations </a:t>
            </a:r>
          </a:p>
          <a:p>
            <a:pPr lvl="2"/>
            <a:r>
              <a:rPr lang="en-US" sz="1700" dirty="0" smtClean="0"/>
              <a:t>Frameworks based upon </a:t>
            </a:r>
            <a:r>
              <a:rPr lang="en-US" sz="1700" dirty="0" err="1" smtClean="0"/>
              <a:t>PJs</a:t>
            </a:r>
            <a:r>
              <a:rPr lang="en-US" sz="1700" dirty="0" smtClean="0"/>
              <a:t> (pull model) for specific back-ends</a:t>
            </a:r>
          </a:p>
          <a:p>
            <a:pPr lvl="1"/>
            <a:r>
              <a:rPr lang="en-US" sz="1700" dirty="0" smtClean="0"/>
              <a:t>Infrastructure Independent and “standard” PJ API to access other </a:t>
            </a:r>
            <a:r>
              <a:rPr lang="en-US" sz="1700" dirty="0" err="1" smtClean="0"/>
              <a:t>PJs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dirty="0" smtClean="0"/>
              <a:t>SAGA PJ (</a:t>
            </a:r>
            <a:r>
              <a:rPr lang="en-US" sz="1700" dirty="0" err="1" smtClean="0"/>
              <a:t>BigJob</a:t>
            </a:r>
            <a:r>
              <a:rPr lang="en-US" sz="1700" dirty="0" smtClean="0"/>
              <a:t>) API  basis for inter-operable PJ (Azure, DIANE)  </a:t>
            </a:r>
          </a:p>
          <a:p>
            <a:r>
              <a:rPr lang="en-US" sz="1700" dirty="0" smtClean="0"/>
              <a:t>SAGA-based Pilot-Job form the basis for</a:t>
            </a:r>
          </a:p>
          <a:p>
            <a:pPr lvl="1"/>
            <a:r>
              <a:rPr lang="en-US" sz="1700" dirty="0" smtClean="0"/>
              <a:t>Extension of Pilot-abstraction to other “dimensions”</a:t>
            </a:r>
          </a:p>
          <a:p>
            <a:pPr lvl="1"/>
            <a:r>
              <a:rPr lang="en-US" sz="1700" dirty="0" smtClean="0"/>
              <a:t>For autonomic scheduling and application-level scheduling</a:t>
            </a:r>
          </a:p>
          <a:p>
            <a:pPr lvl="1"/>
            <a:r>
              <a:rPr lang="en-US" sz="1700" dirty="0" smtClean="0"/>
              <a:t>Advanced run-time frameworks for load-balancing and FT</a:t>
            </a:r>
          </a:p>
          <a:p>
            <a:pPr lvl="1"/>
            <a:endParaRPr lang="en-US" sz="170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DARE-based Science Gateways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6100" y="1595868"/>
            <a:ext cx="3148357" cy="3910483"/>
          </a:xfrm>
        </p:spPr>
        <p:txBody>
          <a:bodyPr>
            <a:normAutofit/>
          </a:bodyPr>
          <a:lstStyle/>
          <a:p>
            <a:r>
              <a:rPr lang="en-US" sz="1700" dirty="0" smtClean="0"/>
              <a:t>Provides fundamental abstractions for Dynamic and Adaptive Execution</a:t>
            </a:r>
          </a:p>
          <a:p>
            <a:pPr lvl="1"/>
            <a:r>
              <a:rPr lang="en-US" sz="1700" dirty="0" smtClean="0"/>
              <a:t>Integrated compute and data </a:t>
            </a:r>
          </a:p>
          <a:p>
            <a:r>
              <a:rPr lang="en-US" sz="1700" dirty="0" smtClean="0"/>
              <a:t>Efficient and novel runtime environments for Map-Reduce</a:t>
            </a:r>
          </a:p>
          <a:p>
            <a:r>
              <a:rPr lang="en-US" sz="1700" dirty="0" smtClean="0"/>
              <a:t>Interoperable across DCI</a:t>
            </a:r>
          </a:p>
          <a:p>
            <a:r>
              <a:rPr lang="en-US" sz="1700" dirty="0" smtClean="0"/>
              <a:t>Extensible: new features and abstractions</a:t>
            </a:r>
            <a:endParaRPr lang="en-US" sz="1700" dirty="0"/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457" y="1595868"/>
            <a:ext cx="5449543" cy="4601733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REOut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22" y="1928392"/>
            <a:ext cx="3464667" cy="2925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Towards NGS Analytics as a Service: </a:t>
            </a:r>
            <a:br>
              <a:rPr lang="en-US" sz="2400" dirty="0" smtClean="0"/>
            </a:br>
            <a:r>
              <a:rPr lang="en-US" sz="2400" dirty="0" smtClean="0"/>
              <a:t>DARE-based Gateway on XD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0748" y="1263180"/>
            <a:ext cx="5203874" cy="5277320"/>
          </a:xfrm>
        </p:spPr>
        <p:txBody>
          <a:bodyPr>
            <a:normAutofit/>
          </a:bodyPr>
          <a:lstStyle/>
          <a:p>
            <a:r>
              <a:rPr lang="en-US" dirty="0" smtClean="0"/>
              <a:t>Some NGS specific challenges</a:t>
            </a:r>
          </a:p>
          <a:p>
            <a:pPr lvl="1"/>
            <a:r>
              <a:rPr lang="en-US" dirty="0" smtClean="0"/>
              <a:t>Efficient Algorithm/tool/code selection</a:t>
            </a:r>
          </a:p>
          <a:p>
            <a:pPr lvl="2"/>
            <a:r>
              <a:rPr lang="en-US" dirty="0" smtClean="0"/>
              <a:t>Hosting pre-installed  VM</a:t>
            </a:r>
          </a:p>
          <a:p>
            <a:pPr lvl="1"/>
            <a:r>
              <a:rPr lang="en-US" dirty="0" smtClean="0"/>
              <a:t>Efficient task scheduling and placement</a:t>
            </a:r>
          </a:p>
          <a:p>
            <a:pPr lvl="2"/>
            <a:r>
              <a:rPr lang="en-US" dirty="0" smtClean="0"/>
              <a:t>What can we learn from HEP? WMS? </a:t>
            </a:r>
          </a:p>
          <a:p>
            <a:pPr lvl="1"/>
            <a:r>
              <a:rPr lang="en-US" dirty="0" smtClean="0"/>
              <a:t>Efficient Distributed data management</a:t>
            </a:r>
          </a:p>
          <a:p>
            <a:pPr lvl="1"/>
            <a:r>
              <a:rPr lang="en-US" dirty="0" smtClean="0"/>
              <a:t>Efficient Data transfer/scheduling</a:t>
            </a:r>
          </a:p>
          <a:p>
            <a:pPr lvl="2"/>
            <a:r>
              <a:rPr lang="en-US" dirty="0" smtClean="0"/>
              <a:t>Transfer of Ref. genome index files: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O(hours</a:t>
            </a:r>
            <a:r>
              <a:rPr lang="en-US" dirty="0" smtClean="0"/>
              <a:t>) 130 GB, </a:t>
            </a:r>
          </a:p>
          <a:p>
            <a:pPr lvl="2"/>
            <a:r>
              <a:rPr lang="en-US" dirty="0" smtClean="0"/>
              <a:t>Transfer of Short read files: 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O(mins</a:t>
            </a:r>
            <a:r>
              <a:rPr lang="en-US" dirty="0" smtClean="0"/>
              <a:t>) [L to QB] 9 GB</a:t>
            </a:r>
          </a:p>
          <a:p>
            <a:pPr lvl="1"/>
            <a:r>
              <a:rPr lang="en-US" dirty="0" smtClean="0"/>
              <a:t>Determine optimal point -- tradeoff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windows_azure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538" y="3548661"/>
            <a:ext cx="694531" cy="4747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92699" y="1358900"/>
            <a:ext cx="4318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</a:rPr>
              <a:t>http://</a:t>
            </a:r>
            <a:r>
              <a:rPr lang="en-US" sz="1600" dirty="0" err="1" smtClean="0">
                <a:solidFill>
                  <a:srgbClr val="800000"/>
                </a:solidFill>
              </a:rPr>
              <a:t>dare.cct.lsu.edu/gateways/ngs</a:t>
            </a:r>
            <a:endParaRPr lang="en-US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63714"/>
            <a:ext cx="82042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Clouds Present: Novel or more of the same?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 address several “barriers” of decade past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logical and physical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r>
              <a:rPr lang="en-US" sz="1700" dirty="0" smtClean="0"/>
              <a:t>If Clouds part of a larger, richer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r>
              <a:rPr lang="en-US" sz="1700" dirty="0" smtClean="0"/>
              <a:t>Clouds represent a natural and positive evolution but will need a careful interplay of application and system-level abstractions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Data-Intensive Distributed Applications Revisited</a:t>
            </a:r>
          </a:p>
          <a:p>
            <a:pPr lvl="1"/>
            <a:r>
              <a:rPr lang="en-US" sz="1700" dirty="0" smtClean="0"/>
              <a:t>Where, when, how to distribute? How to manage coordination?</a:t>
            </a:r>
          </a:p>
          <a:p>
            <a:pPr lvl="1"/>
            <a:r>
              <a:rPr lang="en-US" sz="1700" dirty="0" smtClean="0"/>
              <a:t>What is the task decomposition granularity? Mapping to resources?</a:t>
            </a:r>
          </a:p>
          <a:p>
            <a:pPr lvl="1"/>
            <a:r>
              <a:rPr lang="en-US" sz="1700" dirty="0" smtClean="0"/>
              <a:t>What are the data transfer/access/storage mechanisms</a:t>
            </a:r>
          </a:p>
          <a:p>
            <a:r>
              <a:rPr lang="en-US" sz="1700" dirty="0" smtClean="0"/>
              <a:t>Life-Science Applications have</a:t>
            </a:r>
          </a:p>
          <a:p>
            <a:pPr lvl="1"/>
            <a:r>
              <a:rPr lang="en-US" sz="1700" dirty="0" smtClean="0"/>
              <a:t>Multi-parametric trade-offs exist: </a:t>
            </a:r>
            <a:r>
              <a:rPr lang="en-US" sz="1700" dirty="0" err="1" smtClean="0"/>
              <a:t>Mem</a:t>
            </a:r>
            <a:r>
              <a:rPr lang="en-US" sz="1700" dirty="0" smtClean="0"/>
              <a:t>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CPU </a:t>
            </a:r>
            <a:r>
              <a:rPr lang="en-US" sz="1700" dirty="0" err="1" smtClean="0"/>
              <a:t>vs</a:t>
            </a:r>
            <a:r>
              <a:rPr lang="en-US" sz="1700" dirty="0" smtClean="0"/>
              <a:t> 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1"/>
            <a:r>
              <a:rPr lang="en-US" sz="1700" dirty="0" smtClean="0"/>
              <a:t>NGS: Sequence length variation</a:t>
            </a:r>
          </a:p>
          <a:p>
            <a:r>
              <a:rPr lang="en-US" sz="1700" dirty="0" smtClean="0"/>
              <a:t>Need to support  distributed, dynamic loads</a:t>
            </a:r>
          </a:p>
          <a:p>
            <a:pPr lvl="1"/>
            <a:r>
              <a:rPr lang="en-US" sz="1700" dirty="0" smtClean="0"/>
              <a:t>DA challenges need to be addressed dynamically!</a:t>
            </a:r>
          </a:p>
          <a:p>
            <a:pPr lvl="2"/>
            <a:r>
              <a:rPr lang="en-US" sz="1700" dirty="0" smtClean="0"/>
              <a:t>Resource Elasticity/Cloudburst + Heterogeneous task-resource binding and need to for application configuration trade-</a:t>
            </a:r>
            <a:r>
              <a:rPr lang="en-US" sz="1700" dirty="0" smtClean="0"/>
              <a:t>offs</a:t>
            </a:r>
          </a:p>
          <a:p>
            <a:pPr lvl="2"/>
            <a:r>
              <a:rPr lang="en-US" sz="1700" dirty="0" smtClean="0"/>
              <a:t>When to move data to compute, compute to data?</a:t>
            </a:r>
            <a:endParaRPr lang="en-US" sz="1700" dirty="0" smtClean="0"/>
          </a:p>
          <a:p>
            <a:pPr lvl="1"/>
            <a:endParaRPr lang="en-US" sz="1700" dirty="0" smtClean="0"/>
          </a:p>
          <a:p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7946" y="1529880"/>
            <a:ext cx="8386053" cy="4608884"/>
          </a:xfrm>
        </p:spPr>
        <p:txBody>
          <a:bodyPr>
            <a:normAutofit/>
          </a:bodyPr>
          <a:lstStyle/>
          <a:p>
            <a:r>
              <a:rPr lang="en-US" sz="1700" dirty="0" smtClean="0"/>
              <a:t>What is the Cloud infrastructure configuration?</a:t>
            </a:r>
          </a:p>
          <a:p>
            <a:pPr lvl="1"/>
            <a:r>
              <a:rPr lang="en-US" sz="1700" dirty="0" smtClean="0"/>
              <a:t>No well-defined single infrastructure configuration or capabilities</a:t>
            </a:r>
          </a:p>
          <a:p>
            <a:pPr lvl="2"/>
            <a:r>
              <a:rPr lang="en-US" sz="1700" dirty="0" smtClean="0"/>
              <a:t>Contrast: Astronomy, HEP - Application characteristic better defined</a:t>
            </a:r>
          </a:p>
          <a:p>
            <a:pPr lvl="1"/>
            <a:r>
              <a:rPr lang="en-US" sz="1700" dirty="0" smtClean="0"/>
              <a:t>“Why is the </a:t>
            </a:r>
            <a:r>
              <a:rPr lang="en-US" sz="1700" dirty="0" err="1" smtClean="0"/>
              <a:t>TeraGrid</a:t>
            </a:r>
            <a:r>
              <a:rPr lang="en-US" sz="1700" dirty="0" smtClean="0"/>
              <a:t> is not used for data-intensive applications” </a:t>
            </a:r>
          </a:p>
          <a:p>
            <a:pPr lvl="2"/>
            <a:r>
              <a:rPr lang="en-US" sz="1700" dirty="0" smtClean="0"/>
              <a:t>Is it just about storage? Or is it about data transfer?</a:t>
            </a:r>
          </a:p>
          <a:p>
            <a:r>
              <a:rPr lang="en-US" sz="1700" dirty="0" smtClean="0"/>
              <a:t>“Building this infrastructure is not trivial” (Fox) </a:t>
            </a:r>
          </a:p>
          <a:p>
            <a:pPr lvl="1"/>
            <a:r>
              <a:rPr lang="en-US" sz="1700" dirty="0" smtClean="0"/>
              <a:t>Need Abstractions to Support Dynamic Applications</a:t>
            </a:r>
          </a:p>
          <a:p>
            <a:pPr lvl="2"/>
            <a:r>
              <a:rPr lang="en-US" sz="1700" dirty="0" smtClean="0"/>
              <a:t>Both Development and  System/Infrastructure level abstractions</a:t>
            </a:r>
          </a:p>
          <a:p>
            <a:pPr lvl="1"/>
            <a:r>
              <a:rPr lang="en-US" sz="1700" dirty="0" smtClean="0"/>
              <a:t>There are “hard” parts and tractable parts </a:t>
            </a:r>
          </a:p>
          <a:p>
            <a:pPr lvl="2"/>
            <a:r>
              <a:rPr lang="en-US" sz="1700" dirty="0" smtClean="0"/>
              <a:t>SAGA handles the hard part, opening up innovation elsewhere</a:t>
            </a:r>
          </a:p>
          <a:p>
            <a:r>
              <a:rPr lang="en-US" sz="1700" dirty="0" smtClean="0"/>
              <a:t>Moving compute to data: Is the data localization model imposed by Clouds scalable and/or sustainable" ?</a:t>
            </a:r>
          </a:p>
          <a:p>
            <a:pPr lvl="2"/>
            <a:endParaRPr lang="en-US" sz="1700" dirty="0" smtClean="0"/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NGS Analytics</a:t>
            </a:r>
          </a:p>
          <a:p>
            <a:pPr lvl="1"/>
            <a:r>
              <a:rPr lang="en-US" sz="1700" dirty="0" smtClean="0"/>
              <a:t>BFAST </a:t>
            </a:r>
            <a:r>
              <a:rPr lang="en-US" sz="1700" dirty="0" smtClean="0"/>
              <a:t>as an </a:t>
            </a:r>
            <a:r>
              <a:rPr lang="en-US" sz="1700" dirty="0" smtClean="0"/>
              <a:t>example of NGS</a:t>
            </a:r>
            <a:r>
              <a:rPr lang="en-US" sz="1700" dirty="0" smtClean="0"/>
              <a:t> alignment Analytics</a:t>
            </a:r>
          </a:p>
          <a:p>
            <a:r>
              <a:rPr lang="en-US" sz="1700" dirty="0" smtClean="0"/>
              <a:t>BFAST computational characterization</a:t>
            </a:r>
          </a:p>
          <a:p>
            <a:pPr lvl="1"/>
            <a:r>
              <a:rPr lang="en-US" sz="1700" dirty="0" smtClean="0"/>
              <a:t>Tradeoffs: Com</a:t>
            </a:r>
            <a:r>
              <a:rPr lang="en-US" sz="1700" dirty="0" smtClean="0"/>
              <a:t>.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Mem</a:t>
            </a:r>
            <a:r>
              <a:rPr lang="en-US" sz="1700" dirty="0" smtClean="0"/>
              <a:t>.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1"/>
            <a:r>
              <a:rPr lang="en-US" sz="1700" dirty="0" smtClean="0"/>
              <a:t>Sensitive to specific data-set </a:t>
            </a:r>
            <a:r>
              <a:rPr lang="en-US" sz="1700" dirty="0" smtClean="0"/>
              <a:t>size</a:t>
            </a:r>
          </a:p>
          <a:p>
            <a:r>
              <a:rPr lang="en-US" sz="1700" dirty="0" smtClean="0"/>
              <a:t>DARE</a:t>
            </a:r>
            <a:r>
              <a:rPr lang="en-US" sz="1700" dirty="0" smtClean="0"/>
              <a:t>-based </a:t>
            </a:r>
            <a:r>
              <a:rPr lang="en-US" sz="1700" dirty="0" smtClean="0"/>
              <a:t>Gateway</a:t>
            </a:r>
          </a:p>
          <a:p>
            <a:pPr lvl="1"/>
            <a:r>
              <a:rPr lang="en-US" sz="1700" dirty="0" smtClean="0"/>
              <a:t>XD/</a:t>
            </a:r>
            <a:r>
              <a:rPr lang="en-US" sz="1700" dirty="0" err="1" smtClean="0"/>
              <a:t>FutureGrid</a:t>
            </a:r>
            <a:r>
              <a:rPr lang="en-US" sz="1700" dirty="0" smtClean="0"/>
              <a:t> Solution:  Architecture, Performance and Scalability</a:t>
            </a:r>
          </a:p>
          <a:p>
            <a:pPr lvl="1"/>
            <a:r>
              <a:rPr lang="en-US" sz="1700" dirty="0" smtClean="0"/>
              <a:t>Towards Lessons and Experience from DARE-based Gateway</a:t>
            </a:r>
            <a:r>
              <a:rPr lang="en-US" sz="1700" dirty="0" smtClean="0"/>
              <a:t> </a:t>
            </a:r>
          </a:p>
          <a:p>
            <a:r>
              <a:rPr lang="en-US" sz="1700" dirty="0" smtClean="0"/>
              <a:t>Understand the present challenges for LS Applications on Cloud</a:t>
            </a:r>
          </a:p>
          <a:p>
            <a:pPr lvl="1"/>
            <a:r>
              <a:rPr lang="en-US" sz="1700" dirty="0" smtClean="0"/>
              <a:t>Understanding </a:t>
            </a:r>
            <a:r>
              <a:rPr lang="en-US" sz="1700" i="1" dirty="0" smtClean="0"/>
              <a:t>common</a:t>
            </a:r>
            <a:r>
              <a:rPr lang="en-US" sz="1700" dirty="0" smtClean="0"/>
              <a:t> computational </a:t>
            </a:r>
            <a:r>
              <a:rPr lang="en-US" sz="1700" dirty="0" smtClean="0"/>
              <a:t>characteristics</a:t>
            </a:r>
            <a:endParaRPr lang="en-US" sz="1700" dirty="0" smtClean="0"/>
          </a:p>
          <a:p>
            <a:pPr lvl="2"/>
            <a:endParaRPr lang="en-US" sz="1700" dirty="0" smtClean="0"/>
          </a:p>
          <a:p>
            <a:pPr lvl="1"/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 Applications – compute and data intensive present broad range of challenges at scale</a:t>
            </a:r>
          </a:p>
          <a:p>
            <a:r>
              <a:rPr lang="en-US" dirty="0" smtClean="0"/>
              <a:t>Ready/Need for community provided solution on XD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SAGA Team and contributors: </a:t>
            </a:r>
            <a:r>
              <a:rPr lang="en-US" dirty="0" smtClean="0">
                <a:solidFill>
                  <a:srgbClr val="800000"/>
                </a:solidFill>
              </a:rPr>
              <a:t>http://</a:t>
            </a:r>
            <a:r>
              <a:rPr lang="en-US" dirty="0" err="1" smtClean="0">
                <a:solidFill>
                  <a:srgbClr val="800000"/>
                </a:solidFill>
              </a:rPr>
              <a:t>saga.cct.lsu.edu</a:t>
            </a:r>
            <a:endParaRPr lang="en-US" dirty="0" smtClean="0">
              <a:solidFill>
                <a:srgbClr val="80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Futuregrid</a:t>
            </a:r>
            <a:r>
              <a:rPr lang="en-US" dirty="0" smtClean="0"/>
              <a:t> Acknowledgement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An Experimental, High-Performance Grid Test-bed." Any opinions, findings, and conclusions or recommendations expressed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</a:t>
            </a:r>
            <a:r>
              <a:rPr lang="en-US" dirty="0" smtClean="0">
                <a:solidFill>
                  <a:schemeClr val="tx1"/>
                </a:solidFill>
              </a:rPr>
              <a:t>) and do not necessarily </a:t>
            </a:r>
            <a:r>
              <a:rPr lang="en-US" dirty="0" err="1" smtClean="0">
                <a:solidFill>
                  <a:schemeClr val="tx1"/>
                </a:solidFill>
              </a:rPr>
              <a:t>reaect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</a:p>
          <a:p>
            <a:pPr>
              <a:buNone/>
            </a:pPr>
            <a:r>
              <a:rPr lang="en-US" i="1" dirty="0" smtClean="0"/>
              <a:t>     Also Acknowledge useful discussions:</a:t>
            </a:r>
          </a:p>
          <a:p>
            <a:pPr>
              <a:buNone/>
            </a:pPr>
            <a:r>
              <a:rPr lang="en-US" i="1" dirty="0" smtClean="0"/>
              <a:t>		 Geoffrey Fox and Jon </a:t>
            </a:r>
            <a:r>
              <a:rPr lang="en-US" i="1" dirty="0" err="1" smtClean="0"/>
              <a:t>Weissman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 prototype for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47" y="1346200"/>
            <a:ext cx="4880853" cy="5328120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Classify </a:t>
            </a:r>
            <a:r>
              <a:rPr lang="en-US" sz="1800" dirty="0" smtClean="0"/>
              <a:t>most alignment software into categories based upon the property of the indexing</a:t>
            </a:r>
          </a:p>
          <a:p>
            <a:pPr lvl="1"/>
            <a:r>
              <a:rPr lang="en-US" sz="1600" dirty="0" smtClean="0"/>
              <a:t>Hash-based and Tree-based</a:t>
            </a:r>
          </a:p>
          <a:p>
            <a:r>
              <a:rPr lang="en-US" sz="1800" dirty="0" smtClean="0"/>
              <a:t>BFAST Higher </a:t>
            </a:r>
            <a:r>
              <a:rPr lang="en-US" sz="1800" dirty="0" smtClean="0"/>
              <a:t>sensitivity (CAL finding and gapped Smith-Waterman alignment)</a:t>
            </a:r>
          </a:p>
          <a:p>
            <a:r>
              <a:rPr lang="en-US" sz="1800" dirty="0" smtClean="0"/>
              <a:t>Relatively large memory and disk space</a:t>
            </a:r>
          </a:p>
          <a:p>
            <a:r>
              <a:rPr lang="en-US" sz="1800" dirty="0" smtClean="0"/>
              <a:t>Data types: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Short- Read (ii) Reference (iii) Index data</a:t>
            </a:r>
          </a:p>
          <a:p>
            <a:r>
              <a:rPr lang="en-US" sz="1800" dirty="0" smtClean="0"/>
              <a:t>Supports Advanced features: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Multi-threading support (ii) Low-memory option (index file splitting)</a:t>
            </a:r>
          </a:p>
          <a:p>
            <a:r>
              <a:rPr lang="en-US" sz="1800" dirty="0" smtClean="0"/>
              <a:t>Breaking up short-read data permits task-level concurrency</a:t>
            </a:r>
          </a:p>
          <a:p>
            <a:pPr lvl="1"/>
            <a:r>
              <a:rPr lang="en-US" dirty="0" smtClean="0"/>
              <a:t>Each Task requires full reference genome –  possible I/O bottleneck</a:t>
            </a:r>
          </a:p>
          <a:p>
            <a:pPr lvl="1"/>
            <a:r>
              <a:rPr lang="en-US" dirty="0" smtClean="0"/>
              <a:t>Distribute to over I/O bottleneck?</a:t>
            </a:r>
          </a:p>
          <a:p>
            <a:r>
              <a:rPr lang="en-US" sz="1800" dirty="0" smtClean="0"/>
              <a:t>Tradeoffs: Comp.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Mem</a:t>
            </a:r>
            <a:r>
              <a:rPr lang="en-US" sz="1800" dirty="0" smtClean="0"/>
              <a:t>. </a:t>
            </a:r>
            <a:r>
              <a:rPr lang="en-US" sz="1800" dirty="0" err="1" smtClean="0"/>
              <a:t>vs</a:t>
            </a:r>
            <a:r>
              <a:rPr lang="en-US" sz="1800" dirty="0" smtClean="0"/>
              <a:t> I/O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DoD</a:t>
            </a:r>
            <a:endParaRPr lang="en-US" sz="1800" dirty="0" smtClean="0"/>
          </a:p>
          <a:p>
            <a:pPr lvl="1"/>
            <a:r>
              <a:rPr lang="en-US" dirty="0" smtClean="0"/>
              <a:t>Sensitive to specific data-set size</a:t>
            </a:r>
          </a:p>
          <a:p>
            <a:endParaRPr lang="en-US" dirty="0"/>
          </a:p>
        </p:txBody>
      </p:sp>
      <p:pic>
        <p:nvPicPr>
          <p:cNvPr id="12" name="Picture 11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548843" y="3695700"/>
            <a:ext cx="3174471" cy="27618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3" name="Picture 12" descr="ngs-sw-co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79" y="1346200"/>
            <a:ext cx="382876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7431469"/>
              </p:ext>
            </p:extLst>
          </p:nvPr>
        </p:nvGraphicFramePr>
        <p:xfrm>
          <a:off x="60843" y="3183883"/>
          <a:ext cx="9032357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6951"/>
                <a:gridCol w="1632992"/>
                <a:gridCol w="1769075"/>
                <a:gridCol w="1799315"/>
                <a:gridCol w="2234024"/>
              </a:tblGrid>
              <a:tr h="3888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</a:t>
                      </a:r>
                      <a:r>
                        <a:rPr lang="en-US" sz="1600" dirty="0" err="1" smtClean="0"/>
                        <a:t>Glumae</a:t>
                      </a:r>
                      <a:r>
                        <a:rPr lang="en-US" sz="1600" dirty="0" smtClean="0"/>
                        <a:t> (BG)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 Genome (HG)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HG</a:t>
                      </a:r>
                      <a:r>
                        <a:rPr lang="en-US" sz="1600" baseline="0" dirty="0" smtClean="0"/>
                        <a:t> - </a:t>
                      </a:r>
                      <a:r>
                        <a:rPr lang="en-US" sz="1600" baseline="0" dirty="0" err="1" smtClean="0"/>
                        <a:t>Chr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2.8Gbp (hg18)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Mbp (hg18-chr21)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 MB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GB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42 MB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 MB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GB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164 MB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14424" y="266700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BFAST: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Configuration values for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sizes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6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14424" y="266700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BFAST: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Configuration values for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sizes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 descr="bfast-expm-confg-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1257300"/>
            <a:ext cx="9080500" cy="48006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6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NGS Analytics</a:t>
            </a:r>
            <a:endParaRPr lang="en-US" sz="24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 prototype for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47" y="1450974"/>
            <a:ext cx="8182853" cy="4479925"/>
          </a:xfrm>
        </p:spPr>
        <p:txBody>
          <a:bodyPr>
            <a:noAutofit/>
          </a:bodyPr>
          <a:lstStyle/>
          <a:p>
            <a:r>
              <a:rPr lang="en-US" sz="1700" dirty="0" smtClean="0"/>
              <a:t>Most software is associated with specific sequencing </a:t>
            </a:r>
            <a:r>
              <a:rPr lang="en-US" sz="1700" dirty="0" smtClean="0"/>
              <a:t>instruments</a:t>
            </a:r>
          </a:p>
          <a:p>
            <a:pPr lvl="1"/>
            <a:r>
              <a:rPr lang="en-US" sz="1700" dirty="0" smtClean="0"/>
              <a:t>Multi-stage, but focus on alignment/mapping</a:t>
            </a:r>
          </a:p>
          <a:p>
            <a:r>
              <a:rPr lang="en-US" sz="1700" dirty="0" smtClean="0"/>
              <a:t>Classify </a:t>
            </a:r>
            <a:r>
              <a:rPr lang="en-US" sz="1700" dirty="0" smtClean="0"/>
              <a:t>most alignment software into categories 	based upon based upon indexing property</a:t>
            </a:r>
          </a:p>
          <a:p>
            <a:pPr lvl="1"/>
            <a:r>
              <a:rPr lang="en-US" sz="1700" dirty="0" smtClean="0"/>
              <a:t>Hash-based and Tree-based</a:t>
            </a:r>
          </a:p>
          <a:p>
            <a:r>
              <a:rPr lang="en-US" sz="1700" dirty="0" smtClean="0"/>
              <a:t>Relative to other alignments programs, 					BFAST has:		</a:t>
            </a:r>
            <a:endParaRPr lang="en-US" sz="1700" dirty="0" smtClean="0"/>
          </a:p>
          <a:p>
            <a:pPr lvl="1"/>
            <a:r>
              <a:rPr lang="en-US" sz="1700" dirty="0" smtClean="0"/>
              <a:t>higher sensitivity</a:t>
            </a:r>
          </a:p>
          <a:p>
            <a:pPr lvl="1"/>
            <a:r>
              <a:rPr lang="en-US" sz="1700" dirty="0" smtClean="0"/>
              <a:t>large </a:t>
            </a:r>
            <a:r>
              <a:rPr lang="en-US" sz="1700" dirty="0" smtClean="0"/>
              <a:t>memory</a:t>
            </a:r>
            <a:r>
              <a:rPr lang="en-US" sz="1700" dirty="0" smtClean="0"/>
              <a:t> and </a:t>
            </a:r>
            <a:r>
              <a:rPr lang="en-US" sz="1700" dirty="0" smtClean="0"/>
              <a:t>disk</a:t>
            </a:r>
            <a:r>
              <a:rPr lang="en-US" sz="1700" dirty="0" smtClean="0"/>
              <a:t> requirements</a:t>
            </a:r>
          </a:p>
          <a:p>
            <a:r>
              <a:rPr lang="en-US" sz="1700" dirty="0" smtClean="0"/>
              <a:t>Data </a:t>
            </a:r>
            <a:r>
              <a:rPr lang="en-US" sz="1700" dirty="0" smtClean="0"/>
              <a:t>types:</a:t>
            </a:r>
            <a:endParaRPr lang="en-US" sz="1700" dirty="0" smtClean="0"/>
          </a:p>
          <a:p>
            <a:pPr lvl="1"/>
            <a:r>
              <a:rPr lang="en-US" sz="1700" dirty="0" smtClean="0"/>
              <a:t>Short read  data</a:t>
            </a:r>
          </a:p>
          <a:p>
            <a:pPr lvl="1"/>
            <a:r>
              <a:rPr lang="en-US" sz="1700" dirty="0" smtClean="0"/>
              <a:t>Reference </a:t>
            </a:r>
            <a:r>
              <a:rPr lang="en-US" sz="1700" dirty="0" smtClean="0"/>
              <a:t>Index data</a:t>
            </a:r>
          </a:p>
          <a:p>
            <a:endParaRPr lang="en-US" sz="1700" dirty="0" smtClean="0"/>
          </a:p>
        </p:txBody>
      </p:sp>
      <p:pic>
        <p:nvPicPr>
          <p:cNvPr id="13" name="Picture 12" descr="ngs-sw-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4645585"/>
            <a:ext cx="4114800" cy="2047315"/>
          </a:xfrm>
          <a:prstGeom prst="rect">
            <a:avLst/>
          </a:prstGeom>
        </p:spPr>
      </p:pic>
      <p:pic>
        <p:nvPicPr>
          <p:cNvPr id="6" name="Picture 5" descr="work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992679" y="1866900"/>
            <a:ext cx="2846521" cy="24765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 prototype for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498600"/>
            <a:ext cx="4291100" cy="4279900"/>
          </a:xfrm>
        </p:spPr>
        <p:txBody>
          <a:bodyPr>
            <a:noAutofit/>
          </a:bodyPr>
          <a:lstStyle/>
          <a:p>
            <a:r>
              <a:rPr lang="en-US" sz="1700" dirty="0" smtClean="0"/>
              <a:t>Supports </a:t>
            </a:r>
            <a:r>
              <a:rPr lang="en-US" sz="1700" dirty="0" smtClean="0"/>
              <a:t>Advanced features:</a:t>
            </a:r>
            <a:r>
              <a:rPr lang="en-US" sz="1700" dirty="0" smtClean="0"/>
              <a:t> </a:t>
            </a:r>
            <a:endParaRPr lang="en-US" sz="1700" dirty="0" smtClean="0"/>
          </a:p>
          <a:p>
            <a:pPr lvl="1"/>
            <a:r>
              <a:rPr lang="en-US" sz="1700" dirty="0" smtClean="0"/>
              <a:t> </a:t>
            </a:r>
            <a:r>
              <a:rPr lang="en-US" sz="1700" dirty="0" smtClean="0"/>
              <a:t>Multi-threading support</a:t>
            </a:r>
            <a:r>
              <a:rPr lang="en-US" sz="1700" dirty="0" smtClean="0"/>
              <a:t> </a:t>
            </a:r>
            <a:endParaRPr lang="en-US" sz="1700" dirty="0" smtClean="0"/>
          </a:p>
          <a:p>
            <a:pPr lvl="1"/>
            <a:r>
              <a:rPr lang="en-US" sz="1700" dirty="0" smtClean="0"/>
              <a:t>Low</a:t>
            </a:r>
            <a:r>
              <a:rPr lang="en-US" sz="1700" dirty="0" smtClean="0"/>
              <a:t>-memory option (index file splitting)</a:t>
            </a:r>
            <a:endParaRPr lang="en-US" sz="1700" dirty="0" smtClean="0"/>
          </a:p>
          <a:p>
            <a:r>
              <a:rPr lang="en-US" sz="1700" dirty="0" smtClean="0"/>
              <a:t>Breaking </a:t>
            </a:r>
            <a:r>
              <a:rPr lang="en-US" sz="1700" dirty="0" smtClean="0"/>
              <a:t>up short-read data permits task-level concurrency</a:t>
            </a:r>
          </a:p>
          <a:p>
            <a:pPr lvl="1"/>
            <a:r>
              <a:rPr lang="en-US" sz="1700" dirty="0" smtClean="0"/>
              <a:t>Each</a:t>
            </a:r>
            <a:r>
              <a:rPr lang="en-US" sz="1700" dirty="0" smtClean="0"/>
              <a:t> task </a:t>
            </a:r>
            <a:r>
              <a:rPr lang="en-US" sz="1700" dirty="0" smtClean="0"/>
              <a:t>requires full reference </a:t>
            </a:r>
            <a:r>
              <a:rPr lang="en-US" sz="1700" dirty="0" smtClean="0"/>
              <a:t>genome</a:t>
            </a:r>
            <a:r>
              <a:rPr lang="en-US" sz="1700" dirty="0" smtClean="0"/>
              <a:t> </a:t>
            </a:r>
            <a:r>
              <a:rPr lang="en-US" sz="1700" dirty="0" smtClean="0"/>
              <a:t>possible </a:t>
            </a:r>
            <a:r>
              <a:rPr lang="en-US" sz="1700" dirty="0" smtClean="0"/>
              <a:t>I/O </a:t>
            </a:r>
            <a:r>
              <a:rPr lang="en-US" sz="1700" dirty="0" smtClean="0"/>
              <a:t>bottleneck</a:t>
            </a:r>
          </a:p>
          <a:p>
            <a:pPr lvl="1"/>
            <a:r>
              <a:rPr lang="en-US" sz="1700" dirty="0" smtClean="0"/>
              <a:t>Distribute to overcome I/O bottleneck?</a:t>
            </a:r>
            <a:endParaRPr lang="en-US" sz="1700" dirty="0" smtClean="0"/>
          </a:p>
          <a:p>
            <a:r>
              <a:rPr lang="en-US" sz="1700" dirty="0" smtClean="0"/>
              <a:t>Tradeoffs:</a:t>
            </a:r>
          </a:p>
          <a:p>
            <a:pPr lvl="1"/>
            <a:r>
              <a:rPr lang="en-US" sz="1700" dirty="0" smtClean="0"/>
              <a:t>Com.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Mem</a:t>
            </a:r>
            <a:r>
              <a:rPr lang="en-US" sz="1700" dirty="0" smtClean="0"/>
              <a:t>.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1"/>
            <a:r>
              <a:rPr lang="en-US" sz="1700" dirty="0" smtClean="0"/>
              <a:t>Sensitive to specific data-set </a:t>
            </a:r>
            <a:r>
              <a:rPr lang="en-US" sz="1700" dirty="0" smtClean="0"/>
              <a:t>size</a:t>
            </a:r>
          </a:p>
          <a:p>
            <a:endParaRPr lang="en-US" sz="1700" dirty="0" smtClean="0"/>
          </a:p>
          <a:p>
            <a:endParaRPr lang="en-US" sz="1700" dirty="0"/>
          </a:p>
        </p:txBody>
      </p:sp>
      <p:grpSp>
        <p:nvGrpSpPr>
          <p:cNvPr id="5" name="Group 24"/>
          <p:cNvGrpSpPr/>
          <p:nvPr/>
        </p:nvGrpSpPr>
        <p:grpSpPr>
          <a:xfrm>
            <a:off x="4595900" y="4548381"/>
            <a:ext cx="4336042" cy="1880418"/>
            <a:chOff x="182607" y="1417638"/>
            <a:chExt cx="8124347" cy="1968855"/>
          </a:xfrm>
        </p:grpSpPr>
        <p:sp>
          <p:nvSpPr>
            <p:cNvPr id="6" name="Right Arrow Callout 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8" name="Vertical Scroll 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9" name="Vertical Scroll 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16" name="Picture 15" descr="bfast-expm-confg-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00" y="1651000"/>
            <a:ext cx="4535400" cy="2397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63714"/>
            <a:ext cx="8115300" cy="914400"/>
          </a:xfrm>
        </p:spPr>
        <p:txBody>
          <a:bodyPr>
            <a:noAutofit/>
          </a:bodyPr>
          <a:lstStyle/>
          <a:p>
            <a:r>
              <a:rPr lang="en-US" sz="2300" dirty="0" smtClean="0"/>
              <a:t>BFAST Tradeoffs: Comp.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Mem</a:t>
            </a:r>
            <a:r>
              <a:rPr lang="en-US" sz="2300" dirty="0" smtClean="0"/>
              <a:t>. </a:t>
            </a:r>
            <a:r>
              <a:rPr lang="en-US" sz="2300" dirty="0" err="1" smtClean="0"/>
              <a:t>vs</a:t>
            </a:r>
            <a:r>
              <a:rPr lang="en-US" sz="2300" dirty="0" smtClean="0"/>
              <a:t> I/O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DoD</a:t>
            </a: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1725723"/>
            <a:ext cx="4356399" cy="3049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1" y="1178114"/>
            <a:ext cx="6306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Possible solution: Logical and then physical distribution</a:t>
            </a:r>
            <a:endParaRPr lang="en-US" dirty="0"/>
          </a:p>
        </p:txBody>
      </p:sp>
      <p:pic>
        <p:nvPicPr>
          <p:cNvPr id="7" name="Picture 6" descr="table5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53" y="4940301"/>
            <a:ext cx="5429491" cy="1688700"/>
          </a:xfrm>
          <a:prstGeom prst="rect">
            <a:avLst/>
          </a:prstGeom>
        </p:spPr>
      </p:pic>
      <p:pic>
        <p:nvPicPr>
          <p:cNvPr id="8" name="Picture 7" descr="threadsvsti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928" y="1702121"/>
            <a:ext cx="4571543" cy="320008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DARE-NGS : Mapping on Scalable Distributed HPC resources</a:t>
            </a:r>
          </a:p>
        </p:txBody>
      </p:sp>
      <p:pic>
        <p:nvPicPr>
          <p:cNvPr id="10" name="Picture 9" descr="table6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178114"/>
            <a:ext cx="7988300" cy="2750958"/>
          </a:xfrm>
          <a:prstGeom prst="rect">
            <a:avLst/>
          </a:prstGeom>
        </p:spPr>
      </p:pic>
      <p:pic>
        <p:nvPicPr>
          <p:cNvPr id="7" name="Picture 6" descr="table7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059058"/>
            <a:ext cx="7988300" cy="23114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07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Tradeoffs: Comp.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Mem</a:t>
            </a:r>
            <a:r>
              <a:rPr lang="en-US" sz="2800" dirty="0" smtClean="0"/>
              <a:t>. </a:t>
            </a:r>
            <a:r>
              <a:rPr lang="en-US" sz="2800" dirty="0" err="1" smtClean="0"/>
              <a:t>vs</a:t>
            </a:r>
            <a:r>
              <a:rPr lang="en-US" sz="2800" dirty="0" smtClean="0"/>
              <a:t> I/O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DoD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74" y="1172519"/>
            <a:ext cx="7809967" cy="3767781"/>
          </a:xfrm>
          <a:prstGeom prst="rect">
            <a:avLst/>
          </a:prstGeom>
        </p:spPr>
      </p:pic>
      <p:pic>
        <p:nvPicPr>
          <p:cNvPr id="5" name="Picture 4" descr="file-t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499" y="4787900"/>
            <a:ext cx="5168901" cy="1980845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BFAST: </a:t>
            </a:r>
            <a:r>
              <a:rPr lang="en-US" sz="2800" dirty="0" err="1" smtClean="0"/>
              <a:t>Characterisation</a:t>
            </a:r>
            <a:endParaRPr lang="en-US" sz="2800" dirty="0"/>
          </a:p>
        </p:txBody>
      </p:sp>
      <p:pic>
        <p:nvPicPr>
          <p:cNvPr id="4" name="Content Placeholder 3" descr="io-bound.png"/>
          <p:cNvPicPr>
            <a:picLocks noGrp="1" noChangeAspect="1"/>
          </p:cNvPicPr>
          <p:nvPr>
            <p:ph idx="1"/>
          </p:nvPr>
        </p:nvPicPr>
        <p:blipFill>
          <a:blip r:embed="rId2"/>
          <a:srcRect t="-76372" b="-76372"/>
          <a:stretch>
            <a:fillRect/>
          </a:stretch>
        </p:blipFill>
        <p:spPr>
          <a:xfrm>
            <a:off x="745247" y="2566616"/>
            <a:ext cx="7966954" cy="460888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3690</TotalTime>
  <Words>1676</Words>
  <Application>Microsoft Macintosh PowerPoint</Application>
  <PresentationFormat>On-screen Show (4:3)</PresentationFormat>
  <Paragraphs>207</Paragraphs>
  <Slides>24</Slides>
  <Notes>5</Notes>
  <HiddenSlides>1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Perspective</vt:lpstr>
      <vt:lpstr>2_saga_theme</vt:lpstr>
      <vt:lpstr>Characterizing Deep Sequencing Analytics Using BFAST: Towards a Scalable Distributed Architecture for Next-Generation Sequencing Data</vt:lpstr>
      <vt:lpstr>Overview</vt:lpstr>
      <vt:lpstr>NGS Analytics</vt:lpstr>
      <vt:lpstr>BFAST: A prototype for NGS Analytics</vt:lpstr>
      <vt:lpstr>BFAST: A prototype for NGS Analytics</vt:lpstr>
      <vt:lpstr>BFAST Tradeoffs: Comp. vs Mem. vs I/O vs DoD </vt:lpstr>
      <vt:lpstr>DARE-NGS : Mapping on Scalable Distributed HPC resources</vt:lpstr>
      <vt:lpstr>Tradeoffs: Comp. vs Mem. vs I/O vs DoD</vt:lpstr>
      <vt:lpstr>BFAST: Characterisation</vt:lpstr>
      <vt:lpstr>SAGA: In a nutshell</vt:lpstr>
      <vt:lpstr>SAGA – An Overview</vt:lpstr>
      <vt:lpstr>Abstractions for Dynamic Execution  SAGA Pilot-Job (BigJob)</vt:lpstr>
      <vt:lpstr>Deployment &amp; Scheduling of  Multiple  Infrastructure Independent Pilot-Jobs</vt:lpstr>
      <vt:lpstr>What is “unique” about Pilot-Jobs built using the right abstractions?</vt:lpstr>
      <vt:lpstr>DARE-based Science Gateways</vt:lpstr>
      <vt:lpstr>Towards NGS Analytics as a Service:  DARE-based Gateway on XD</vt:lpstr>
      <vt:lpstr>Clouds Present: Novel or more of the same?</vt:lpstr>
      <vt:lpstr>What are the Challenges for LS Applications on Clouds?</vt:lpstr>
      <vt:lpstr>What are the Challenges for LS Applications on Clouds?</vt:lpstr>
      <vt:lpstr>Conclusions</vt:lpstr>
      <vt:lpstr>Acknowledgements</vt:lpstr>
      <vt:lpstr>BFAST: A prototype for NGS Analytics</vt:lpstr>
      <vt:lpstr>Slide 23</vt:lpstr>
      <vt:lpstr>Slide 24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2039</cp:revision>
  <cp:lastPrinted>2010-11-03T18:37:11Z</cp:lastPrinted>
  <dcterms:created xsi:type="dcterms:W3CDTF">2011-06-07T21:21:49Z</dcterms:created>
  <dcterms:modified xsi:type="dcterms:W3CDTF">2011-06-08T06:46:35Z</dcterms:modified>
</cp:coreProperties>
</file>