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273" r:id="rId16"/>
    <p:sldId id="281" r:id="rId17"/>
    <p:sldId id="330" r:id="rId18"/>
    <p:sldId id="274" r:id="rId19"/>
    <p:sldId id="275" r:id="rId20"/>
    <p:sldId id="276" r:id="rId21"/>
    <p:sldId id="277" r:id="rId22"/>
    <p:sldId id="278" r:id="rId23"/>
    <p:sldId id="279" r:id="rId24"/>
    <p:sldId id="295" r:id="rId25"/>
    <p:sldId id="280" r:id="rId26"/>
    <p:sldId id="293" r:id="rId27"/>
    <p:sldId id="329" r:id="rId28"/>
    <p:sldId id="294" r:id="rId29"/>
    <p:sldId id="323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6" r:id="rId38"/>
    <p:sldId id="307" r:id="rId39"/>
    <p:sldId id="305" r:id="rId40"/>
    <p:sldId id="308" r:id="rId41"/>
    <p:sldId id="309" r:id="rId42"/>
    <p:sldId id="311" r:id="rId43"/>
    <p:sldId id="312" r:id="rId44"/>
    <p:sldId id="313" r:id="rId45"/>
    <p:sldId id="314" r:id="rId46"/>
    <p:sldId id="315" r:id="rId47"/>
    <p:sldId id="317" r:id="rId48"/>
    <p:sldId id="319" r:id="rId49"/>
    <p:sldId id="318" r:id="rId50"/>
    <p:sldId id="320" r:id="rId51"/>
    <p:sldId id="321" r:id="rId52"/>
    <p:sldId id="322" r:id="rId53"/>
    <p:sldId id="324" r:id="rId54"/>
    <p:sldId id="325" r:id="rId55"/>
    <p:sldId id="326" r:id="rId56"/>
    <p:sldId id="327" r:id="rId57"/>
    <p:sldId id="328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103" d="100"/>
          <a:sy n="103" d="100"/>
        </p:scale>
        <p:origin x="-1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double A[N*N], B[N*N], C[N*N];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A);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grpc_initialize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handle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mat_mult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grpc_call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exit (1);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grpc_function_handle_destruct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grpc_finalize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5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r>
              <a:rPr lang="en-US" dirty="0" smtClean="0"/>
              <a:t> (Checkpoint &amp; Recovery)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 favor 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to manage checkpoints </a:t>
            </a:r>
          </a:p>
          <a:p>
            <a:pPr lvl="1"/>
            <a:r>
              <a:rPr lang="en-US" dirty="0" smtClean="0"/>
              <a:t>defines an architecture, service interfaces, and scope of client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SAGA aligned !</a:t>
            </a:r>
            <a:endParaRPr lang="en-US" dirty="0" smtClean="0"/>
          </a:p>
          <a:p>
            <a:r>
              <a:rPr lang="en-US" dirty="0" smtClean="0"/>
              <a:t>not many implementations exist, usage declining</a:t>
            </a:r>
          </a:p>
          <a:p>
            <a:pPr lvl="1"/>
            <a:r>
              <a:rPr lang="en-US" dirty="0" smtClean="0"/>
              <a:t>virtualized hardware makes CPR somewhat superfluous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</a:t>
            </a:r>
            <a:r>
              <a:rPr lang="en-US" dirty="0" smtClean="0"/>
              <a:t>...)</a:t>
            </a:r>
          </a:p>
          <a:p>
            <a:r>
              <a:rPr lang="en-US" dirty="0" smtClean="0"/>
              <a:t>top-down approach</a:t>
            </a:r>
            <a:endParaRPr lang="en-US" dirty="0" smtClean="0"/>
          </a:p>
          <a:p>
            <a:r>
              <a:rPr lang="en-US" dirty="0" smtClean="0"/>
              <a:t>SAGA leans on JSDL for job description</a:t>
            </a:r>
          </a:p>
          <a:p>
            <a:pPr lvl="1"/>
            <a:r>
              <a:rPr lang="en-US" dirty="0" smtClean="0"/>
              <a:t>future revisions of SAGA will support JSDL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992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&lt;Resources ...&gt;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&gt;LINUX&lt;/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&lt;/Resources&gt;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high-level API </a:t>
            </a:r>
            <a:r>
              <a:rPr lang="en-US" dirty="0" smtClean="0"/>
              <a:t>specs exist in OGF, and are successful </a:t>
            </a:r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</a:p>
          <a:p>
            <a:r>
              <a:rPr lang="en-US" dirty="0" smtClean="0"/>
              <a:t>WSDL as service interface specification cannot replace an application level API (wrong level of abstraction)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governing </a:t>
            </a:r>
            <a:r>
              <a:rPr lang="en-US" dirty="0" smtClean="0"/>
              <a:t>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extensible</a:t>
            </a:r>
            <a:endParaRPr lang="en-US" dirty="0" smtClean="0"/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focus today on C++ or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API Landscape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96" y="1917787"/>
            <a:ext cx="5726274" cy="4726309"/>
          </a:xfrm>
        </p:spPr>
      </p:pic>
    </p:spTree>
    <p:extLst>
      <p:ext uri="{BB962C8B-B14F-4D97-AF65-F5344CB8AC3E}">
        <p14:creationId xmlns:p14="http://schemas.microsoft.com/office/powerpoint/2010/main" val="9951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SAGA Standardization</a:t>
            </a:r>
          </a:p>
          <a:p>
            <a:r>
              <a:rPr lang="en-US" dirty="0" smtClean="0"/>
              <a:t>API </a:t>
            </a:r>
            <a:r>
              <a:rPr lang="en-US" dirty="0"/>
              <a:t>S</a:t>
            </a:r>
            <a:r>
              <a:rPr lang="en-US" dirty="0" smtClean="0"/>
              <a:t>tructure and Scope</a:t>
            </a:r>
          </a:p>
          <a:p>
            <a:r>
              <a:rPr lang="en-US" dirty="0" smtClean="0"/>
              <a:t>API </a:t>
            </a:r>
            <a:r>
              <a:rPr lang="en-US" dirty="0"/>
              <a:t>W</a:t>
            </a:r>
            <a:r>
              <a:rPr lang="en-US" dirty="0" smtClean="0"/>
              <a:t>alkthrough</a:t>
            </a:r>
          </a:p>
          <a:p>
            <a:r>
              <a:rPr lang="en-US" dirty="0" smtClean="0"/>
              <a:t>SAGA </a:t>
            </a:r>
            <a:r>
              <a:rPr lang="en-US" dirty="0" err="1" smtClean="0"/>
              <a:t>SoftwareComponents</a:t>
            </a:r>
            <a:endParaRPr lang="en-US" dirty="0" smtClean="0"/>
          </a:p>
          <a:p>
            <a:pPr lvl="1"/>
            <a:r>
              <a:rPr lang="en-US" dirty="0" smtClean="0"/>
              <a:t>C++ API bindings</a:t>
            </a:r>
          </a:p>
          <a:p>
            <a:pPr lvl="1"/>
            <a:r>
              <a:rPr lang="en-US" dirty="0" smtClean="0"/>
              <a:t>Python API bindings</a:t>
            </a:r>
          </a:p>
          <a:p>
            <a:pPr lvl="1"/>
            <a:r>
              <a:rPr lang="en-US" dirty="0" smtClean="0"/>
              <a:t>[ Java API bindings ]</a:t>
            </a:r>
          </a:p>
          <a:p>
            <a:pPr lvl="1"/>
            <a:r>
              <a:rPr lang="en-US" dirty="0" smtClean="0"/>
              <a:t>Adaptors (backend </a:t>
            </a:r>
            <a:r>
              <a:rPr lang="en-US" dirty="0" smtClean="0"/>
              <a:t>connect)</a:t>
            </a:r>
            <a:endParaRPr lang="en-US" dirty="0" smtClean="0"/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</a:t>
            </a:r>
            <a:r>
              <a:rPr lang="en-US" dirty="0" smtClean="0"/>
              <a:t>Package: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running jobs is </a:t>
            </a:r>
            <a:r>
              <a:rPr lang="en-US" b="1" dirty="0" smtClean="0"/>
              <a:t>use case #1</a:t>
            </a:r>
          </a:p>
          <a:p>
            <a:pPr marL="285750" indent="-285750"/>
            <a:r>
              <a:rPr lang="en-US" dirty="0" smtClean="0"/>
              <a:t>all </a:t>
            </a:r>
            <a:r>
              <a:rPr lang="en-US" dirty="0" err="1" smtClean="0"/>
              <a:t>middlewares</a:t>
            </a:r>
            <a:r>
              <a:rPr lang="en-US" dirty="0" smtClean="0"/>
              <a:t> support it, one way or the other</a:t>
            </a:r>
          </a:p>
          <a:p>
            <a:pPr marL="285750" indent="-285750"/>
            <a:r>
              <a:rPr lang="en-US" dirty="0" smtClean="0"/>
              <a:t>well </a:t>
            </a:r>
            <a:r>
              <a:rPr lang="en-US" dirty="0" smtClean="0"/>
              <a:t>established </a:t>
            </a:r>
            <a:r>
              <a:rPr lang="en-US" dirty="0" smtClean="0"/>
              <a:t>patterns exist</a:t>
            </a:r>
          </a:p>
          <a:p>
            <a:pPr marL="628650" lvl="1" indent="-285750"/>
            <a:r>
              <a:rPr lang="en-US" dirty="0" smtClean="0"/>
              <a:t>job description</a:t>
            </a:r>
          </a:p>
          <a:p>
            <a:pPr marL="628650" lvl="1" indent="-285750"/>
            <a:r>
              <a:rPr lang="en-US" dirty="0" smtClean="0"/>
              <a:t>job state</a:t>
            </a:r>
          </a:p>
          <a:p>
            <a:pPr marL="628650" lvl="1" indent="-285750"/>
            <a:r>
              <a:rPr lang="en-US" dirty="0" smtClean="0"/>
              <a:t>submission endpoint</a:t>
            </a:r>
          </a:p>
          <a:p>
            <a:pPr marL="628650" lvl="1" indent="-285750"/>
            <a:r>
              <a:rPr lang="en-US" dirty="0" smtClean="0"/>
              <a:t>...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Teaser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1933330"/>
            <a:ext cx="7966954" cy="483209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#include &lt;saga/saga.hpp&gt;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main ()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("a", "b",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list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::Create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0;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assumed to be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</a:t>
            </a:r>
            <a:r>
              <a:rPr lang="en-US" dirty="0" smtClean="0"/>
              <a:t>APIs: 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diversity of </a:t>
            </a:r>
            <a:r>
              <a:rPr lang="en-US" dirty="0" smtClean="0"/>
              <a:t>(G</a:t>
            </a:r>
            <a:r>
              <a:rPr lang="en-US" dirty="0" smtClean="0"/>
              <a:t>rid) middleware </a:t>
            </a:r>
            <a:r>
              <a:rPr lang="en-US" dirty="0" smtClean="0"/>
              <a:t>implies diversity of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middleware APIs are often a by-product</a:t>
            </a:r>
            <a:endParaRPr lang="en-US" dirty="0" smtClean="0"/>
          </a:p>
          <a:p>
            <a:r>
              <a:rPr lang="en-US" dirty="0" smtClean="0"/>
              <a:t>APIs are difficult to sync with middleware development, and to stay </a:t>
            </a:r>
            <a:r>
              <a:rPr lang="en-US" b="1" dirty="0" smtClean="0"/>
              <a:t>simple</a:t>
            </a:r>
            <a:endParaRPr lang="en-US" dirty="0" smtClean="0"/>
          </a:p>
          <a:p>
            <a:r>
              <a:rPr lang="en-US" dirty="0" smtClean="0"/>
              <a:t>successful APIs generalize programming concepts</a:t>
            </a:r>
          </a:p>
          <a:p>
            <a:pPr lvl="1"/>
            <a:r>
              <a:rPr lang="en-US" dirty="0"/>
              <a:t>MPI, CORBA, COM, RPC, PVM, SSH, … </a:t>
            </a:r>
            <a:endParaRPr lang="en-US" dirty="0" smtClean="0"/>
          </a:p>
          <a:p>
            <a:r>
              <a:rPr lang="en-US" dirty="0"/>
              <a:t>no </a:t>
            </a:r>
            <a:r>
              <a:rPr lang="en-US" dirty="0" smtClean="0"/>
              <a:t>new </a:t>
            </a:r>
            <a:r>
              <a:rPr lang="en-US" dirty="0"/>
              <a:t>API standards for distributed computing</a:t>
            </a:r>
          </a:p>
          <a:p>
            <a:pPr lvl="1"/>
            <a:r>
              <a:rPr lang="en-US" dirty="0" smtClean="0"/>
              <a:t>!</a:t>
            </a:r>
            <a:r>
              <a:rPr lang="en-US" dirty="0"/>
              <a:t>standard:  </a:t>
            </a:r>
            <a:r>
              <a:rPr lang="en-US" dirty="0" smtClean="0"/>
              <a:t>Globus</a:t>
            </a:r>
            <a:r>
              <a:rPr lang="en-US" dirty="0"/>
              <a:t>, </a:t>
            </a:r>
            <a:r>
              <a:rPr lang="en-US" dirty="0" err="1"/>
              <a:t>gLite</a:t>
            </a:r>
            <a:r>
              <a:rPr lang="en-US" dirty="0"/>
              <a:t>, </a:t>
            </a:r>
            <a:r>
              <a:rPr lang="en-US" dirty="0" err="1"/>
              <a:t>Unicore</a:t>
            </a:r>
            <a:r>
              <a:rPr lang="en-US" dirty="0"/>
              <a:t>, Condor, </a:t>
            </a:r>
            <a:r>
              <a:rPr lang="en-US" dirty="0" err="1"/>
              <a:t>iRods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</a:t>
            </a:r>
            <a:r>
              <a:rPr lang="en-US" dirty="0" smtClean="0"/>
              <a:t>GGF, EGA) </a:t>
            </a:r>
            <a:r>
              <a:rPr lang="en-US" dirty="0" smtClean="0"/>
              <a:t>standardizes distributed computing infrastructures/MW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gridFTP</a:t>
            </a:r>
            <a:r>
              <a:rPr lang="en-US" dirty="0" smtClean="0"/>
              <a:t>, JSDL, OCCI, …</a:t>
            </a:r>
            <a:endParaRPr lang="en-US" dirty="0" smtClean="0"/>
          </a:p>
          <a:p>
            <a:r>
              <a:rPr lang="en-US" dirty="0" smtClean="0"/>
              <a:t>focuses on interfaces, but also protocols, </a:t>
            </a:r>
            <a:r>
              <a:rPr lang="en-US" dirty="0" smtClean="0"/>
              <a:t>architectures, APIs</a:t>
            </a:r>
          </a:p>
          <a:p>
            <a:r>
              <a:rPr lang="en-US" dirty="0"/>
              <a:t>d</a:t>
            </a:r>
            <a:r>
              <a:rPr lang="en-US" dirty="0" smtClean="0"/>
              <a:t>riven by academia, but some buy-in / acceptance in industry</a:t>
            </a:r>
          </a:p>
          <a:p>
            <a:r>
              <a:rPr lang="en-US" dirty="0"/>
              <a:t>c</a:t>
            </a:r>
            <a:r>
              <a:rPr lang="en-US" dirty="0" smtClean="0"/>
              <a:t>ooperation with SDOs like SNIA, DMTF, IETF,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10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saga::filesystem::file file;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(saga::context::X509);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(c1);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file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and contexts are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16" y="2068618"/>
            <a:ext cx="7966954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numerous service interfaces</a:t>
            </a:r>
          </a:p>
          <a:p>
            <a:pPr lvl="1"/>
            <a:r>
              <a:rPr lang="en-US" dirty="0" smtClean="0"/>
              <a:t>often WS-based, but also REST, others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[ Job </a:t>
            </a:r>
            <a:r>
              <a:rPr lang="en-US" dirty="0" smtClean="0"/>
              <a:t>Submission and Description Language (JSDL</a:t>
            </a:r>
            <a:r>
              <a:rPr lang="en-US" dirty="0" smtClean="0"/>
              <a:t>) ]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873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</a:t>
            </a:r>
            <a:r>
              <a:rPr lang="en-US" dirty="0" smtClean="0"/>
              <a:t>2010 (oops) </a:t>
            </a:r>
          </a:p>
          <a:p>
            <a:pPr lvl="1"/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165812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drmaa_job_template_t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!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failed\n");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1;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drmaa_errno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failed: %s\n", diagnosis);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sleep (1);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44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</a:t>
            </a:r>
            <a:r>
              <a:rPr lang="en-US" dirty="0" smtClean="0"/>
              <a:t>(</a:t>
            </a:r>
            <a:r>
              <a:rPr lang="en-US" dirty="0" err="1" smtClean="0"/>
              <a:t>Ninf</a:t>
            </a:r>
            <a:r>
              <a:rPr lang="en-US" dirty="0" smtClean="0"/>
              <a:t>-G, DIET)</a:t>
            </a:r>
            <a:endParaRPr lang="en-US" dirty="0" smtClean="0"/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</a:t>
            </a:r>
            <a:r>
              <a:rPr lang="en-US" dirty="0" smtClean="0"/>
              <a:t>asynchronous method calls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ridRPC.v2 </a:t>
            </a:r>
            <a:r>
              <a:rPr lang="en-US" dirty="0" smtClean="0"/>
              <a:t>adds support for remote </a:t>
            </a:r>
            <a:r>
              <a:rPr lang="en-US" dirty="0" smtClean="0"/>
              <a:t>persistent data handles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753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Words>3061</Words>
  <Application>Microsoft Office PowerPoint</Application>
  <PresentationFormat>On-screen Show (4:3)</PresentationFormat>
  <Paragraphs>583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Perspective</vt:lpstr>
      <vt:lpstr>Introduction to the SAGA API</vt:lpstr>
      <vt:lpstr>Outline</vt:lpstr>
      <vt:lpstr>SAGA: Teaser</vt:lpstr>
      <vt:lpstr>Grid APIs: some observations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 (Checkpoint &amp; Recovery)</vt:lpstr>
      <vt:lpstr>OGF: JSDL</vt:lpstr>
      <vt:lpstr>OGF: JSDL</vt:lpstr>
      <vt:lpstr>OGF: Summary</vt:lpstr>
      <vt:lpstr>SAGA Design Principles</vt:lpstr>
      <vt:lpstr>Implementation</vt:lpstr>
      <vt:lpstr>SAGA API Landscape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SAGA Class Hierarchy</vt:lpstr>
      <vt:lpstr>SAGA: Class hierarchy</vt:lpstr>
      <vt:lpstr>SAGA: Class hierarchy</vt:lpstr>
      <vt:lpstr>SAGA Job Package: Overview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Properties</vt:lpstr>
      <vt:lpstr>SAGA Session: Example – explicit session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77</cp:revision>
  <dcterms:created xsi:type="dcterms:W3CDTF">2010-11-29T19:00:25Z</dcterms:created>
  <dcterms:modified xsi:type="dcterms:W3CDTF">2011-04-10T21:15:07Z</dcterms:modified>
</cp:coreProperties>
</file>