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95" r:id="rId26"/>
    <p:sldId id="280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323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5" r:id="rId53"/>
    <p:sldId id="308" r:id="rId54"/>
    <p:sldId id="309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4" r:id="rId67"/>
    <p:sldId id="325" r:id="rId68"/>
    <p:sldId id="326" r:id="rId69"/>
    <p:sldId id="327" r:id="rId70"/>
    <p:sldId id="328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2" autoAdjust="0"/>
    <p:restoredTop sz="94714" autoAdjust="0"/>
  </p:normalViewPr>
  <p:slideViewPr>
    <p:cSldViewPr snapToGrid="0" snapToObjects="1">
      <p:cViewPr varScale="1">
        <p:scale>
          <a:sx n="95" d="100"/>
          <a:sy n="95" d="100"/>
        </p:scale>
        <p:origin x="-2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d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d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d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59000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double A[N*N], B[N*N], C[N*N];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A);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B);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grpc_initialize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(argv[1]);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handle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mat_mult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grpc_call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N, A, B, C) != GRPC_NO_ERROR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exit (1);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grpc_function_handle_destruct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grpc_finalize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GridCPR</a:t>
            </a:r>
            <a:r>
              <a:rPr lang="en-US" dirty="0" smtClean="0"/>
              <a:t> (Checkpoint &amp; Recovery)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seem to favor application level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GridCPR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to manage checkpoints </a:t>
            </a:r>
          </a:p>
          <a:p>
            <a:pPr lvl="1"/>
            <a:r>
              <a:rPr lang="en-US" dirty="0" smtClean="0"/>
              <a:t>defines an architecture, service interfaces, and scope of client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SAGA aligned !</a:t>
            </a:r>
            <a:endParaRPr lang="en-US" dirty="0" smtClean="0"/>
          </a:p>
          <a:p>
            <a:r>
              <a:rPr lang="en-US" dirty="0" smtClean="0"/>
              <a:t>not many implementations exist, usage declining</a:t>
            </a:r>
          </a:p>
          <a:p>
            <a:pPr lvl="1"/>
            <a:r>
              <a:rPr lang="en-US" dirty="0" smtClean="0"/>
              <a:t>virtualized hardware makes CPR somewhat superfluous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XML based language for describing job requirements </a:t>
            </a:r>
          </a:p>
          <a:p>
            <a:r>
              <a:rPr lang="en-US" dirty="0" smtClean="0"/>
              <a:t>does not cover resource description (on purpose) does not cover workflows, or job dependencies etc (on purpose) </a:t>
            </a:r>
          </a:p>
          <a:p>
            <a:r>
              <a:rPr lang="en-US" dirty="0" smtClean="0"/>
              <a:t>JSDL is extensible (</a:t>
            </a:r>
            <a:r>
              <a:rPr lang="en-US" dirty="0" err="1" smtClean="0"/>
              <a:t>ParameterSweep</a:t>
            </a:r>
            <a:r>
              <a:rPr lang="en-US" dirty="0" smtClean="0"/>
              <a:t>, SPMD, </a:t>
            </a:r>
            <a:r>
              <a:rPr lang="en-US" dirty="0" smtClean="0"/>
              <a:t>...)</a:t>
            </a:r>
          </a:p>
          <a:p>
            <a:r>
              <a:rPr lang="en-US" dirty="0" smtClean="0"/>
              <a:t>top-down approach</a:t>
            </a:r>
            <a:endParaRPr lang="en-US" dirty="0" smtClean="0"/>
          </a:p>
          <a:p>
            <a:r>
              <a:rPr lang="en-US" dirty="0" smtClean="0"/>
              <a:t>SAGA leans on JSDL for job description</a:t>
            </a:r>
          </a:p>
          <a:p>
            <a:pPr lvl="1"/>
            <a:r>
              <a:rPr lang="en-US" dirty="0" smtClean="0"/>
              <a:t>future revisions of SAGA will support JSDL directly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992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&lt;Executable&gt;/bin/date&lt;/Executable&gt;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&lt;Resources ...&gt;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&gt;LINUX&lt;/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&lt;/Resources&gt;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high-level API </a:t>
            </a:r>
            <a:r>
              <a:rPr lang="en-US" dirty="0" smtClean="0"/>
              <a:t>specs exist in OGF, and are successful </a:t>
            </a:r>
          </a:p>
          <a:p>
            <a:r>
              <a:rPr lang="en-US" dirty="0" smtClean="0"/>
              <a:t>OGF APIs do not cover the complete OGF scope </a:t>
            </a:r>
          </a:p>
          <a:p>
            <a:r>
              <a:rPr lang="en-US" dirty="0" smtClean="0"/>
              <a:t>the various API standards are disjoint </a:t>
            </a:r>
          </a:p>
          <a:p>
            <a:r>
              <a:rPr lang="en-US" dirty="0" smtClean="0"/>
              <a:t>WSDL as service interface specification cannot replace an application level API (wrong level of abstraction)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SAGA tries to address these issues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top-down vs. bottom-up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bottom-up often agrees on (semantic) LCD + backend specific extensions </a:t>
            </a:r>
          </a:p>
          <a:p>
            <a:r>
              <a:rPr lang="en-US" sz="2100" dirty="0"/>
              <a:t>top-down usually focuses on semantics of application requirements </a:t>
            </a:r>
          </a:p>
          <a:p>
            <a:endParaRPr lang="en-US" dirty="0" smtClean="0"/>
          </a:p>
          <a:p>
            <a:r>
              <a:rPr lang="en-US" dirty="0" smtClean="0"/>
              <a:t>bottom-up tends to be more powerful </a:t>
            </a:r>
          </a:p>
          <a:p>
            <a:r>
              <a:rPr lang="en-US" dirty="0" smtClean="0"/>
              <a:t>top-down tends to be simpler and more concise </a:t>
            </a:r>
          </a:p>
          <a:p>
            <a:endParaRPr lang="en-US" i="1" dirty="0" smtClean="0"/>
          </a:p>
          <a:p>
            <a:r>
              <a:rPr lang="en-US" b="1" i="1" dirty="0" smtClean="0"/>
              <a:t>we very much prefer top-down! 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200" b="1" dirty="0" smtClean="0"/>
          </a:p>
          <a:p>
            <a:pPr algn="ctr">
              <a:buNone/>
            </a:pPr>
            <a:r>
              <a:rPr lang="en-US" sz="4200" b="1" dirty="0" smtClean="0"/>
              <a:t>SAGA</a:t>
            </a:r>
          </a:p>
          <a:p>
            <a:pPr algn="ctr">
              <a:buNone/>
            </a:pPr>
            <a:endParaRPr lang="en-US" sz="1300" b="1" dirty="0" smtClean="0"/>
          </a:p>
          <a:p>
            <a:pPr algn="ctr">
              <a:buNone/>
            </a:pPr>
            <a:r>
              <a:rPr lang="en-US" sz="2900" dirty="0" smtClean="0"/>
              <a:t>Simple API for Grid Applications</a:t>
            </a:r>
            <a:endParaRPr lang="en-US" sz="2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background recap</a:t>
            </a:r>
          </a:p>
          <a:p>
            <a:r>
              <a:rPr lang="en-US" dirty="0" smtClean="0"/>
              <a:t>API structure and scope</a:t>
            </a:r>
          </a:p>
          <a:p>
            <a:r>
              <a:rPr lang="en-US" dirty="0" smtClean="0"/>
              <a:t>API walkthrough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API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oriented: inheritance, interfaces 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 non-functional API: </a:t>
            </a:r>
          </a:p>
          <a:p>
            <a:pPr lvl="2"/>
            <a:r>
              <a:rPr lang="en-US" dirty="0" smtClean="0"/>
              <a:t>look &amp; feel: orthogonal to functional API </a:t>
            </a:r>
          </a:p>
          <a:p>
            <a:pPr lvl="2"/>
            <a:r>
              <a:rPr lang="en-US" dirty="0" smtClean="0"/>
              <a:t>typically not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1"/>
            <a:r>
              <a:rPr lang="en-US" dirty="0" smtClean="0"/>
              <a:t> functional API: </a:t>
            </a:r>
          </a:p>
          <a:p>
            <a:pPr lvl="2"/>
            <a:r>
              <a:rPr lang="en-US" dirty="0" smtClean="0"/>
              <a:t>API ’Packages’ extensible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 </a:t>
            </a:r>
            <a:r>
              <a:rPr lang="en-US" dirty="0" smtClean="0"/>
              <a:t>Class hierarchy</a:t>
            </a:r>
            <a:endParaRPr lang="en-US" dirty="0"/>
          </a:p>
        </p:txBody>
      </p:sp>
      <p:pic>
        <p:nvPicPr>
          <p:cNvPr id="4" name="Content Placeholder 3" descr="classes-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1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3" name="Rectangle 2"/>
          <p:cNvSpPr/>
          <p:nvPr/>
        </p:nvSpPr>
        <p:spPr>
          <a:xfrm>
            <a:off x="757238" y="5604474"/>
            <a:ext cx="5588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saga</a:t>
            </a:r>
            <a:r>
              <a:rPr lang="en-US" dirty="0"/>
              <a:t>::</a:t>
            </a:r>
            <a:r>
              <a:rPr lang="en-US" dirty="0" smtClean="0"/>
              <a:t>object </a:t>
            </a:r>
            <a:r>
              <a:rPr lang="en-US" dirty="0"/>
              <a:t>allows for object </a:t>
            </a:r>
            <a:r>
              <a:rPr lang="en-US" dirty="0" err="1"/>
              <a:t>uuids</a:t>
            </a:r>
            <a:r>
              <a:rPr lang="en-US" dirty="0"/>
              <a:t>, </a:t>
            </a:r>
            <a:r>
              <a:rPr lang="en-US" dirty="0" smtClean="0"/>
              <a:t>clone() </a:t>
            </a:r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2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264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Errors </a:t>
            </a:r>
            <a:r>
              <a:rPr lang="en-US" dirty="0"/>
              <a:t>are based on exceptions or error </a:t>
            </a:r>
            <a:r>
              <a:rPr lang="en-US" dirty="0" smtClean="0"/>
              <a:t>codes.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APIs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Middleware often targets legacy applications (</a:t>
            </a:r>
            <a:r>
              <a:rPr lang="en-US" dirty="0" err="1" smtClean="0"/>
              <a:t>Unicore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, Condor, ...) 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APIs are </a:t>
            </a:r>
            <a:r>
              <a:rPr lang="en-US" dirty="0" smtClean="0"/>
              <a:t>distribution aware (MPICH-G, </a:t>
            </a:r>
            <a:r>
              <a:rPr lang="en-US" dirty="0" err="1" smtClean="0"/>
              <a:t>Ninf</a:t>
            </a:r>
            <a:r>
              <a:rPr lang="en-US" dirty="0" smtClean="0"/>
              <a:t>-G, . . . ) </a:t>
            </a:r>
          </a:p>
          <a:p>
            <a:r>
              <a:rPr lang="en-US" dirty="0" smtClean="0"/>
              <a:t>few APIs exist for Grid aware applications </a:t>
            </a:r>
          </a:p>
          <a:p>
            <a:pPr lvl="1"/>
            <a:r>
              <a:rPr lang="en-US" dirty="0" err="1" smtClean="0"/>
              <a:t>GridFTP</a:t>
            </a:r>
            <a:r>
              <a:rPr lang="en-US" dirty="0" smtClean="0"/>
              <a:t>/GRAM </a:t>
            </a:r>
          </a:p>
          <a:p>
            <a:pPr lvl="1"/>
            <a:r>
              <a:rPr lang="en-US" dirty="0" smtClean="0"/>
              <a:t>DRMAA </a:t>
            </a:r>
          </a:p>
          <a:p>
            <a:pPr lvl="1"/>
            <a:r>
              <a:rPr lang="en-US" dirty="0" err="1" smtClean="0"/>
              <a:t>gLite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GAT </a:t>
            </a:r>
          </a:p>
          <a:p>
            <a:pPr lvl="1"/>
            <a:r>
              <a:rPr lang="en-US" dirty="0" smtClean="0"/>
              <a:t>Cloud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3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429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Session </a:t>
            </a:r>
            <a:r>
              <a:rPr lang="en-US" dirty="0"/>
              <a:t>and credential management is </a:t>
            </a:r>
            <a:r>
              <a:rPr lang="en-US" dirty="0" smtClean="0"/>
              <a:t>hidden.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4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39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it-IT" dirty="0"/>
              <a:t>Attribute interface for meta </a:t>
            </a:r>
            <a:r>
              <a:rPr lang="it-IT" dirty="0" smtClean="0"/>
              <a:t>data.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5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447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/>
              <a:t>Monitoring includes asynchronous </a:t>
            </a:r>
            <a:r>
              <a:rPr lang="en-US" dirty="0" smtClean="0"/>
              <a:t>notifications.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6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4474"/>
            <a:ext cx="5402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Look </a:t>
            </a:r>
            <a:r>
              <a:rPr lang="en-US" b="1" dirty="0" smtClean="0"/>
              <a:t>&amp; </a:t>
            </a:r>
            <a:r>
              <a:rPr lang="en-US" b="1" dirty="0"/>
              <a:t>Feel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task model adds asynchronous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7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3" name="Rectangle 2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'job</a:t>
            </a:r>
            <a:r>
              <a:rPr lang="en-US" b="1" dirty="0" smtClean="0"/>
              <a:t>':</a:t>
            </a:r>
            <a:endParaRPr lang="en-US" b="1" dirty="0"/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and manage remote </a:t>
            </a:r>
            <a:r>
              <a:rPr lang="en-US" dirty="0" smtClean="0"/>
              <a:t>processes.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5" name="Content Placeholder 4" descr="classes-8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4" name="Rectangle 3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</a:t>
            </a:r>
            <a:r>
              <a:rPr lang="en-US" b="1" dirty="0" smtClean="0"/>
              <a:t>‘</a:t>
            </a:r>
            <a:r>
              <a:rPr lang="en-US" b="1" dirty="0" err="1" smtClean="0"/>
              <a:t>name_spaces</a:t>
            </a:r>
            <a:r>
              <a:rPr lang="en-US" b="1" dirty="0" smtClean="0"/>
              <a:t>':</a:t>
            </a:r>
            <a:endParaRPr lang="en-US" b="1" dirty="0"/>
          </a:p>
          <a:p>
            <a:r>
              <a:rPr lang="en-US" dirty="0" smtClean="0"/>
              <a:t>Manage </a:t>
            </a:r>
            <a:r>
              <a:rPr lang="en-US" dirty="0"/>
              <a:t>files, replicas, 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9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</a:t>
            </a:r>
            <a:r>
              <a:rPr lang="en-US" b="1" dirty="0" smtClean="0"/>
              <a:t>‘stream':</a:t>
            </a:r>
            <a:endParaRPr lang="en-US" b="1" dirty="0"/>
          </a:p>
          <a:p>
            <a:r>
              <a:rPr lang="en-US" dirty="0"/>
              <a:t>SAGA rendering of BSD streams.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hierarchy</a:t>
            </a:r>
            <a:endParaRPr lang="en-US" dirty="0"/>
          </a:p>
        </p:txBody>
      </p:sp>
      <p:pic>
        <p:nvPicPr>
          <p:cNvPr id="4" name="Content Placeholder 3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  <p:sp>
        <p:nvSpPr>
          <p:cNvPr id="5" name="Rectangle 4"/>
          <p:cNvSpPr/>
          <p:nvPr/>
        </p:nvSpPr>
        <p:spPr>
          <a:xfrm>
            <a:off x="757238" y="5601461"/>
            <a:ext cx="7052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SAGA </a:t>
            </a:r>
            <a:r>
              <a:rPr lang="en-US" b="1" dirty="0"/>
              <a:t>API Package </a:t>
            </a:r>
            <a:r>
              <a:rPr lang="en-US" b="1" dirty="0" smtClean="0"/>
              <a:t>‘</a:t>
            </a:r>
            <a:r>
              <a:rPr lang="en-US" b="1" dirty="0" err="1" smtClean="0"/>
              <a:t>rpc</a:t>
            </a:r>
            <a:r>
              <a:rPr lang="en-US" b="1" dirty="0" smtClean="0"/>
              <a:t>':</a:t>
            </a:r>
            <a:endParaRPr lang="en-US" b="1" dirty="0"/>
          </a:p>
          <a:p>
            <a:r>
              <a:rPr lang="en-US" dirty="0" smtClean="0"/>
              <a:t>Remote </a:t>
            </a:r>
            <a:r>
              <a:rPr lang="en-US" dirty="0"/>
              <a:t>procedure calls.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</a:t>
            </a:r>
            <a:r>
              <a:rPr lang="en-US" dirty="0" smtClean="0"/>
              <a:t>APIs: 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diversity of </a:t>
            </a:r>
            <a:r>
              <a:rPr lang="en-US" dirty="0" smtClean="0"/>
              <a:t>(G</a:t>
            </a:r>
            <a:r>
              <a:rPr lang="en-US" dirty="0" smtClean="0"/>
              <a:t>rid) middleware </a:t>
            </a:r>
            <a:r>
              <a:rPr lang="en-US" dirty="0" smtClean="0"/>
              <a:t>implies diversity of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middleware APIs are often a by-product</a:t>
            </a:r>
            <a:endParaRPr lang="en-US" dirty="0" smtClean="0"/>
          </a:p>
          <a:p>
            <a:r>
              <a:rPr lang="en-US" dirty="0" smtClean="0"/>
              <a:t>APIs are difficult to sync with middleware development, and to stay </a:t>
            </a:r>
            <a:r>
              <a:rPr lang="en-US" b="1" dirty="0" smtClean="0"/>
              <a:t>simple</a:t>
            </a:r>
            <a:endParaRPr lang="en-US" dirty="0" smtClean="0"/>
          </a:p>
          <a:p>
            <a:r>
              <a:rPr lang="en-US" dirty="0" smtClean="0"/>
              <a:t>successful APIs generalize programming concepts</a:t>
            </a:r>
          </a:p>
          <a:p>
            <a:pPr lvl="1"/>
            <a:r>
              <a:rPr lang="en-US" dirty="0"/>
              <a:t>MPI, CORBA, COM, RPC, PVM, SSH, … </a:t>
            </a:r>
            <a:endParaRPr lang="en-US" dirty="0" smtClean="0"/>
          </a:p>
          <a:p>
            <a:r>
              <a:rPr lang="en-US" dirty="0"/>
              <a:t>no </a:t>
            </a:r>
            <a:r>
              <a:rPr lang="en-US" dirty="0" smtClean="0"/>
              <a:t>new </a:t>
            </a:r>
            <a:r>
              <a:rPr lang="en-US" dirty="0"/>
              <a:t>API standards for distributed computing</a:t>
            </a:r>
          </a:p>
          <a:p>
            <a:pPr lvl="1"/>
            <a:r>
              <a:rPr lang="en-US" dirty="0" smtClean="0"/>
              <a:t>!</a:t>
            </a:r>
            <a:r>
              <a:rPr lang="en-US" dirty="0"/>
              <a:t>standard:  </a:t>
            </a:r>
            <a:r>
              <a:rPr lang="en-US" dirty="0" smtClean="0"/>
              <a:t>Globus</a:t>
            </a:r>
            <a:r>
              <a:rPr lang="en-US" dirty="0"/>
              <a:t>, </a:t>
            </a:r>
            <a:r>
              <a:rPr lang="en-US" dirty="0" err="1"/>
              <a:t>gLite</a:t>
            </a:r>
            <a:r>
              <a:rPr lang="en-US" dirty="0"/>
              <a:t>, </a:t>
            </a:r>
            <a:r>
              <a:rPr lang="en-US" dirty="0" err="1"/>
              <a:t>Unicore</a:t>
            </a:r>
            <a:r>
              <a:rPr lang="en-US" dirty="0"/>
              <a:t>, Condor, </a:t>
            </a:r>
            <a:r>
              <a:rPr lang="en-US" dirty="0" err="1"/>
              <a:t>iRods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job::self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1623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saga::job::self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js.get_self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self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represenst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*this* SAGA application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self.signal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self.checkpoint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self.migrate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();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// blocks forever :-P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self.cancel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2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</a:t>
            </a:r>
            <a:r>
              <a:rPr lang="en-US" dirty="0" smtClean="0"/>
              <a:t>job::self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the </a:t>
            </a:r>
            <a:r>
              <a:rPr lang="en-US" i="1" dirty="0" smtClean="0"/>
              <a:t>calling </a:t>
            </a:r>
            <a:r>
              <a:rPr lang="en-US" i="1" dirty="0"/>
              <a:t>application </a:t>
            </a:r>
            <a:r>
              <a:rPr lang="en-US" i="1" dirty="0" smtClean="0"/>
              <a:t>instanc</a:t>
            </a:r>
            <a:r>
              <a:rPr lang="en-US" dirty="0"/>
              <a:t>e</a:t>
            </a:r>
          </a:p>
          <a:p>
            <a:pPr marL="285750" indent="-285750"/>
            <a:r>
              <a:rPr lang="en-US" dirty="0" err="1" smtClean="0"/>
              <a:t>self.signal</a:t>
            </a:r>
            <a:r>
              <a:rPr lang="en-US" dirty="0" smtClean="0"/>
              <a:t> </a:t>
            </a:r>
            <a:r>
              <a:rPr lang="en-US" dirty="0"/>
              <a:t>(SIGUSR1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goes via the job manager, unlike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::</a:t>
            </a:r>
            <a:r>
              <a:rPr lang="en-US" dirty="0"/>
              <a:t>kill (::</a:t>
            </a:r>
            <a:r>
              <a:rPr lang="en-US" dirty="0" err="1"/>
              <a:t>getpid</a:t>
            </a:r>
            <a:r>
              <a:rPr lang="en-US" dirty="0"/>
              <a:t> (), </a:t>
            </a:r>
            <a:r>
              <a:rPr lang="en-US" dirty="0" smtClean="0"/>
              <a:t>SIGUSR1);</a:t>
            </a:r>
          </a:p>
          <a:p>
            <a:pPr marL="285750" indent="-285750"/>
            <a:r>
              <a:rPr lang="en-US" dirty="0" smtClean="0"/>
              <a:t>as </a:t>
            </a:r>
            <a:r>
              <a:rPr lang="en-US" dirty="0"/>
              <a:t>it goes over the job manager </a:t>
            </a:r>
            <a:br>
              <a:rPr lang="en-US" dirty="0"/>
            </a:br>
            <a:r>
              <a:rPr lang="en-US" sz="1600" dirty="0" smtClean="0"/>
              <a:t>(accounting, logging, cleanup...)</a:t>
            </a:r>
            <a:endParaRPr lang="en-US" dirty="0"/>
          </a:p>
          <a:p>
            <a:pPr marL="285750" indent="-285750"/>
            <a:r>
              <a:rPr lang="en-US" dirty="0" smtClean="0"/>
              <a:t>job</a:t>
            </a:r>
            <a:r>
              <a:rPr lang="en-US" dirty="0"/>
              <a:t>::</a:t>
            </a:r>
            <a:r>
              <a:rPr lang="en-US" dirty="0" smtClean="0"/>
              <a:t>self </a:t>
            </a:r>
            <a:r>
              <a:rPr lang="en-US" dirty="0"/>
              <a:t>is the only SAGA object to which metrics can be </a:t>
            </a:r>
            <a:r>
              <a:rPr lang="en-US" dirty="0" smtClean="0"/>
              <a:t>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53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Grid Forum (OGF)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 Grid Forum (aka GF, EGF, </a:t>
            </a:r>
            <a:r>
              <a:rPr lang="en-US" dirty="0" smtClean="0"/>
              <a:t>GGF, EGA) </a:t>
            </a:r>
            <a:r>
              <a:rPr lang="en-US" dirty="0" smtClean="0"/>
              <a:t>standardizes distributed computing infrastructures/MW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gridFTP</a:t>
            </a:r>
            <a:r>
              <a:rPr lang="en-US" dirty="0" smtClean="0"/>
              <a:t>, JSDL, OCCI, …</a:t>
            </a:r>
            <a:endParaRPr lang="en-US" dirty="0" smtClean="0"/>
          </a:p>
          <a:p>
            <a:r>
              <a:rPr lang="en-US" dirty="0" smtClean="0"/>
              <a:t>focuses on interfaces, but also protocols, </a:t>
            </a:r>
            <a:r>
              <a:rPr lang="en-US" dirty="0" smtClean="0"/>
              <a:t>architectures, APIs</a:t>
            </a:r>
          </a:p>
          <a:p>
            <a:r>
              <a:rPr lang="en-US" dirty="0"/>
              <a:t>d</a:t>
            </a:r>
            <a:r>
              <a:rPr lang="en-US" dirty="0" smtClean="0"/>
              <a:t>riven by academia, but some buy-in / acceptance in industry</a:t>
            </a:r>
          </a:p>
          <a:p>
            <a:r>
              <a:rPr lang="en-US" dirty="0"/>
              <a:t>c</a:t>
            </a:r>
            <a:r>
              <a:rPr lang="en-US" dirty="0" smtClean="0"/>
              <a:t>ooperation with SDOs like SNIA, DMTF, IETF, etc.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within OGF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16" y="2068618"/>
            <a:ext cx="7966954" cy="4197711"/>
          </a:xfrm>
        </p:spPr>
        <p:txBody>
          <a:bodyPr>
            <a:normAutofit/>
          </a:bodyPr>
          <a:lstStyle/>
          <a:p>
            <a:r>
              <a:rPr lang="en-US" dirty="0" smtClean="0"/>
              <a:t>OGF focuses on services </a:t>
            </a:r>
          </a:p>
          <a:p>
            <a:r>
              <a:rPr lang="en-US" dirty="0" smtClean="0"/>
              <a:t>numerous service interfaces</a:t>
            </a:r>
          </a:p>
          <a:p>
            <a:pPr lvl="1"/>
            <a:r>
              <a:rPr lang="en-US" dirty="0" smtClean="0"/>
              <a:t>often WS-based, but also REST</a:t>
            </a:r>
            <a:r>
              <a:rPr lang="en-US" smtClean="0"/>
              <a:t>, others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effort on higher level APIs </a:t>
            </a:r>
          </a:p>
          <a:p>
            <a:pPr lvl="1"/>
            <a:r>
              <a:rPr lang="en-US" dirty="0" smtClean="0"/>
              <a:t>Distributed Resource Management Application API (DRMAA) </a:t>
            </a:r>
          </a:p>
          <a:p>
            <a:pPr lvl="1"/>
            <a:r>
              <a:rPr lang="en-US" dirty="0" smtClean="0"/>
              <a:t>Remote Procedure Calls (</a:t>
            </a:r>
            <a:r>
              <a:rPr lang="en-US" dirty="0" err="1" smtClean="0"/>
              <a:t>GridRPC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Checkpoint and Recovery (</a:t>
            </a:r>
            <a:r>
              <a:rPr lang="en-US" dirty="0" err="1" smtClean="0"/>
              <a:t>GridCPR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[ Job </a:t>
            </a:r>
            <a:r>
              <a:rPr lang="en-US" dirty="0" smtClean="0"/>
              <a:t>Submission and Description Language (JSDL</a:t>
            </a:r>
            <a:r>
              <a:rPr lang="en-US" dirty="0" smtClean="0"/>
              <a:t>) ] </a:t>
            </a:r>
            <a:endParaRPr lang="en-US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24676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this works – session is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  <a:r>
              <a:rPr lang="en-US" dirty="0"/>
              <a:t>, and </a:t>
            </a:r>
            <a:r>
              <a:rPr lang="en-US" dirty="0" smtClean="0"/>
              <a:t>thus Grids</a:t>
            </a:r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wait();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task </a:t>
            </a:r>
            <a:r>
              <a:rPr lang="en-US" dirty="0"/>
              <a:t>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run(); wait();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DRMAA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implementable on all major resource management services </a:t>
            </a:r>
          </a:p>
          <a:p>
            <a:r>
              <a:rPr lang="en-US" dirty="0" smtClean="0"/>
              <a:t>simple means to define and submit jobs</a:t>
            </a:r>
          </a:p>
          <a:p>
            <a:r>
              <a:rPr lang="en-US" dirty="0" smtClean="0"/>
              <a:t>basic job management features (status, kill) </a:t>
            </a:r>
          </a:p>
          <a:p>
            <a:r>
              <a:rPr lang="en-US" dirty="0" smtClean="0"/>
              <a:t>job templates for bulk job management</a:t>
            </a:r>
          </a:p>
          <a:p>
            <a:r>
              <a:rPr lang="en-US" dirty="0" smtClean="0"/>
              <a:t>DRMAA.v2 is expected by end of </a:t>
            </a:r>
            <a:r>
              <a:rPr lang="en-US" dirty="0" smtClean="0"/>
              <a:t>2010 (oops) </a:t>
            </a:r>
          </a:p>
          <a:p>
            <a:pPr lvl="1"/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DRMAA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859" y="2165812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drmaa_job_template_t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!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(exe, 5, 0) 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failed\n");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1;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while (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drmaa_errno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(jobid)-1,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diagnosis,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(diagnosis)-1)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== DRMAA_ERRNO_DRM_COMMUNICATION_FAILURE )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failed: %s\n", diagnosis);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sleep (1);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standardizes the three existing RPC implementations for Grids </a:t>
            </a:r>
            <a:r>
              <a:rPr lang="en-US" dirty="0" smtClean="0"/>
              <a:t>(</a:t>
            </a:r>
            <a:r>
              <a:rPr lang="en-US" dirty="0" err="1" smtClean="0"/>
              <a:t>Ninf</a:t>
            </a:r>
            <a:r>
              <a:rPr lang="en-US" dirty="0" smtClean="0"/>
              <a:t>-G, DIET)</a:t>
            </a:r>
            <a:endParaRPr lang="en-US" dirty="0" smtClean="0"/>
          </a:p>
          <a:p>
            <a:r>
              <a:rPr lang="en-US" dirty="0" smtClean="0"/>
              <a:t>example of </a:t>
            </a:r>
            <a:r>
              <a:rPr lang="en-US" i="1" dirty="0" smtClean="0"/>
              <a:t>’</a:t>
            </a:r>
            <a:r>
              <a:rPr lang="en-US" i="1" dirty="0" err="1" smtClean="0"/>
              <a:t>gridified</a:t>
            </a:r>
            <a:r>
              <a:rPr lang="en-US" i="1" dirty="0" smtClean="0"/>
              <a:t> API’ </a:t>
            </a:r>
            <a:endParaRPr lang="en-US" dirty="0" smtClean="0"/>
          </a:p>
          <a:p>
            <a:r>
              <a:rPr lang="en-US" dirty="0" smtClean="0"/>
              <a:t>simple: get function handle, call function </a:t>
            </a:r>
          </a:p>
          <a:p>
            <a:r>
              <a:rPr lang="en-US" dirty="0" smtClean="0"/>
              <a:t>explicit support for </a:t>
            </a:r>
            <a:r>
              <a:rPr lang="en-US" dirty="0" smtClean="0"/>
              <a:t>asynchronous method calls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ridRPC.v2 </a:t>
            </a:r>
            <a:r>
              <a:rPr lang="en-US" dirty="0" smtClean="0"/>
              <a:t>adds support for remote </a:t>
            </a:r>
            <a:r>
              <a:rPr lang="en-US" dirty="0" smtClean="0"/>
              <a:t>persistent data handles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3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4172</TotalTime>
  <Words>3155</Words>
  <Application>Microsoft Office PowerPoint</Application>
  <PresentationFormat>On-screen Show (4:3)</PresentationFormat>
  <Paragraphs>606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Perspective</vt:lpstr>
      <vt:lpstr>Introduction to the SAGA API</vt:lpstr>
      <vt:lpstr>Agenda</vt:lpstr>
      <vt:lpstr>Grid APIs and Frameworks</vt:lpstr>
      <vt:lpstr>Grid APIs: some observations</vt:lpstr>
      <vt:lpstr>Open Grid Forum (OGF)</vt:lpstr>
      <vt:lpstr>APIs within OGF</vt:lpstr>
      <vt:lpstr>OGF: DRMAA</vt:lpstr>
      <vt:lpstr>DRMAA Example</vt:lpstr>
      <vt:lpstr>OGF: GridRPC</vt:lpstr>
      <vt:lpstr>OGF: GridRPC</vt:lpstr>
      <vt:lpstr>OGF: GridCPR (Checkpoint &amp; Recovery)</vt:lpstr>
      <vt:lpstr>OGF: JSDL</vt:lpstr>
      <vt:lpstr>OGF: JSDL</vt:lpstr>
      <vt:lpstr>OGF: Summary</vt:lpstr>
      <vt:lpstr>OGF: top-down vs. bottom-up</vt:lpstr>
      <vt:lpstr>SAGA</vt:lpstr>
      <vt:lpstr>SAGA Design Principles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Implementation</vt:lpstr>
      <vt:lpstr>SAGA Class Hierarchy</vt:lpstr>
      <vt:lpstr>SAGA: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 Class hierarchy</vt:lpstr>
      <vt:lpstr>SAGA: Class hierarchy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Job Package:  job::self</vt:lpstr>
      <vt:lpstr>SAGA Job Package:  job::self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Example – explicit session</vt:lpstr>
      <vt:lpstr>SAGA Session: Properties</vt:lpstr>
      <vt:lpstr>SAGA Session: Lifetime</vt:lpstr>
      <vt:lpstr>SAGA Tasks</vt:lpstr>
      <vt:lpstr>SAGA Tasks:  States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72</cp:revision>
  <dcterms:created xsi:type="dcterms:W3CDTF">2010-10-06T17:43:56Z</dcterms:created>
  <dcterms:modified xsi:type="dcterms:W3CDTF">2011-04-10T19:40:22Z</dcterms:modified>
</cp:coreProperties>
</file>