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321" r:id="rId3"/>
    <p:sldId id="322" r:id="rId4"/>
    <p:sldId id="258" r:id="rId5"/>
    <p:sldId id="311" r:id="rId6"/>
    <p:sldId id="312" r:id="rId7"/>
    <p:sldId id="313" r:id="rId8"/>
    <p:sldId id="315" r:id="rId9"/>
    <p:sldId id="319" r:id="rId10"/>
    <p:sldId id="323" r:id="rId11"/>
    <p:sldId id="316" r:id="rId12"/>
    <p:sldId id="314" r:id="rId13"/>
    <p:sldId id="317" r:id="rId14"/>
    <p:sldId id="320" r:id="rId15"/>
    <p:sldId id="318" r:id="rId16"/>
    <p:sldId id="324" r:id="rId17"/>
    <p:sldId id="31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23232"/>
    <a:srgbClr val="E9A400"/>
    <a:srgbClr val="4242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81" autoAdjust="0"/>
  </p:normalViewPr>
  <p:slideViewPr>
    <p:cSldViewPr snapToGrid="0" snapToObjects="1">
      <p:cViewPr varScale="1">
        <p:scale>
          <a:sx n="77" d="100"/>
          <a:sy n="77" d="100"/>
        </p:scale>
        <p:origin x="-102" y="-45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66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a:t>
            </a:r>
            <a:r>
              <a:rPr lang="en-US" baseline="0"/>
              <a:t> </a:t>
            </a:r>
            <a:r>
              <a:rPr lang="en-US"/>
              <a:t>Distributed</a:t>
            </a:r>
            <a:endParaRPr lang="en-US" baseline="0"/>
          </a:p>
          <a:p>
            <a:pPr>
              <a:defRPr/>
            </a:pPr>
            <a:r>
              <a:rPr lang="en-US" baseline="0"/>
              <a:t>with GridFTP</a:t>
            </a:r>
            <a:endParaRPr lang="en-US"/>
          </a:p>
        </c:rich>
      </c:tx>
      <c:layout/>
    </c:title>
    <c:plotArea>
      <c:layout/>
      <c:lineChart>
        <c:grouping val="standard"/>
        <c:ser>
          <c:idx val="0"/>
          <c:order val="0"/>
          <c:tx>
            <c:v>Data on one server</c:v>
          </c:tx>
          <c:marker>
            <c:symbol val="none"/>
          </c:marker>
          <c:val>
            <c:numRef>
              <c:f>Sheet3!$C$6:$C$9</c:f>
              <c:numCache>
                <c:formatCode>General</c:formatCode>
                <c:ptCount val="4"/>
                <c:pt idx="0">
                  <c:v>400</c:v>
                </c:pt>
                <c:pt idx="1">
                  <c:v>396</c:v>
                </c:pt>
                <c:pt idx="2">
                  <c:v>322</c:v>
                </c:pt>
                <c:pt idx="3">
                  <c:v>325</c:v>
                </c:pt>
              </c:numCache>
            </c:numRef>
          </c:val>
        </c:ser>
        <c:ser>
          <c:idx val="1"/>
          <c:order val="1"/>
          <c:tx>
            <c:v>Data on remote machine</c:v>
          </c:tx>
          <c:marker>
            <c:symbol val="none"/>
          </c:marker>
          <c:val>
            <c:numRef>
              <c:f>Sheet3!$C$13:$C$16</c:f>
              <c:numCache>
                <c:formatCode>General</c:formatCode>
                <c:ptCount val="4"/>
                <c:pt idx="0">
                  <c:v>7360</c:v>
                </c:pt>
                <c:pt idx="1">
                  <c:v>3680</c:v>
                </c:pt>
                <c:pt idx="2">
                  <c:v>1840</c:v>
                </c:pt>
                <c:pt idx="3">
                  <c:v>989</c:v>
                </c:pt>
              </c:numCache>
            </c:numRef>
          </c:val>
        </c:ser>
        <c:ser>
          <c:idx val="2"/>
          <c:order val="2"/>
          <c:tx>
            <c:v>Data on both machines</c:v>
          </c:tx>
          <c:marker>
            <c:symbol val="none"/>
          </c:marker>
          <c:val>
            <c:numRef>
              <c:f>Sheet3!$C$19:$C$22</c:f>
              <c:numCache>
                <c:formatCode>General</c:formatCode>
                <c:ptCount val="4"/>
                <c:pt idx="1">
                  <c:v>1254.4270000000001</c:v>
                </c:pt>
                <c:pt idx="2">
                  <c:v>680.45199999999977</c:v>
                </c:pt>
                <c:pt idx="3">
                  <c:v>386.74700000000001</c:v>
                </c:pt>
              </c:numCache>
            </c:numRef>
          </c:val>
        </c:ser>
        <c:marker val="1"/>
        <c:axId val="66709760"/>
        <c:axId val="66724224"/>
      </c:lineChart>
      <c:catAx>
        <c:axId val="66709760"/>
        <c:scaling>
          <c:orientation val="minMax"/>
        </c:scaling>
        <c:axPos val="b"/>
        <c:title>
          <c:tx>
            <c:rich>
              <a:bodyPr/>
              <a:lstStyle/>
              <a:p>
                <a:pPr>
                  <a:defRPr/>
                </a:pPr>
                <a:r>
                  <a:rPr lang="en-US"/>
                  <a:t>Number of Workers</a:t>
                </a:r>
              </a:p>
            </c:rich>
          </c:tx>
          <c:layout/>
        </c:title>
        <c:tickLblPos val="nextTo"/>
        <c:crossAx val="66724224"/>
        <c:crosses val="autoZero"/>
        <c:auto val="1"/>
        <c:lblAlgn val="ctr"/>
        <c:lblOffset val="100"/>
      </c:catAx>
      <c:valAx>
        <c:axId val="66724224"/>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6709760"/>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 and Intelligent</a:t>
            </a:r>
          </a:p>
        </c:rich>
      </c:tx>
      <c:layout/>
    </c:title>
    <c:plotArea>
      <c:layout/>
      <c:lineChart>
        <c:grouping val="stacked"/>
        <c:ser>
          <c:idx val="0"/>
          <c:order val="0"/>
          <c:tx>
            <c:strRef>
              <c:f>Sheet1!$B$1</c:f>
              <c:strCache>
                <c:ptCount val="1"/>
                <c:pt idx="0">
                  <c:v>Intelligent Model</c:v>
                </c:pt>
              </c:strCache>
            </c:strRef>
          </c:tx>
          <c:marker>
            <c:symbol val="none"/>
          </c:marker>
          <c:cat>
            <c:numLit>
              <c:formatCode>General</c:formatCode>
              <c:ptCount val="3"/>
              <c:pt idx="0">
                <c:v>2</c:v>
              </c:pt>
              <c:pt idx="1">
                <c:v>4</c:v>
              </c:pt>
              <c:pt idx="2">
                <c:v>8</c:v>
              </c:pt>
            </c:numLit>
          </c:cat>
          <c:val>
            <c:numRef>
              <c:f>Sheet1!$B$2:$B$4</c:f>
              <c:numCache>
                <c:formatCode>General</c:formatCode>
                <c:ptCount val="3"/>
                <c:pt idx="0">
                  <c:v>642</c:v>
                </c:pt>
                <c:pt idx="1">
                  <c:v>360</c:v>
                </c:pt>
                <c:pt idx="2">
                  <c:v>317</c:v>
                </c:pt>
              </c:numCache>
            </c:numRef>
          </c:val>
        </c:ser>
        <c:ser>
          <c:idx val="1"/>
          <c:order val="1"/>
          <c:tx>
            <c:strRef>
              <c:f>Sheet1!$B$6</c:f>
              <c:strCache>
                <c:ptCount val="1"/>
                <c:pt idx="0">
                  <c:v>Conventional Model</c:v>
                </c:pt>
              </c:strCache>
            </c:strRef>
          </c:tx>
          <c:marker>
            <c:symbol val="none"/>
          </c:marker>
          <c:val>
            <c:numRef>
              <c:f>Sheet1!$B$7:$B$9</c:f>
              <c:numCache>
                <c:formatCode>General</c:formatCode>
                <c:ptCount val="3"/>
                <c:pt idx="0">
                  <c:v>1254.4269999999999</c:v>
                </c:pt>
                <c:pt idx="1">
                  <c:v>680.452</c:v>
                </c:pt>
                <c:pt idx="2">
                  <c:v>386.74700000000001</c:v>
                </c:pt>
              </c:numCache>
            </c:numRef>
          </c:val>
        </c:ser>
        <c:marker val="1"/>
        <c:axId val="37462400"/>
        <c:axId val="37469568"/>
      </c:lineChart>
      <c:catAx>
        <c:axId val="37462400"/>
        <c:scaling>
          <c:orientation val="minMax"/>
        </c:scaling>
        <c:axPos val="b"/>
        <c:title>
          <c:tx>
            <c:rich>
              <a:bodyPr/>
              <a:lstStyle/>
              <a:p>
                <a:pPr>
                  <a:defRPr/>
                </a:pPr>
                <a:r>
                  <a:rPr lang="en-US"/>
                  <a:t>Number of Workers</a:t>
                </a:r>
              </a:p>
            </c:rich>
          </c:tx>
          <c:layout/>
        </c:title>
        <c:numFmt formatCode="General" sourceLinked="1"/>
        <c:tickLblPos val="nextTo"/>
        <c:crossAx val="37469568"/>
        <c:crosses val="autoZero"/>
        <c:auto val="1"/>
        <c:lblAlgn val="ctr"/>
        <c:lblOffset val="100"/>
      </c:catAx>
      <c:valAx>
        <c:axId val="37469568"/>
        <c:scaling>
          <c:orientation val="minMax"/>
        </c:scaling>
        <c:axPos val="l"/>
        <c:majorGridlines/>
        <c:title>
          <c:tx>
            <c:rich>
              <a:bodyPr rot="-5400000" vert="horz"/>
              <a:lstStyle/>
              <a:p>
                <a:pPr>
                  <a:defRPr/>
                </a:pPr>
                <a:r>
                  <a:rPr lang="en-US"/>
                  <a:t>Time</a:t>
                </a:r>
                <a:r>
                  <a:rPr lang="en-US" baseline="0"/>
                  <a:t> (Seconds)</a:t>
                </a:r>
                <a:endParaRPr lang="en-US"/>
              </a:p>
            </c:rich>
          </c:tx>
          <c:layout/>
        </c:title>
        <c:numFmt formatCode="General" sourceLinked="1"/>
        <c:tickLblPos val="nextTo"/>
        <c:crossAx val="37462400"/>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KosmosFS</a:t>
            </a:r>
            <a:r>
              <a:rPr lang="en-US" baseline="0"/>
              <a:t> Distributed Filesystem</a:t>
            </a:r>
            <a:endParaRPr lang="en-US"/>
          </a:p>
        </c:rich>
      </c:tx>
      <c:layout/>
    </c:title>
    <c:plotArea>
      <c:layout/>
      <c:lineChart>
        <c:grouping val="standard"/>
        <c:ser>
          <c:idx val="0"/>
          <c:order val="0"/>
          <c:tx>
            <c:v>Local Distributed Filesystem</c:v>
          </c:tx>
          <c:marker>
            <c:symbol val="none"/>
          </c:marker>
          <c:val>
            <c:numRef>
              <c:f>Sheet1!$D$2:$D$5</c:f>
              <c:numCache>
                <c:formatCode>General</c:formatCode>
                <c:ptCount val="4"/>
                <c:pt idx="0">
                  <c:v>228.99600000000001</c:v>
                </c:pt>
                <c:pt idx="1">
                  <c:v>141.99600000000001</c:v>
                </c:pt>
                <c:pt idx="2">
                  <c:v>138</c:v>
                </c:pt>
                <c:pt idx="3">
                  <c:v>138.99600000000001</c:v>
                </c:pt>
              </c:numCache>
            </c:numRef>
          </c:val>
        </c:ser>
        <c:ser>
          <c:idx val="1"/>
          <c:order val="1"/>
          <c:tx>
            <c:v>2 Dataservers (r = 2)</c:v>
          </c:tx>
          <c:marker>
            <c:symbol val="none"/>
          </c:marker>
          <c:val>
            <c:numRef>
              <c:f>Sheet1!$D$9:$D$12</c:f>
              <c:numCache>
                <c:formatCode>General</c:formatCode>
                <c:ptCount val="4"/>
                <c:pt idx="0">
                  <c:v>493.99799999999988</c:v>
                </c:pt>
                <c:pt idx="1">
                  <c:v>244.99800000000008</c:v>
                </c:pt>
                <c:pt idx="2">
                  <c:v>166.99800000000008</c:v>
                </c:pt>
                <c:pt idx="3">
                  <c:v>112.998</c:v>
                </c:pt>
              </c:numCache>
            </c:numRef>
          </c:val>
        </c:ser>
        <c:ser>
          <c:idx val="3"/>
          <c:order val="2"/>
          <c:tx>
            <c:v>2 Dataservers (r = 1)</c:v>
          </c:tx>
          <c:marker>
            <c:symbol val="none"/>
          </c:marker>
          <c:val>
            <c:numRef>
              <c:f>Sheet1!$D$21:$D$24</c:f>
              <c:numCache>
                <c:formatCode>General</c:formatCode>
                <c:ptCount val="4"/>
                <c:pt idx="1">
                  <c:v>445.00199999999984</c:v>
                </c:pt>
                <c:pt idx="2">
                  <c:v>336</c:v>
                </c:pt>
                <c:pt idx="3">
                  <c:v>190.99800000000005</c:v>
                </c:pt>
              </c:numCache>
            </c:numRef>
          </c:val>
        </c:ser>
        <c:ser>
          <c:idx val="2"/>
          <c:order val="3"/>
          <c:tx>
            <c:v>Remote Filesystem</c:v>
          </c:tx>
          <c:marker>
            <c:symbol val="none"/>
          </c:marker>
          <c:val>
            <c:numRef>
              <c:f>Sheet1!$D$15:$D$18</c:f>
              <c:numCache>
                <c:formatCode>General</c:formatCode>
                <c:ptCount val="4"/>
                <c:pt idx="0">
                  <c:v>1881</c:v>
                </c:pt>
                <c:pt idx="1">
                  <c:v>976.99800000000005</c:v>
                </c:pt>
                <c:pt idx="2">
                  <c:v>556.91399999999999</c:v>
                </c:pt>
                <c:pt idx="3">
                  <c:v>403.96200000000005</c:v>
                </c:pt>
              </c:numCache>
            </c:numRef>
          </c:val>
        </c:ser>
        <c:marker val="1"/>
        <c:axId val="66751488"/>
        <c:axId val="66757760"/>
      </c:lineChart>
      <c:catAx>
        <c:axId val="66751488"/>
        <c:scaling>
          <c:orientation val="minMax"/>
        </c:scaling>
        <c:axPos val="b"/>
        <c:title>
          <c:tx>
            <c:rich>
              <a:bodyPr/>
              <a:lstStyle/>
              <a:p>
                <a:pPr>
                  <a:defRPr/>
                </a:pPr>
                <a:r>
                  <a:rPr lang="en-US"/>
                  <a:t>Number</a:t>
                </a:r>
                <a:r>
                  <a:rPr lang="en-US" baseline="0"/>
                  <a:t> of Workers</a:t>
                </a:r>
              </a:p>
            </c:rich>
          </c:tx>
          <c:layout/>
        </c:title>
        <c:tickLblPos val="nextTo"/>
        <c:crossAx val="66757760"/>
        <c:crosses val="autoZero"/>
        <c:auto val="1"/>
        <c:lblAlgn val="ctr"/>
        <c:lblOffset val="100"/>
      </c:catAx>
      <c:valAx>
        <c:axId val="66757760"/>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6751488"/>
        <c:crosses val="autoZero"/>
        <c:crossBetween val="between"/>
      </c:valAx>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61E8F-4E15-A840-9658-105F9DD3DE22}" type="datetimeFigureOut">
              <a:rPr lang="en-US" smtClean="0"/>
              <a:pPr/>
              <a:t>12/8/2009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4DA2A-F2F4-D74A-8AEC-1933B33E97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worries</a:t>
            </a:r>
            <a:r>
              <a:rPr lang="en-US" baseline="0" dirty="0" smtClean="0"/>
              <a:t> about the data requests and managing them.  It doesn’t look at closeness of work and decide to move the work.  Maybe we can get better performance by doing this.  DFS’s use replication  and locality of data, but cannot move work around.</a:t>
            </a:r>
            <a:endParaRPr lang="en-US" dirty="0"/>
          </a:p>
        </p:txBody>
      </p:sp>
      <p:sp>
        <p:nvSpPr>
          <p:cNvPr id="4" name="Slide Number Placeholder 3"/>
          <p:cNvSpPr>
            <a:spLocks noGrp="1"/>
          </p:cNvSpPr>
          <p:nvPr>
            <p:ph type="sldNum" sz="quarter" idx="10"/>
          </p:nvPr>
        </p:nvSpPr>
        <p:spPr/>
        <p:txBody>
          <a:bodyPr/>
          <a:lstStyle/>
          <a:p>
            <a:fld id="{D344DA2A-F2F4-D74A-8AEC-1933B33E97E0}"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 overhead for multiple dataservers in filesystem</a:t>
            </a:r>
            <a:r>
              <a:rPr lang="en-US" baseline="0" dirty="0" smtClean="0"/>
              <a:t> – when r = 2 it is slower than when 1 </a:t>
            </a:r>
            <a:r>
              <a:rPr lang="en-US" baseline="0" dirty="0" err="1" smtClean="0"/>
              <a:t>dataserver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344DA2A-F2F4-D74A-8AEC-1933B33E97E0}"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4" name="Rectangle 4"/>
          <p:cNvSpPr>
            <a:spLocks noGrp="1" noChangeArrowheads="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5" name="Rectangle 5"/>
          <p:cNvSpPr>
            <a:spLocks noGrp="1" noChangeArrowheads="1"/>
          </p:cNvSpPr>
          <p:nvPr>
            <p:ph type="sldNum" idx="12"/>
          </p:nvPr>
        </p:nvSpPr>
        <p:spPr>
          <a:xfrm>
            <a:off x="6553200" y="6356350"/>
            <a:ext cx="2133600" cy="365125"/>
          </a:xfrm>
          <a:prstGeom prst="rect">
            <a:avLst/>
          </a:prstGeom>
        </p:spPr>
        <p:txBody>
          <a:bodyPr/>
          <a:lstStyle>
            <a:lvl1pPr>
              <a:defRPr/>
            </a:lvl1pPr>
          </a:lstStyle>
          <a:p>
            <a:pPr>
              <a:defRPr/>
            </a:pPr>
            <a:fld id="{0F4E8BC8-EE91-D843-BCA2-CBD8D82325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12/8/2009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12/8/2009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12/8/2009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18"/>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7664" y="3514165"/>
            <a:ext cx="5925512" cy="1815353"/>
          </a:xfrm>
        </p:spPr>
        <p:txBody>
          <a:bodyPr>
            <a:normAutofit/>
          </a:bodyPr>
          <a:lstStyle/>
          <a:p>
            <a:endParaRPr lang="en-US" dirty="0" smtClean="0"/>
          </a:p>
          <a:p>
            <a:r>
              <a:rPr lang="en-US" dirty="0" smtClean="0"/>
              <a:t>	Shantenu Jha  for the SAGA Team</a:t>
            </a:r>
          </a:p>
          <a:p>
            <a:r>
              <a:rPr lang="en-US" dirty="0" smtClean="0"/>
              <a:t>		http://</a:t>
            </a:r>
            <a:r>
              <a:rPr lang="en-US" dirty="0" err="1" smtClean="0"/>
              <a:t>saga.cct.lsu.edu</a:t>
            </a:r>
            <a:endParaRPr lang="en-US" dirty="0"/>
          </a:p>
        </p:txBody>
      </p:sp>
      <p:sp>
        <p:nvSpPr>
          <p:cNvPr id="2" name="Title 1"/>
          <p:cNvSpPr>
            <a:spLocks noGrp="1"/>
          </p:cNvSpPr>
          <p:nvPr>
            <p:ph type="ctrTitle"/>
          </p:nvPr>
        </p:nvSpPr>
        <p:spPr>
          <a:xfrm>
            <a:off x="0" y="1497106"/>
            <a:ext cx="8915400" cy="2522258"/>
          </a:xfrm>
        </p:spPr>
        <p:txBody>
          <a:bodyPr>
            <a:noAutofit/>
          </a:bodyPr>
          <a:lstStyle/>
          <a:p>
            <a:r>
              <a:rPr lang="en-US" dirty="0" smtClean="0"/>
              <a:t>Understanding Performance Implications of Distributed Filesystems in a Data-Intensive Application</a:t>
            </a:r>
            <a:endParaRPr lang="en-US" dirty="0"/>
          </a:p>
        </p:txBody>
      </p:sp>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7478034" y="6264650"/>
            <a:ext cx="463656" cy="463656"/>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162070" y="6302526"/>
            <a:ext cx="472733" cy="463656"/>
          </a:xfrm>
          <a:prstGeom prst="rect">
            <a:avLst/>
          </a:prstGeom>
        </p:spPr>
      </p:pic>
      <p:pic>
        <p:nvPicPr>
          <p:cNvPr id="6" name="Picture 5"/>
          <p:cNvPicPr>
            <a:picLocks noChangeAspect="1"/>
          </p:cNvPicPr>
          <p:nvPr/>
        </p:nvPicPr>
        <p:blipFill>
          <a:blip r:embed="rId4"/>
          <a:stretch>
            <a:fillRect/>
          </a:stretch>
        </p:blipFill>
        <p:spPr>
          <a:xfrm>
            <a:off x="6193353" y="6344430"/>
            <a:ext cx="1079685" cy="421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Intelligent vs. Conventional</a:t>
            </a:r>
            <a:endParaRPr lang="en-US" dirty="0"/>
          </a:p>
        </p:txBody>
      </p:sp>
      <p:sp>
        <p:nvSpPr>
          <p:cNvPr id="3" name="Content Placeholder 2"/>
          <p:cNvSpPr>
            <a:spLocks noGrp="1"/>
          </p:cNvSpPr>
          <p:nvPr>
            <p:ph idx="1"/>
          </p:nvPr>
        </p:nvSpPr>
        <p:spPr>
          <a:xfrm>
            <a:off x="757947" y="1529880"/>
            <a:ext cx="7918462" cy="4608884"/>
          </a:xfrm>
        </p:spPr>
        <p:txBody>
          <a:bodyPr>
            <a:normAutofit/>
          </a:bodyPr>
          <a:lstStyle/>
          <a:p>
            <a:r>
              <a:rPr lang="en-US" dirty="0" smtClean="0"/>
              <a:t>Intelligent may have overhead, but it pays off if data is large</a:t>
            </a:r>
          </a:p>
          <a:p>
            <a:pPr lvl="1"/>
            <a:r>
              <a:rPr lang="en-US" dirty="0" smtClean="0"/>
              <a:t>Simple intelligent measurements can improve performance</a:t>
            </a:r>
          </a:p>
          <a:p>
            <a:pPr lvl="1"/>
            <a:r>
              <a:rPr lang="en-US" dirty="0" smtClean="0">
                <a:solidFill>
                  <a:srgbClr val="FF0000"/>
                </a:solidFill>
              </a:rPr>
              <a:t>Explain comparisons of graphs here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Very simple tools to measure data dependencies can be very effective.  Some measurements used</a:t>
            </a:r>
          </a:p>
          <a:p>
            <a:pPr lvl="1"/>
            <a:r>
              <a:rPr lang="en-US" dirty="0" smtClean="0"/>
              <a:t>Ping time</a:t>
            </a:r>
          </a:p>
          <a:p>
            <a:pPr lvl="1"/>
            <a:r>
              <a:rPr lang="en-US" dirty="0" smtClean="0"/>
              <a:t>Small file transfer time</a:t>
            </a:r>
          </a:p>
          <a:p>
            <a:pPr lvl="1"/>
            <a:r>
              <a:rPr lang="en-US" dirty="0" smtClean="0"/>
              <a:t>Number of hops</a:t>
            </a:r>
          </a:p>
          <a:p>
            <a:r>
              <a:rPr lang="en-US" dirty="0" smtClean="0"/>
              <a:t>More complex measurements are possible</a:t>
            </a:r>
          </a:p>
          <a:p>
            <a:pPr lvl="1"/>
            <a:r>
              <a:rPr lang="en-US" dirty="0" smtClean="0"/>
              <a:t>Throughput</a:t>
            </a:r>
          </a:p>
          <a:p>
            <a:pPr lvl="1"/>
            <a:r>
              <a:rPr lang="en-US" dirty="0" smtClean="0"/>
              <a:t>Queue times</a:t>
            </a:r>
          </a:p>
          <a:p>
            <a:r>
              <a:rPr lang="en-US" dirty="0" smtClean="0"/>
              <a:t>Ignoring data dependencies is no longer an option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 Model</a:t>
            </a:r>
            <a:endParaRPr lang="en-US" dirty="0"/>
          </a:p>
        </p:txBody>
      </p:sp>
      <p:sp>
        <p:nvSpPr>
          <p:cNvPr id="3" name="Content Placeholder 2"/>
          <p:cNvSpPr>
            <a:spLocks noGrp="1"/>
          </p:cNvSpPr>
          <p:nvPr>
            <p:ph idx="1"/>
          </p:nvPr>
        </p:nvSpPr>
        <p:spPr/>
        <p:txBody>
          <a:bodyPr>
            <a:normAutofit/>
          </a:bodyPr>
          <a:lstStyle/>
          <a:p>
            <a:r>
              <a:rPr lang="en-US" dirty="0" smtClean="0"/>
              <a:t>Abstract layer between application and local filesystems</a:t>
            </a:r>
          </a:p>
          <a:p>
            <a:r>
              <a:rPr lang="en-US" dirty="0" smtClean="0"/>
              <a:t>Some examples include</a:t>
            </a:r>
          </a:p>
          <a:p>
            <a:pPr lvl="1"/>
            <a:r>
              <a:rPr lang="en-US" dirty="0" smtClean="0"/>
              <a:t>HDFS – </a:t>
            </a:r>
            <a:r>
              <a:rPr lang="en-US" dirty="0" err="1" smtClean="0"/>
              <a:t>Hadoop’s</a:t>
            </a:r>
            <a:r>
              <a:rPr lang="en-US" dirty="0" smtClean="0"/>
              <a:t> filesystem</a:t>
            </a:r>
          </a:p>
          <a:p>
            <a:pPr lvl="1"/>
            <a:r>
              <a:rPr lang="en-US" dirty="0" smtClean="0"/>
              <a:t>GFS – Google’s filesystem</a:t>
            </a:r>
          </a:p>
          <a:p>
            <a:pPr lvl="1"/>
            <a:r>
              <a:rPr lang="en-US" dirty="0" err="1" smtClean="0"/>
              <a:t>KosmosFS</a:t>
            </a:r>
            <a:r>
              <a:rPr lang="en-US" dirty="0" smtClean="0"/>
              <a:t> – open source C++ filesystem</a:t>
            </a:r>
          </a:p>
          <a:p>
            <a:r>
              <a:rPr lang="en-US" dirty="0" smtClean="0"/>
              <a:t>Encapsulates Handling Data</a:t>
            </a:r>
          </a:p>
          <a:p>
            <a:pPr lvl="1"/>
            <a:r>
              <a:rPr lang="en-US" dirty="0" smtClean="0"/>
              <a:t>Handles data displacement</a:t>
            </a:r>
          </a:p>
          <a:p>
            <a:pPr lvl="1"/>
            <a:r>
              <a:rPr lang="en-US" dirty="0" smtClean="0"/>
              <a:t>Handles data requests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a:t>
            </a:r>
            <a:endParaRPr lang="en-US" dirty="0"/>
          </a:p>
        </p:txBody>
      </p:sp>
      <p:sp>
        <p:nvSpPr>
          <p:cNvPr id="3" name="Content Placeholder 2"/>
          <p:cNvSpPr>
            <a:spLocks noGrp="1"/>
          </p:cNvSpPr>
          <p:nvPr>
            <p:ph idx="1"/>
          </p:nvPr>
        </p:nvSpPr>
        <p:spPr/>
        <p:txBody>
          <a:bodyPr>
            <a:normAutofit/>
          </a:bodyPr>
          <a:lstStyle/>
          <a:p>
            <a:r>
              <a:rPr lang="en-US" dirty="0" smtClean="0"/>
              <a:t>Pros</a:t>
            </a:r>
          </a:p>
          <a:p>
            <a:pPr lvl="1"/>
            <a:r>
              <a:rPr lang="en-US" dirty="0" smtClean="0"/>
              <a:t>Replication</a:t>
            </a:r>
          </a:p>
          <a:p>
            <a:pPr lvl="1"/>
            <a:r>
              <a:rPr lang="en-US" dirty="0" smtClean="0"/>
              <a:t>Fault tolerance</a:t>
            </a:r>
          </a:p>
          <a:p>
            <a:pPr lvl="1"/>
            <a:r>
              <a:rPr lang="en-US" dirty="0" smtClean="0"/>
              <a:t>Capability to handle data dependencies </a:t>
            </a:r>
          </a:p>
          <a:p>
            <a:r>
              <a:rPr lang="en-US" dirty="0" smtClean="0"/>
              <a:t>Cons</a:t>
            </a:r>
          </a:p>
          <a:p>
            <a:pPr lvl="1"/>
            <a:r>
              <a:rPr lang="en-US" dirty="0" smtClean="0"/>
              <a:t>Overhead</a:t>
            </a:r>
          </a:p>
          <a:p>
            <a:pPr lvl="1"/>
            <a:r>
              <a:rPr lang="en-US" dirty="0" smtClean="0"/>
              <a:t>Inability to control work placement</a:t>
            </a:r>
          </a:p>
          <a:p>
            <a:r>
              <a:rPr lang="en-US" dirty="0" smtClean="0"/>
              <a:t>Is it worth it to use a distributed filesystem?</a:t>
            </a:r>
          </a:p>
          <a:p>
            <a:r>
              <a:rPr lang="en-US" dirty="0" smtClean="0"/>
              <a:t>What does a distributed filesystem worry about?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DFS tests</a:t>
            </a:r>
            <a:endParaRPr lang="en-US" dirty="0"/>
          </a:p>
        </p:txBody>
      </p:sp>
      <p:sp>
        <p:nvSpPr>
          <p:cNvPr id="3" name="Content Placeholder 2"/>
          <p:cNvSpPr>
            <a:spLocks noGrp="1"/>
          </p:cNvSpPr>
          <p:nvPr>
            <p:ph idx="1"/>
          </p:nvPr>
        </p:nvSpPr>
        <p:spPr>
          <a:xfrm>
            <a:off x="471076" y="1529880"/>
            <a:ext cx="3195489" cy="4608884"/>
          </a:xfrm>
        </p:spPr>
        <p:txBody>
          <a:bodyPr>
            <a:normAutofit/>
          </a:bodyPr>
          <a:lstStyle/>
          <a:p>
            <a:r>
              <a:rPr lang="en-US" dirty="0" smtClean="0"/>
              <a:t>Read 2.3 Gigabytes</a:t>
            </a:r>
          </a:p>
          <a:p>
            <a:r>
              <a:rPr lang="en-US" dirty="0" smtClean="0"/>
              <a:t>No Coordination</a:t>
            </a:r>
          </a:p>
          <a:p>
            <a:r>
              <a:rPr lang="en-US" dirty="0" smtClean="0"/>
              <a:t>Handled Multiple Requests</a:t>
            </a:r>
          </a:p>
          <a:p>
            <a:r>
              <a:rPr lang="en-US" dirty="0" smtClean="0"/>
              <a:t>Some overhead for multiple dataservers in filesystem</a:t>
            </a:r>
          </a:p>
        </p:txBody>
      </p:sp>
      <p:graphicFrame>
        <p:nvGraphicFramePr>
          <p:cNvPr id="5" name="Chart 4"/>
          <p:cNvGraphicFramePr/>
          <p:nvPr/>
        </p:nvGraphicFramePr>
        <p:xfrm>
          <a:off x="3478306" y="1362075"/>
          <a:ext cx="5460627" cy="45277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err="1" smtClean="0"/>
              <a:t>AllPairs</a:t>
            </a:r>
            <a:endParaRPr lang="en-US" dirty="0" smtClean="0"/>
          </a:p>
          <a:p>
            <a:pPr lvl="1"/>
            <a:r>
              <a:rPr lang="en-US" dirty="0" smtClean="0"/>
              <a:t>Application framework to create an n by m comparison matrix</a:t>
            </a:r>
          </a:p>
          <a:p>
            <a:pPr lvl="1"/>
            <a:r>
              <a:rPr lang="en-US" dirty="0" smtClean="0"/>
              <a:t>Data intensive</a:t>
            </a:r>
          </a:p>
          <a:p>
            <a:r>
              <a:rPr lang="en-US" dirty="0" smtClean="0"/>
              <a:t>Models used today</a:t>
            </a:r>
          </a:p>
          <a:p>
            <a:pPr lvl="1"/>
            <a:r>
              <a:rPr lang="en-US" dirty="0" smtClean="0"/>
              <a:t>Distributed Filesystem</a:t>
            </a:r>
          </a:p>
          <a:p>
            <a:pPr lvl="1"/>
            <a:r>
              <a:rPr lang="en-US" dirty="0" smtClean="0"/>
              <a:t>Distributed</a:t>
            </a:r>
          </a:p>
          <a:p>
            <a:pPr lvl="2"/>
            <a:r>
              <a:rPr lang="en-US" dirty="0" smtClean="0"/>
              <a:t>Conventional</a:t>
            </a:r>
          </a:p>
          <a:p>
            <a:pPr lvl="2"/>
            <a:r>
              <a:rPr lang="en-US" dirty="0" smtClean="0"/>
              <a:t>Intelligent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Data intensive applications need overhead for efficiency</a:t>
            </a:r>
          </a:p>
          <a:p>
            <a:pPr lvl="1"/>
            <a:r>
              <a:rPr lang="en-US" dirty="0" smtClean="0"/>
              <a:t>Distributed Filesystem Model</a:t>
            </a:r>
          </a:p>
          <a:p>
            <a:pPr lvl="1"/>
            <a:r>
              <a:rPr lang="en-US" dirty="0" smtClean="0"/>
              <a:t>Intelligent Distributed Model</a:t>
            </a:r>
          </a:p>
          <a:p>
            <a:r>
              <a:rPr lang="en-US" dirty="0" smtClean="0"/>
              <a:t>We were able to improve performance up to </a:t>
            </a:r>
            <a:r>
              <a:rPr lang="en-US" dirty="0" smtClean="0">
                <a:solidFill>
                  <a:srgbClr val="FF0000"/>
                </a:solidFill>
              </a:rPr>
              <a:t>??%</a:t>
            </a:r>
            <a:r>
              <a:rPr lang="en-US" dirty="0" smtClean="0">
                <a:solidFill>
                  <a:schemeClr val="tx1"/>
                </a:solidFill>
              </a:rPr>
              <a:t> </a:t>
            </a:r>
            <a:r>
              <a:rPr lang="en-US" dirty="0" smtClean="0"/>
              <a:t>on some cases</a:t>
            </a:r>
          </a:p>
          <a:p>
            <a:r>
              <a:rPr lang="en-US" dirty="0" smtClean="0"/>
              <a:t>Distributed filesystems should also be able to move work around the data</a:t>
            </a:r>
          </a:p>
          <a:p>
            <a:r>
              <a:rPr lang="en-US" dirty="0" smtClean="0"/>
              <a:t>More distribution does not always improve performance</a:t>
            </a:r>
          </a:p>
          <a:p>
            <a:pPr lvl="1"/>
            <a:r>
              <a:rPr lang="en-US" dirty="0" smtClean="0"/>
              <a:t>Amdahl’s Law</a:t>
            </a:r>
          </a:p>
          <a:p>
            <a:pPr lvl="2"/>
            <a:r>
              <a:rPr lang="en-US" sz="2000" dirty="0" smtClean="0">
                <a:solidFill>
                  <a:schemeClr val="tx1">
                    <a:lumMod val="65000"/>
                    <a:lumOff val="35000"/>
                  </a:schemeClr>
                </a:solidFill>
              </a:rPr>
              <a:t>Work takes a specified amount of time</a:t>
            </a:r>
          </a:p>
          <a:p>
            <a:pPr lvl="1"/>
            <a:r>
              <a:rPr lang="en-US" dirty="0" smtClean="0"/>
              <a:t>Network latency and data/work transfers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1114425" y="263525"/>
            <a:ext cx="8029575" cy="914400"/>
          </a:xfrm>
        </p:spPr>
        <p:txBody>
          <a:bodyPr/>
          <a:lstStyle/>
          <a:p>
            <a:r>
              <a:rPr lang="en-US" dirty="0" smtClean="0"/>
              <a:t>Questions Remaining</a:t>
            </a:r>
          </a:p>
        </p:txBody>
      </p:sp>
      <p:sp>
        <p:nvSpPr>
          <p:cNvPr id="4" name="Content Placeholder 2"/>
          <p:cNvSpPr txBox="1">
            <a:spLocks/>
          </p:cNvSpPr>
          <p:nvPr/>
        </p:nvSpPr>
        <p:spPr>
          <a:xfrm>
            <a:off x="757947" y="1529880"/>
            <a:ext cx="7966954" cy="4612128"/>
          </a:xfrm>
          <a:prstGeom prst="rect">
            <a:avLst/>
          </a:prstGeom>
        </p:spPr>
        <p:txBody>
          <a:bodyPr>
            <a:normAutofit/>
          </a:bodyPr>
          <a:lstStyle/>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When does intelligence overhead become too much?</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What properties are important in defining dependency weight?</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How does this knowledge apply differently to clusters, grids, and clouds?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SAGA – Simple API for Grid Applications</a:t>
            </a:r>
            <a:endParaRPr lang="en-US" dirty="0"/>
          </a:p>
        </p:txBody>
      </p:sp>
      <p:sp>
        <p:nvSpPr>
          <p:cNvPr id="3" name="Content Placeholder 2"/>
          <p:cNvSpPr>
            <a:spLocks noGrp="1"/>
          </p:cNvSpPr>
          <p:nvPr>
            <p:ph idx="1"/>
          </p:nvPr>
        </p:nvSpPr>
        <p:spPr/>
        <p:txBody>
          <a:bodyPr>
            <a:normAutofit/>
          </a:bodyPr>
          <a:lstStyle/>
          <a:p>
            <a:r>
              <a:rPr lang="en-US" dirty="0" smtClean="0"/>
              <a:t>The SAGA Philosophy</a:t>
            </a:r>
          </a:p>
          <a:p>
            <a:pPr lvl="1"/>
            <a:r>
              <a:rPr lang="en-US" dirty="0" smtClean="0"/>
              <a:t>A Fresh Perspective on Distributed Applications and CI</a:t>
            </a:r>
          </a:p>
          <a:p>
            <a:r>
              <a:rPr lang="en-US" dirty="0" smtClean="0"/>
              <a:t>SAGA in a Nutshell</a:t>
            </a:r>
          </a:p>
          <a:p>
            <a:pPr lvl="1"/>
            <a:r>
              <a:rPr lang="en-US" dirty="0" smtClean="0"/>
              <a:t>SAGA Landscape</a:t>
            </a:r>
          </a:p>
          <a:p>
            <a:pPr lvl="1"/>
            <a:r>
              <a:rPr lang="en-US" dirty="0" smtClean="0"/>
              <a:t>Individual APIs</a:t>
            </a:r>
          </a:p>
          <a:p>
            <a:pPr lvl="1"/>
            <a:r>
              <a:rPr lang="en-US" dirty="0" smtClean="0"/>
              <a:t>OGF standard</a:t>
            </a:r>
          </a:p>
          <a:p>
            <a:r>
              <a:rPr lang="en-US" dirty="0" smtClean="0"/>
              <a:t>SAGA in action</a:t>
            </a:r>
          </a:p>
          <a:p>
            <a:pPr lvl="1"/>
            <a:r>
              <a:rPr lang="en-US" dirty="0" smtClean="0"/>
              <a:t>Applications</a:t>
            </a:r>
          </a:p>
          <a:p>
            <a:pPr lvl="1"/>
            <a:r>
              <a:rPr lang="en-US" dirty="0" smtClean="0"/>
              <a:t>Tools, Frameworks, Gateways, Access Layers..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AllPairs</a:t>
            </a:r>
            <a:endParaRPr lang="en-US" dirty="0"/>
          </a:p>
        </p:txBody>
      </p:sp>
      <p:sp>
        <p:nvSpPr>
          <p:cNvPr id="3" name="Content Placeholder 2"/>
          <p:cNvSpPr>
            <a:spLocks noGrp="1"/>
          </p:cNvSpPr>
          <p:nvPr>
            <p:ph idx="1"/>
          </p:nvPr>
        </p:nvSpPr>
        <p:spPr/>
        <p:txBody>
          <a:bodyPr>
            <a:normAutofit/>
          </a:bodyPr>
          <a:lstStyle/>
          <a:p>
            <a:r>
              <a:rPr lang="en-US" dirty="0" err="1" smtClean="0"/>
              <a:t>Yada</a:t>
            </a:r>
            <a:r>
              <a:rPr lang="en-US" dirty="0" smtClean="0"/>
              <a:t> </a:t>
            </a:r>
            <a:r>
              <a:rPr lang="en-US" dirty="0" err="1" smtClean="0"/>
              <a:t>yada</a:t>
            </a:r>
            <a:r>
              <a:rPr lang="en-US" dirty="0" smtClean="0"/>
              <a:t> </a:t>
            </a:r>
            <a:r>
              <a:rPr lang="en-US" smtClean="0"/>
              <a:t>yada</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Model</a:t>
            </a:r>
            <a:endParaRPr lang="en-US" dirty="0"/>
          </a:p>
        </p:txBody>
      </p:sp>
      <p:sp>
        <p:nvSpPr>
          <p:cNvPr id="3" name="Content Placeholder 2"/>
          <p:cNvSpPr>
            <a:spLocks noGrp="1"/>
          </p:cNvSpPr>
          <p:nvPr>
            <p:ph idx="1"/>
          </p:nvPr>
        </p:nvSpPr>
        <p:spPr/>
        <p:txBody>
          <a:bodyPr>
            <a:normAutofit/>
          </a:bodyPr>
          <a:lstStyle/>
          <a:p>
            <a:r>
              <a:rPr lang="en-US" dirty="0" smtClean="0"/>
              <a:t>Model traditionally used</a:t>
            </a:r>
          </a:p>
          <a:p>
            <a:r>
              <a:rPr lang="en-US" dirty="0" smtClean="0"/>
              <a:t>Data at central site</a:t>
            </a:r>
          </a:p>
          <a:p>
            <a:r>
              <a:rPr lang="en-US" dirty="0" smtClean="0"/>
              <a:t>Data Access	</a:t>
            </a:r>
          </a:p>
          <a:p>
            <a:pPr lvl="1"/>
            <a:r>
              <a:rPr lang="en-US" dirty="0" smtClean="0"/>
              <a:t>Resource requests data from central site</a:t>
            </a:r>
          </a:p>
          <a:p>
            <a:r>
              <a:rPr lang="en-US" dirty="0" smtClean="0"/>
              <a:t>Compute assumed large, data I/O assumed small</a:t>
            </a:r>
          </a:p>
          <a:p>
            <a:r>
              <a:rPr lang="en-US" dirty="0" smtClean="0"/>
              <a:t>Bottleneck forms when data becomes larger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Model</a:t>
            </a:r>
            <a:endParaRPr lang="en-US" dirty="0"/>
          </a:p>
        </p:txBody>
      </p:sp>
      <p:sp>
        <p:nvSpPr>
          <p:cNvPr id="3" name="Content Placeholder 2"/>
          <p:cNvSpPr>
            <a:spLocks noGrp="1"/>
          </p:cNvSpPr>
          <p:nvPr>
            <p:ph idx="1"/>
          </p:nvPr>
        </p:nvSpPr>
        <p:spPr/>
        <p:txBody>
          <a:bodyPr>
            <a:normAutofit/>
          </a:bodyPr>
          <a:lstStyle/>
          <a:p>
            <a:r>
              <a:rPr lang="en-US" dirty="0" smtClean="0"/>
              <a:t>Data is spread over many machines</a:t>
            </a:r>
          </a:p>
          <a:p>
            <a:r>
              <a:rPr lang="en-US" dirty="0" smtClean="0"/>
              <a:t>Data Access</a:t>
            </a:r>
          </a:p>
          <a:p>
            <a:pPr lvl="1"/>
            <a:r>
              <a:rPr lang="en-US" dirty="0" smtClean="0"/>
              <a:t>Resources share data with other resources</a:t>
            </a:r>
          </a:p>
          <a:p>
            <a:r>
              <a:rPr lang="en-US" dirty="0" smtClean="0"/>
              <a:t>Conventional Model</a:t>
            </a:r>
          </a:p>
          <a:p>
            <a:pPr lvl="1"/>
            <a:r>
              <a:rPr lang="en-US" dirty="0" smtClean="0"/>
              <a:t>No planning when placing data</a:t>
            </a:r>
          </a:p>
          <a:p>
            <a:r>
              <a:rPr lang="en-US" dirty="0" smtClean="0"/>
              <a:t>Intelligent Model</a:t>
            </a:r>
          </a:p>
          <a:p>
            <a:pPr lvl="1"/>
            <a:r>
              <a:rPr lang="en-US" dirty="0" smtClean="0"/>
              <a:t>Data is dynamic</a:t>
            </a:r>
          </a:p>
          <a:p>
            <a:pPr lvl="1"/>
            <a:r>
              <a:rPr lang="en-US" dirty="0" smtClean="0"/>
              <a:t>Task is mapped to a resource based on tasks’ data dependencies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vs. Distributed</a:t>
            </a:r>
            <a:endParaRPr lang="en-US" dirty="0"/>
          </a:p>
        </p:txBody>
      </p:sp>
      <p:sp>
        <p:nvSpPr>
          <p:cNvPr id="3" name="Content Placeholder 2"/>
          <p:cNvSpPr>
            <a:spLocks noGrp="1"/>
          </p:cNvSpPr>
          <p:nvPr>
            <p:ph idx="1"/>
          </p:nvPr>
        </p:nvSpPr>
        <p:spPr/>
        <p:txBody>
          <a:bodyPr>
            <a:normAutofit/>
          </a:bodyPr>
          <a:lstStyle/>
          <a:p>
            <a:r>
              <a:rPr lang="en-US" dirty="0" smtClean="0"/>
              <a:t>Central</a:t>
            </a:r>
          </a:p>
          <a:p>
            <a:pPr lvl="1"/>
            <a:r>
              <a:rPr lang="en-US" dirty="0" smtClean="0"/>
              <a:t>Ignore dependencies</a:t>
            </a:r>
          </a:p>
          <a:p>
            <a:r>
              <a:rPr lang="en-US" dirty="0" smtClean="0"/>
              <a:t>Distributed</a:t>
            </a:r>
          </a:p>
          <a:p>
            <a:pPr lvl="1"/>
            <a:r>
              <a:rPr lang="en-US" dirty="0" smtClean="0"/>
              <a:t>Conventional</a:t>
            </a:r>
          </a:p>
          <a:p>
            <a:pPr lvl="2"/>
            <a:r>
              <a:rPr lang="en-US" dirty="0" smtClean="0"/>
              <a:t>Removes central dependency</a:t>
            </a:r>
          </a:p>
          <a:p>
            <a:pPr lvl="2"/>
            <a:r>
              <a:rPr lang="en-US" dirty="0" smtClean="0"/>
              <a:t>Ignore dependencies</a:t>
            </a:r>
          </a:p>
          <a:p>
            <a:pPr lvl="1"/>
            <a:r>
              <a:rPr lang="en-US" dirty="0" smtClean="0"/>
              <a:t>Intelligent</a:t>
            </a:r>
          </a:p>
          <a:p>
            <a:pPr lvl="2"/>
            <a:r>
              <a:rPr lang="en-US" dirty="0" smtClean="0"/>
              <a:t>Utilize knowledge of network latency and data dependencies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Comparative Tests</a:t>
            </a:r>
            <a:endParaRPr lang="en-US" dirty="0"/>
          </a:p>
        </p:txBody>
      </p:sp>
      <p:sp>
        <p:nvSpPr>
          <p:cNvPr id="3" name="Content Placeholder 2"/>
          <p:cNvSpPr>
            <a:spLocks noGrp="1"/>
          </p:cNvSpPr>
          <p:nvPr>
            <p:ph idx="1"/>
          </p:nvPr>
        </p:nvSpPr>
        <p:spPr>
          <a:xfrm>
            <a:off x="757947" y="1529880"/>
            <a:ext cx="4797464" cy="4608884"/>
          </a:xfrm>
        </p:spPr>
        <p:txBody>
          <a:bodyPr>
            <a:normAutofit/>
          </a:bodyPr>
          <a:lstStyle/>
          <a:p>
            <a:r>
              <a:rPr lang="en-US" dirty="0" smtClean="0"/>
              <a:t>Intelligence is worth the overhead</a:t>
            </a:r>
          </a:p>
          <a:p>
            <a:r>
              <a:rPr lang="en-US" dirty="0" smtClean="0"/>
              <a:t>Intelligence ~1% overall time</a:t>
            </a:r>
          </a:p>
          <a:p>
            <a:r>
              <a:rPr lang="en-US" dirty="0" smtClean="0"/>
              <a:t>~40% reduction in overall time!</a:t>
            </a:r>
          </a:p>
          <a:p>
            <a:r>
              <a:rPr lang="en-US" dirty="0" smtClean="0"/>
              <a:t>Very simple intelligence</a:t>
            </a:r>
          </a:p>
        </p:txBody>
      </p:sp>
      <p:graphicFrame>
        <p:nvGraphicFramePr>
          <p:cNvPr id="162818" name="Object 2"/>
          <p:cNvGraphicFramePr>
            <a:graphicFrameLocks noChangeAspect="1"/>
          </p:cNvGraphicFramePr>
          <p:nvPr/>
        </p:nvGraphicFramePr>
        <p:xfrm>
          <a:off x="5059392" y="2133600"/>
          <a:ext cx="3876667" cy="4370289"/>
        </p:xfrm>
        <a:graphic>
          <a:graphicData uri="http://schemas.openxmlformats.org/presentationml/2006/ole">
            <p:oleObj spid="_x0000_s162818" r:id="rId3" imgW="5190840" imgH="5847840" progId="">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(Conventional)</a:t>
            </a:r>
            <a:endParaRPr lang="en-US" dirty="0"/>
          </a:p>
        </p:txBody>
      </p:sp>
      <p:sp>
        <p:nvSpPr>
          <p:cNvPr id="3" name="Content Placeholder 2"/>
          <p:cNvSpPr>
            <a:spLocks noGrp="1"/>
          </p:cNvSpPr>
          <p:nvPr>
            <p:ph idx="1"/>
          </p:nvPr>
        </p:nvSpPr>
        <p:spPr>
          <a:xfrm>
            <a:off x="757947" y="1529880"/>
            <a:ext cx="3382732" cy="4608884"/>
          </a:xfrm>
        </p:spPr>
        <p:txBody>
          <a:bodyPr>
            <a:normAutofit/>
          </a:bodyPr>
          <a:lstStyle/>
          <a:p>
            <a:r>
              <a:rPr lang="en-US" dirty="0" smtClean="0"/>
              <a:t>Times decrease with respect to number of workers</a:t>
            </a:r>
          </a:p>
          <a:p>
            <a:r>
              <a:rPr lang="en-US" dirty="0" smtClean="0"/>
              <a:t>Remote data is expensive</a:t>
            </a:r>
          </a:p>
          <a:p>
            <a:r>
              <a:rPr lang="en-US" dirty="0" smtClean="0"/>
              <a:t>Minimum time required to handle requests from same server</a:t>
            </a:r>
          </a:p>
          <a:p>
            <a:endParaRPr lang="en-US" dirty="0" smtClean="0"/>
          </a:p>
          <a:p>
            <a:endParaRPr lang="en-US" dirty="0" smtClean="0"/>
          </a:p>
        </p:txBody>
      </p:sp>
      <p:graphicFrame>
        <p:nvGraphicFramePr>
          <p:cNvPr id="5" name="Chart 4"/>
          <p:cNvGraphicFramePr/>
          <p:nvPr/>
        </p:nvGraphicFramePr>
        <p:xfrm>
          <a:off x="4140679" y="1529880"/>
          <a:ext cx="4686300" cy="385650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(Intelligent)</a:t>
            </a:r>
            <a:endParaRPr lang="en-US" dirty="0"/>
          </a:p>
        </p:txBody>
      </p:sp>
      <p:sp>
        <p:nvSpPr>
          <p:cNvPr id="3" name="Content Placeholder 2"/>
          <p:cNvSpPr>
            <a:spLocks noGrp="1"/>
          </p:cNvSpPr>
          <p:nvPr>
            <p:ph idx="1"/>
          </p:nvPr>
        </p:nvSpPr>
        <p:spPr>
          <a:xfrm>
            <a:off x="757947" y="1529880"/>
            <a:ext cx="3382732" cy="4608884"/>
          </a:xfrm>
        </p:spPr>
        <p:txBody>
          <a:bodyPr>
            <a:normAutofit/>
          </a:bodyPr>
          <a:lstStyle/>
          <a:p>
            <a:r>
              <a:rPr lang="en-US" dirty="0" smtClean="0"/>
              <a:t>Results go here</a:t>
            </a:r>
          </a:p>
          <a:p>
            <a:r>
              <a:rPr lang="en-US" dirty="0" smtClean="0"/>
              <a:t>…</a:t>
            </a:r>
          </a:p>
          <a:p>
            <a:r>
              <a:rPr lang="en-US" dirty="0" smtClean="0"/>
              <a:t>Some more comments</a:t>
            </a:r>
          </a:p>
        </p:txBody>
      </p:sp>
      <p:graphicFrame>
        <p:nvGraphicFramePr>
          <p:cNvPr id="6" name="Chart 5"/>
          <p:cNvGraphicFramePr/>
          <p:nvPr/>
        </p:nvGraphicFramePr>
        <p:xfrm>
          <a:off x="4094641" y="1529880"/>
          <a:ext cx="4765153" cy="34993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754</TotalTime>
  <Words>569</Words>
  <Application>Microsoft Office PowerPoint</Application>
  <PresentationFormat>On-screen Show (4:3)</PresentationFormat>
  <Paragraphs>128</Paragraphs>
  <Slides>17</Slides>
  <Notes>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17</vt:i4>
      </vt:variant>
    </vt:vector>
  </HeadingPairs>
  <TitlesOfParts>
    <vt:vector size="18" baseType="lpstr">
      <vt:lpstr>Perspective</vt:lpstr>
      <vt:lpstr>Understanding Performance Implications of Distributed Filesystems in a Data-Intensive Application</vt:lpstr>
      <vt:lpstr>SAGA – Simple API for Grid Applications</vt:lpstr>
      <vt:lpstr>AllPairs</vt:lpstr>
      <vt:lpstr>Central Model</vt:lpstr>
      <vt:lpstr>Distributed Model</vt:lpstr>
      <vt:lpstr>Central vs. Distributed</vt:lpstr>
      <vt:lpstr>Results from Comparative Tests</vt:lpstr>
      <vt:lpstr>Distributed Model (Conventional)</vt:lpstr>
      <vt:lpstr>Distributed Model (Intelligent)</vt:lpstr>
      <vt:lpstr>Intelligent vs. Conventional</vt:lpstr>
      <vt:lpstr>Lessons Learned</vt:lpstr>
      <vt:lpstr>Distributed Filesystem Model</vt:lpstr>
      <vt:lpstr>Distributed Filesystem</vt:lpstr>
      <vt:lpstr>Results from DFS tests</vt:lpstr>
      <vt:lpstr>Recap</vt:lpstr>
      <vt:lpstr>Conclusions</vt:lpstr>
      <vt:lpstr>Questions Remaining</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bane</cp:lastModifiedBy>
  <cp:revision>262</cp:revision>
  <cp:lastPrinted>2009-11-05T14:41:55Z</cp:lastPrinted>
  <dcterms:created xsi:type="dcterms:W3CDTF">2009-12-06T19:28:30Z</dcterms:created>
  <dcterms:modified xsi:type="dcterms:W3CDTF">2009-12-08T23:41:34Z</dcterms:modified>
</cp:coreProperties>
</file>