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311" r:id="rId4"/>
    <p:sldId id="312" r:id="rId5"/>
    <p:sldId id="314" r:id="rId6"/>
    <p:sldId id="313" r:id="rId7"/>
    <p:sldId id="316" r:id="rId8"/>
    <p:sldId id="315" r:id="rId9"/>
    <p:sldId id="319" r:id="rId10"/>
    <p:sldId id="317" r:id="rId11"/>
    <p:sldId id="320" r:id="rId12"/>
    <p:sldId id="321" r:id="rId13"/>
    <p:sldId id="318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6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ichael\Desktop\excel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err="1">
                <a:latin typeface="Century Gothic" pitchFamily="34" charset="0"/>
              </a:rPr>
              <a:t>KosmosFS</a:t>
            </a:r>
            <a:r>
              <a:rPr lang="en-US" baseline="0" dirty="0">
                <a:latin typeface="Century Gothic" pitchFamily="34" charset="0"/>
              </a:rPr>
              <a:t> Distributed </a:t>
            </a:r>
            <a:r>
              <a:rPr lang="en-US" baseline="0" dirty="0" err="1">
                <a:latin typeface="Century Gothic" pitchFamily="34" charset="0"/>
              </a:rPr>
              <a:t>Filesystem</a:t>
            </a:r>
            <a:endParaRPr lang="en-US" dirty="0">
              <a:latin typeface="Century Gothic" pitchFamily="34" charset="0"/>
            </a:endParaRP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1 Dataserver</c:v>
          </c:tx>
          <c:marker>
            <c:symbol val="none"/>
          </c:marker>
          <c:val>
            <c:numRef>
              <c:f>Sheet1!$C$2:$C$5</c:f>
              <c:numCache>
                <c:formatCode>General</c:formatCode>
                <c:ptCount val="4"/>
                <c:pt idx="0">
                  <c:v>3.816599999999998</c:v>
                </c:pt>
                <c:pt idx="1">
                  <c:v>2.3665999999999987</c:v>
                </c:pt>
                <c:pt idx="2">
                  <c:v>2.2999999999999998</c:v>
                </c:pt>
                <c:pt idx="3">
                  <c:v>2.316599999999998</c:v>
                </c:pt>
              </c:numCache>
            </c:numRef>
          </c:val>
        </c:ser>
        <c:ser>
          <c:idx val="1"/>
          <c:order val="1"/>
          <c:tx>
            <c:v>2 Dataservers (r = 2)</c:v>
          </c:tx>
          <c:marker>
            <c:symbol val="none"/>
          </c:marker>
          <c:val>
            <c:numRef>
              <c:f>Sheet1!$C$9:$C$12</c:f>
              <c:numCache>
                <c:formatCode>General</c:formatCode>
                <c:ptCount val="4"/>
                <c:pt idx="0">
                  <c:v>8.2332999999999998</c:v>
                </c:pt>
                <c:pt idx="1">
                  <c:v>4.0833000000000004</c:v>
                </c:pt>
                <c:pt idx="2">
                  <c:v>2.7833000000000019</c:v>
                </c:pt>
                <c:pt idx="3">
                  <c:v>1.8833</c:v>
                </c:pt>
              </c:numCache>
            </c:numRef>
          </c:val>
        </c:ser>
        <c:ser>
          <c:idx val="2"/>
          <c:order val="2"/>
          <c:tx>
            <c:v>Remote Data</c:v>
          </c:tx>
          <c:marker>
            <c:symbol val="none"/>
          </c:marker>
          <c:val>
            <c:numRef>
              <c:f>Sheet1!$C$15:$C$18</c:f>
              <c:numCache>
                <c:formatCode>General</c:formatCode>
                <c:ptCount val="4"/>
                <c:pt idx="0">
                  <c:v>31.35</c:v>
                </c:pt>
                <c:pt idx="1">
                  <c:v>16.283299999999979</c:v>
                </c:pt>
                <c:pt idx="2">
                  <c:v>9.2819000000000003</c:v>
                </c:pt>
                <c:pt idx="3">
                  <c:v>6.7327000000000004</c:v>
                </c:pt>
              </c:numCache>
            </c:numRef>
          </c:val>
        </c:ser>
        <c:ser>
          <c:idx val="3"/>
          <c:order val="3"/>
          <c:tx>
            <c:v>Mixed Data</c:v>
          </c:tx>
          <c:marker>
            <c:symbol val="none"/>
          </c:marker>
          <c:val>
            <c:numRef>
              <c:f>Sheet1!$C$21:$C$24</c:f>
              <c:numCache>
                <c:formatCode>General</c:formatCode>
                <c:ptCount val="4"/>
                <c:pt idx="1">
                  <c:v>7.4167000000000014</c:v>
                </c:pt>
                <c:pt idx="2">
                  <c:v>5.6</c:v>
                </c:pt>
                <c:pt idx="3">
                  <c:v>3.1833000000000018</c:v>
                </c:pt>
              </c:numCache>
            </c:numRef>
          </c:val>
        </c:ser>
        <c:marker val="1"/>
        <c:axId val="54012928"/>
        <c:axId val="65585920"/>
      </c:lineChart>
      <c:catAx>
        <c:axId val="54012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>
                    <a:latin typeface="Century Gothic" pitchFamily="34" charset="0"/>
                  </a:rPr>
                  <a:t>Number</a:t>
                </a:r>
                <a:r>
                  <a:rPr lang="en-US" baseline="0" dirty="0">
                    <a:latin typeface="Century Gothic" pitchFamily="34" charset="0"/>
                  </a:rPr>
                  <a:t> of Workers</a:t>
                </a:r>
              </a:p>
            </c:rich>
          </c:tx>
          <c:layout/>
        </c:title>
        <c:tickLblPos val="nextTo"/>
        <c:crossAx val="65585920"/>
        <c:crosses val="autoZero"/>
        <c:auto val="1"/>
        <c:lblAlgn val="ctr"/>
        <c:lblOffset val="100"/>
      </c:catAx>
      <c:valAx>
        <c:axId val="655859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latin typeface="Century Gothic" pitchFamily="34" charset="0"/>
                  </a:rPr>
                  <a:t>Time (minutes)</a:t>
                </a:r>
              </a:p>
            </c:rich>
          </c:tx>
          <c:layout/>
        </c:title>
        <c:numFmt formatCode="General" sourceLinked="1"/>
        <c:tickLblPos val="nextTo"/>
        <c:crossAx val="54012928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664" y="3034553"/>
            <a:ext cx="8001000" cy="38234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	Shantenu Jha  for the SAGA Team</a:t>
            </a:r>
          </a:p>
          <a:p>
            <a:r>
              <a:rPr lang="en-US" dirty="0" smtClean="0"/>
              <a:t>		http://</a:t>
            </a:r>
            <a:r>
              <a:rPr lang="en-US" dirty="0" err="1" smtClean="0"/>
              <a:t>saga.cct.lsu.edu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8034" y="6264650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62070" y="6302526"/>
            <a:ext cx="472733" cy="463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353" y="6344430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Replication</a:t>
            </a:r>
            <a:endParaRPr lang="en-US" dirty="0" smtClean="0"/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Capability to handle data dependencies 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Inability to control data 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DFS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3805427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Read 2.3 Gigabytes</a:t>
            </a:r>
          </a:p>
          <a:p>
            <a:r>
              <a:rPr lang="en-US" dirty="0" smtClean="0"/>
              <a:t>No Coordination</a:t>
            </a:r>
          </a:p>
          <a:p>
            <a:r>
              <a:rPr lang="en-US" dirty="0" smtClean="0"/>
              <a:t>Handled Multiple Requests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3924299" y="2724150"/>
          <a:ext cx="5219701" cy="413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Central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SAGA Philosophy</a:t>
            </a:r>
          </a:p>
          <a:p>
            <a:pPr lvl="1"/>
            <a:r>
              <a:rPr lang="en-US" dirty="0" smtClean="0"/>
              <a:t>A Fresh Perspective on Distributed Applications and CI</a:t>
            </a:r>
          </a:p>
          <a:p>
            <a:r>
              <a:rPr lang="en-US" dirty="0" smtClean="0"/>
              <a:t>SAGA in a Nutshell</a:t>
            </a:r>
          </a:p>
          <a:p>
            <a:pPr lvl="1"/>
            <a:r>
              <a:rPr lang="en-US" dirty="0" smtClean="0"/>
              <a:t>SAGA Landscape</a:t>
            </a:r>
          </a:p>
          <a:p>
            <a:pPr lvl="1"/>
            <a:r>
              <a:rPr lang="en-US" dirty="0" smtClean="0"/>
              <a:t>Individual APIs</a:t>
            </a:r>
          </a:p>
          <a:p>
            <a:pPr lvl="1"/>
            <a:r>
              <a:rPr lang="en-US" dirty="0" smtClean="0"/>
              <a:t>OGF standard</a:t>
            </a:r>
          </a:p>
          <a:p>
            <a:r>
              <a:rPr lang="en-US" dirty="0" smtClean="0"/>
              <a:t>SAGA in action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Tools, Frameworks, Gateways, Access Layers..</a:t>
            </a:r>
          </a:p>
          <a:p>
            <a:r>
              <a:rPr lang="en-US" dirty="0" smtClean="0"/>
              <a:t>Uptake and 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SAGA Philosophy</a:t>
            </a:r>
          </a:p>
          <a:p>
            <a:pPr lvl="1"/>
            <a:r>
              <a:rPr lang="en-US" dirty="0" smtClean="0"/>
              <a:t>A Fresh Perspective on Distributed Applications and CI</a:t>
            </a:r>
          </a:p>
          <a:p>
            <a:r>
              <a:rPr lang="en-US" dirty="0" smtClean="0"/>
              <a:t>SAGA in a Nutshell</a:t>
            </a:r>
          </a:p>
          <a:p>
            <a:pPr lvl="1"/>
            <a:r>
              <a:rPr lang="en-US" dirty="0" smtClean="0"/>
              <a:t>SAGA Landscape</a:t>
            </a:r>
          </a:p>
          <a:p>
            <a:pPr lvl="1"/>
            <a:r>
              <a:rPr lang="en-US" dirty="0" smtClean="0"/>
              <a:t>Individual APIs</a:t>
            </a:r>
          </a:p>
          <a:p>
            <a:pPr lvl="1"/>
            <a:r>
              <a:rPr lang="en-US" dirty="0" smtClean="0"/>
              <a:t>OGF standard</a:t>
            </a:r>
          </a:p>
          <a:p>
            <a:r>
              <a:rPr lang="en-US" dirty="0" smtClean="0"/>
              <a:t>SAGA in action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Tools, Frameworks, Gateways, Access Layers..</a:t>
            </a:r>
          </a:p>
          <a:p>
            <a:r>
              <a:rPr lang="en-US" dirty="0" smtClean="0"/>
              <a:t>Uptake and 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/>
          <a:lstStyle/>
          <a:p>
            <a:r>
              <a:rPr lang="en-US" dirty="0" smtClean="0"/>
              <a:t>Questions Remaining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7947" y="1529880"/>
            <a:ext cx="7966954" cy="4612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schemeClr val="tx1">
                  <a:lumMod val="95000"/>
                  <a:lumOff val="5000"/>
                </a:schemeClr>
              </a:buClr>
              <a:buFont typeface="Wingdings 2" pitchFamily="18" charset="2"/>
              <a:buChar char="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does intelligence overhead become too much?</a:t>
            </a:r>
          </a:p>
          <a:p>
            <a:pPr marL="342900" lvl="0" indent="-342900" defTabSz="914400">
              <a:spcBef>
                <a:spcPts val="2000"/>
              </a:spcBef>
              <a:buClr>
                <a:schemeClr val="tx1">
                  <a:lumMod val="95000"/>
                  <a:lumOff val="5000"/>
                </a:schemeClr>
              </a:buClr>
              <a:buFont typeface="Wingdings 2" pitchFamily="18" charset="2"/>
              <a:buChar char="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properties are important in defining dependency weight?</a:t>
            </a:r>
          </a:p>
          <a:p>
            <a:pPr marL="342900" lvl="0" indent="-342900" defTabSz="914400">
              <a:spcBef>
                <a:spcPts val="2000"/>
              </a:spcBef>
              <a:buClr>
                <a:schemeClr val="tx1">
                  <a:lumMod val="95000"/>
                  <a:lumOff val="5000"/>
                </a:schemeClr>
              </a:buClr>
              <a:buFont typeface="Wingdings 2" pitchFamily="18" charset="2"/>
              <a:buChar char="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does this knowledge apply differently to clusters, grids, and clouds?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traditionally used</a:t>
            </a:r>
          </a:p>
          <a:p>
            <a:r>
              <a:rPr lang="en-US" dirty="0" smtClean="0"/>
              <a:t>Data at central site</a:t>
            </a:r>
          </a:p>
          <a:p>
            <a:r>
              <a:rPr lang="en-US" dirty="0" smtClean="0"/>
              <a:t>Task mapped to resources</a:t>
            </a:r>
          </a:p>
          <a:p>
            <a:r>
              <a:rPr lang="en-US" dirty="0" smtClean="0"/>
              <a:t>Data Access	</a:t>
            </a:r>
          </a:p>
          <a:p>
            <a:pPr lvl="1"/>
            <a:r>
              <a:rPr lang="en-US" dirty="0" smtClean="0"/>
              <a:t>Resource request data from central site</a:t>
            </a:r>
          </a:p>
          <a:p>
            <a:pPr lvl="1"/>
            <a:r>
              <a:rPr lang="en-US" dirty="0" smtClean="0"/>
              <a:t>Data is staged for use by resource</a:t>
            </a:r>
          </a:p>
          <a:p>
            <a:r>
              <a:rPr lang="en-US" dirty="0" smtClean="0"/>
              <a:t>Compute assumed large, data I/O assumed small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spread over many machines</a:t>
            </a:r>
          </a:p>
          <a:p>
            <a:r>
              <a:rPr lang="en-US" dirty="0" smtClean="0"/>
              <a:t>Data Access</a:t>
            </a:r>
          </a:p>
          <a:p>
            <a:pPr lvl="1"/>
            <a:r>
              <a:rPr lang="en-US" dirty="0" smtClean="0"/>
              <a:t>Resources share data with other </a:t>
            </a:r>
            <a:r>
              <a:rPr lang="en-US" dirty="0" smtClean="0"/>
              <a:t>resources</a:t>
            </a:r>
            <a:endParaRPr lang="en-US" dirty="0" smtClean="0"/>
          </a:p>
          <a:p>
            <a:r>
              <a:rPr lang="en-US" dirty="0" smtClean="0"/>
              <a:t>Conventional Model</a:t>
            </a:r>
          </a:p>
          <a:p>
            <a:pPr lvl="1"/>
            <a:r>
              <a:rPr lang="en-US" dirty="0" smtClean="0"/>
              <a:t>No planning when placing data</a:t>
            </a:r>
          </a:p>
          <a:p>
            <a:r>
              <a:rPr lang="en-US" dirty="0" smtClean="0"/>
              <a:t>Intelligent Model</a:t>
            </a:r>
          </a:p>
          <a:p>
            <a:pPr lvl="1"/>
            <a:r>
              <a:rPr lang="en-US" dirty="0" smtClean="0"/>
              <a:t>Data is dynamic</a:t>
            </a:r>
          </a:p>
          <a:p>
            <a:pPr lvl="1"/>
            <a:r>
              <a:rPr lang="en-US" dirty="0" smtClean="0"/>
              <a:t>Task is mapped to a resource based on tasks’ data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vs.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</a:t>
            </a:r>
          </a:p>
          <a:p>
            <a:pPr lvl="1"/>
            <a:r>
              <a:rPr lang="en-US" dirty="0" smtClean="0"/>
              <a:t>Ignore dependencies</a:t>
            </a:r>
          </a:p>
          <a:p>
            <a:endParaRPr lang="en-US" dirty="0" smtClean="0"/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Conventional</a:t>
            </a:r>
          </a:p>
          <a:p>
            <a:pPr lvl="2"/>
            <a:r>
              <a:rPr lang="en-US" dirty="0" smtClean="0"/>
              <a:t>Removes central dependency</a:t>
            </a:r>
          </a:p>
          <a:p>
            <a:pPr lvl="2"/>
            <a:r>
              <a:rPr lang="en-US" dirty="0" smtClean="0"/>
              <a:t>Ignore dependencies</a:t>
            </a:r>
          </a:p>
          <a:p>
            <a:pPr lvl="1"/>
            <a:r>
              <a:rPr lang="en-US" dirty="0" smtClean="0"/>
              <a:t>Intelligent</a:t>
            </a:r>
          </a:p>
          <a:p>
            <a:pPr lvl="2"/>
            <a:r>
              <a:rPr lang="en-US" dirty="0" smtClean="0"/>
              <a:t>Utilize knowledge of network latency and data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layer between application and local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/>
            <a:r>
              <a:rPr lang="en-US" dirty="0" err="1" smtClean="0"/>
              <a:t>HadoopFS</a:t>
            </a:r>
            <a:endParaRPr lang="en-US" dirty="0" smtClean="0"/>
          </a:p>
          <a:p>
            <a:pPr lvl="1"/>
            <a:r>
              <a:rPr lang="en-US" dirty="0" err="1" smtClean="0"/>
              <a:t>KosmosFS</a:t>
            </a:r>
            <a:endParaRPr lang="en-US" dirty="0" smtClean="0"/>
          </a:p>
          <a:p>
            <a:pPr lvl="1"/>
            <a:r>
              <a:rPr lang="en-US" dirty="0" smtClean="0"/>
              <a:t>GFS</a:t>
            </a:r>
          </a:p>
          <a:p>
            <a:r>
              <a:rPr lang="en-US" dirty="0" smtClean="0"/>
              <a:t>Encapsulates Handling Data</a:t>
            </a:r>
          </a:p>
          <a:p>
            <a:pPr lvl="1"/>
            <a:r>
              <a:rPr lang="en-US" dirty="0" smtClean="0"/>
              <a:t>Handles data displacement</a:t>
            </a:r>
          </a:p>
          <a:p>
            <a:pPr lvl="1"/>
            <a:r>
              <a:rPr lang="en-US" dirty="0" smtClean="0"/>
              <a:t>Handles data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Comparative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97464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Intelligence is worth the overhead</a:t>
            </a:r>
          </a:p>
          <a:p>
            <a:r>
              <a:rPr lang="en-US" dirty="0" smtClean="0"/>
              <a:t>Intelligence ~1% overall time</a:t>
            </a:r>
          </a:p>
          <a:p>
            <a:r>
              <a:rPr lang="en-US" dirty="0" smtClean="0"/>
              <a:t>~40% reduction in overall time!</a:t>
            </a:r>
          </a:p>
          <a:p>
            <a:r>
              <a:rPr lang="en-US" dirty="0" smtClean="0"/>
              <a:t>Very simple intelligence</a:t>
            </a:r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5059392" y="2133600"/>
          <a:ext cx="3876667" cy="4370289"/>
        </p:xfrm>
        <a:graphic>
          <a:graphicData uri="http://schemas.openxmlformats.org/presentationml/2006/ole">
            <p:oleObj spid="_x0000_s162818" r:id="rId3" imgW="4426920" imgH="4989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mechanisms to handle data dependencies can be very effective</a:t>
            </a:r>
          </a:p>
          <a:p>
            <a:pPr lvl="1"/>
            <a:r>
              <a:rPr lang="en-US" dirty="0" smtClean="0"/>
              <a:t>Ping</a:t>
            </a:r>
          </a:p>
          <a:p>
            <a:pPr lvl="1"/>
            <a:r>
              <a:rPr lang="en-US" dirty="0" smtClean="0"/>
              <a:t>Small file transfer</a:t>
            </a:r>
          </a:p>
          <a:p>
            <a:pPr lvl="1"/>
            <a:r>
              <a:rPr lang="en-US" dirty="0" smtClean="0"/>
              <a:t>Number of hops</a:t>
            </a:r>
          </a:p>
          <a:p>
            <a:r>
              <a:rPr lang="en-US" dirty="0" smtClean="0"/>
              <a:t>More complex mechanisms are possible</a:t>
            </a:r>
          </a:p>
          <a:p>
            <a:r>
              <a:rPr lang="en-US" dirty="0" smtClean="0"/>
              <a:t>Ignoring data dependencies is no longer an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from Distributed Model</a:t>
            </a:r>
            <a:br>
              <a:rPr lang="en-US" dirty="0" smtClean="0"/>
            </a:br>
            <a:r>
              <a:rPr lang="en-US" dirty="0" smtClean="0"/>
              <a:t>(Conventional)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3382732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Results go here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Some more comments</a:t>
            </a:r>
            <a:endParaRPr lang="en-US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40679" y="1529880"/>
            <a:ext cx="4525963" cy="508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Graph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from Distributed Model</a:t>
            </a:r>
            <a:br>
              <a:rPr lang="en-US" dirty="0" smtClean="0"/>
            </a:br>
            <a:r>
              <a:rPr lang="en-US" dirty="0" smtClean="0"/>
              <a:t>(Intelligent)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3382732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Results go here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Some more comments</a:t>
            </a:r>
            <a:endParaRPr lang="en-US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40679" y="1529880"/>
            <a:ext cx="4525963" cy="508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Graph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  <a:fontScheme name="Aspect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Aspect">
    <a:fillStyleLst>
      <a:solidFill>
        <a:schemeClr val="phClr"/>
      </a:solidFill>
      <a:gradFill rotWithShape="1">
        <a:gsLst>
          <a:gs pos="0">
            <a:schemeClr val="phClr">
              <a:tint val="65000"/>
              <a:satMod val="270000"/>
            </a:schemeClr>
          </a:gs>
          <a:gs pos="25000">
            <a:schemeClr val="phClr">
              <a:tint val="60000"/>
              <a:satMod val="300000"/>
            </a:schemeClr>
          </a:gs>
          <a:gs pos="100000">
            <a:schemeClr val="phClr">
              <a:tint val="29000"/>
              <a:satMod val="40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5000"/>
              <a:satMod val="155000"/>
            </a:schemeClr>
          </a:gs>
          <a:gs pos="60000">
            <a:schemeClr val="phClr">
              <a:shade val="95000"/>
              <a:satMod val="150000"/>
            </a:schemeClr>
          </a:gs>
          <a:gs pos="100000">
            <a:schemeClr val="phClr">
              <a:tint val="87000"/>
              <a:satMod val="2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atMod val="150000"/>
          </a:schemeClr>
        </a:solidFill>
        <a:prstDash val="solid"/>
      </a:ln>
      <a:ln w="425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5500" dist="381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65500" dist="381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35000"/>
              <a:satMod val="150000"/>
            </a:schemeClr>
          </a:gs>
          <a:gs pos="45000">
            <a:schemeClr val="phClr">
              <a:shade val="68000"/>
              <a:satMod val="155000"/>
            </a:schemeClr>
          </a:gs>
          <a:gs pos="100000">
            <a:schemeClr val="phClr">
              <a:tint val="70000"/>
              <a:satMod val="175000"/>
            </a:schemeClr>
          </a:gs>
        </a:gsLst>
        <a:lin ang="16200000" scaled="0"/>
      </a:gradFill>
      <a:blipFill>
        <a:blip xmlns:r="http://schemas.openxmlformats.org/officeDocument/2006/relationships" r:embed="rId1">
          <a:duotone>
            <a:schemeClr val="phClr">
              <a:shade val="800"/>
              <a:satMod val="150000"/>
            </a:schemeClr>
            <a:schemeClr val="phClr">
              <a:tint val="80000"/>
              <a:satMod val="150000"/>
            </a:schemeClr>
          </a:duotone>
        </a:blip>
        <a:tile tx="0" ty="0" sx="75000" sy="7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652</TotalTime>
  <Words>339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TITLE HERE</vt:lpstr>
      <vt:lpstr>Central Model</vt:lpstr>
      <vt:lpstr>Distributed Model</vt:lpstr>
      <vt:lpstr>Central vs. Distributed</vt:lpstr>
      <vt:lpstr>Distributed Filesystem Model</vt:lpstr>
      <vt:lpstr>Results from Comparative Tests</vt:lpstr>
      <vt:lpstr>Lessons Learned</vt:lpstr>
      <vt:lpstr>Results from Distributed Model (Conventional)</vt:lpstr>
      <vt:lpstr>Results from Distributed Model (Intelligent)</vt:lpstr>
      <vt:lpstr>Distributed Filesystem</vt:lpstr>
      <vt:lpstr>Results from DFS tests</vt:lpstr>
      <vt:lpstr>Results from Central Model</vt:lpstr>
      <vt:lpstr>Conclusions</vt:lpstr>
      <vt:lpstr>Questions Remaining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bane</cp:lastModifiedBy>
  <cp:revision>213</cp:revision>
  <cp:lastPrinted>2009-11-05T14:41:55Z</cp:lastPrinted>
  <dcterms:created xsi:type="dcterms:W3CDTF">2009-12-06T19:28:30Z</dcterms:created>
  <dcterms:modified xsi:type="dcterms:W3CDTF">2009-12-07T20:07:25Z</dcterms:modified>
</cp:coreProperties>
</file>