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p:scale>
          <a:sx n="25" d="100"/>
          <a:sy n="25" d="100"/>
        </p:scale>
        <p:origin x="-816" y="256"/>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df"/><Relationship Id="rId7" Type="http://schemas.openxmlformats.org/officeDocument/2006/relationships/image" Target="../media/image6.pdf"/><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a:bodyPr>
          <a:lstStyle/>
          <a:p>
            <a:pPr fontAlgn="ctr">
              <a:spcBef>
                <a:spcPts val="0"/>
              </a:spcBef>
              <a:spcAft>
                <a:spcPts val="10800"/>
              </a:spcAft>
              <a:defRPr/>
            </a:pPr>
            <a:r>
              <a:rPr lang="en-US" altLang="zh-TW" sz="8800" b="1" dirty="0" smtClean="0">
                <a:solidFill>
                  <a:srgbClr val="FFFFFF"/>
                </a:solidFill>
                <a:effectLst>
                  <a:outerShdw blurRad="38100" dist="38100" dir="2700000" algn="tl">
                    <a:srgbClr val="000000"/>
                  </a:outerShdw>
                </a:effectLst>
              </a:rPr>
              <a:t>Enabling Distributed Applications with SAGA</a:t>
            </a:r>
            <a:r>
              <a:rPr lang="en-US" altLang="zh-TW" sz="8800" dirty="0" smtClean="0">
                <a:solidFill>
                  <a:srgbClr val="FFFFFF"/>
                </a:solidFill>
                <a:effectLst>
                  <a:outerShdw blurRad="38100" dist="38100" dir="2700000" algn="tl">
                    <a:srgbClr val="000000"/>
                  </a:outerShdw>
                </a:effectLst>
              </a:rPr>
              <a:t/>
            </a:r>
            <a:br>
              <a:rPr lang="en-US" altLang="zh-TW" sz="8800" dirty="0" smtClean="0">
                <a:solidFill>
                  <a:srgbClr val="FFFFFF"/>
                </a:solidFill>
                <a:effectLst>
                  <a:outerShdw blurRad="38100" dist="38100" dir="2700000" algn="tl">
                    <a:srgbClr val="000000"/>
                  </a:outerShdw>
                </a:effectLst>
              </a:rPr>
            </a:br>
            <a:r>
              <a:rPr lang="en-US" altLang="zh-TW" sz="4800" b="1" dirty="0" err="1" smtClean="0">
                <a:solidFill>
                  <a:schemeClr val="bg1"/>
                </a:solidFill>
                <a:effectLst>
                  <a:outerShdw blurRad="38100" dist="38100" dir="2700000" algn="tl">
                    <a:srgbClr val="000000"/>
                  </a:outerShdw>
                </a:effectLst>
              </a:rPr>
              <a:t>João</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Abecasis</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Shantenu</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Jha</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Hartmut</a:t>
            </a:r>
            <a:r>
              <a:rPr lang="en-US" altLang="zh-TW" sz="4800" b="1" dirty="0" smtClean="0">
                <a:solidFill>
                  <a:schemeClr val="bg1"/>
                </a:solidFill>
                <a:effectLst>
                  <a:outerShdw blurRad="38100" dist="38100" dir="2700000" algn="tl">
                    <a:srgbClr val="000000"/>
                  </a:outerShdw>
                </a:effectLst>
              </a:rPr>
              <a:t> Kaiser, </a:t>
            </a:r>
            <a:r>
              <a:rPr lang="en-US" altLang="zh-TW" sz="4800" b="1" dirty="0" err="1" smtClean="0">
                <a:solidFill>
                  <a:schemeClr val="bg1"/>
                </a:solidFill>
                <a:effectLst>
                  <a:outerShdw blurRad="38100" dist="38100" dir="2700000" algn="tl">
                    <a:srgbClr val="000000"/>
                  </a:outerShdw>
                </a:effectLst>
              </a:rPr>
              <a:t>Joohyun</a:t>
            </a:r>
            <a:r>
              <a:rPr lang="en-US" altLang="zh-TW" sz="4800" b="1" dirty="0" smtClean="0">
                <a:solidFill>
                  <a:schemeClr val="bg1"/>
                </a:solidFill>
                <a:effectLst>
                  <a:outerShdw blurRad="38100" dist="38100" dir="2700000" algn="tl">
                    <a:srgbClr val="000000"/>
                  </a:outerShdw>
                </a:effectLst>
              </a:rPr>
              <a:t> Kim, André </a:t>
            </a:r>
            <a:r>
              <a:rPr lang="en-US" altLang="zh-TW" sz="4800" b="1" dirty="0" err="1" smtClean="0">
                <a:solidFill>
                  <a:schemeClr val="bg1"/>
                </a:solidFill>
                <a:effectLst>
                  <a:outerShdw blurRad="38100" dist="38100" dir="2700000" algn="tl">
                    <a:srgbClr val="000000"/>
                  </a:outerShdw>
                </a:effectLst>
              </a:rPr>
              <a:t>Merzky</a:t>
            </a:r>
            <a:r>
              <a:rPr lang="en-US" altLang="zh-TW" sz="4800" b="1" dirty="0" smtClean="0">
                <a:solidFill>
                  <a:schemeClr val="bg1"/>
                </a:solidFill>
                <a:effectLst>
                  <a:outerShdw blurRad="38100" dist="38100" dir="2700000" algn="tl">
                    <a:srgbClr val="000000"/>
                  </a:outerShdw>
                </a:effectLst>
              </a:rPr>
              <a:t>, and Ole Weidner</a:t>
            </a:r>
            <a:r>
              <a:rPr lang="en-US" altLang="zh-TW" sz="4800" b="1" baseline="30000" dirty="0" smtClean="0">
                <a:solidFill>
                  <a:schemeClr val="bg1"/>
                </a:solidFill>
                <a:effectLst>
                  <a:outerShdw blurRad="38100" dist="38100" dir="2700000" algn="tl">
                    <a:srgbClr val="000000"/>
                  </a:outerShdw>
                </a:effectLst>
              </a:rPr>
              <a:t/>
            </a:r>
            <a:br>
              <a:rPr lang="en-US" altLang="zh-TW" sz="4800" b="1" baseline="30000" dirty="0" smtClean="0">
                <a:solidFill>
                  <a:schemeClr val="bg1"/>
                </a:solidFill>
                <a:effectLst>
                  <a:outerShdw blurRad="38100" dist="38100" dir="2700000" algn="tl">
                    <a:srgbClr val="000000"/>
                  </a:outerShdw>
                </a:effectLst>
              </a:rPr>
            </a:br>
            <a:r>
              <a:rPr lang="en-US" altLang="zh-TW" sz="1400" dirty="0" smtClean="0">
                <a:solidFill>
                  <a:schemeClr val="bg1"/>
                </a:solidFill>
              </a:rPr>
              <a:t/>
            </a:r>
            <a:br>
              <a:rPr lang="en-US" altLang="zh-TW" sz="1400" dirty="0" smtClean="0">
                <a:solidFill>
                  <a:schemeClr val="bg1"/>
                </a:solidFill>
              </a:rPr>
            </a:br>
            <a:r>
              <a:rPr lang="en-US" altLang="zh-TW" sz="3600" b="1" dirty="0" smtClean="0">
                <a:solidFill>
                  <a:schemeClr val="bg1"/>
                </a:solidFill>
                <a:effectLst>
                  <a:outerShdw blurRad="38100" dist="38100" dir="2700000" algn="tl">
                    <a:srgbClr val="000000"/>
                  </a:outerShdw>
                </a:effectLst>
              </a:rPr>
              <a:t>Center for Computation &amp; Technology, Louisiana State University, Baton Rouge, U.S.A</a:t>
            </a:r>
            <a:r>
              <a:rPr lang="en-US" altLang="zh-TW" sz="3600" b="1" dirty="0" smtClean="0">
                <a:solidFill>
                  <a:schemeClr val="bg1"/>
                </a:solidFill>
                <a:effectLst>
                  <a:outerShdw blurRad="38100" dist="38100" dir="2700000" algn="tl">
                    <a:srgbClr val="000000"/>
                  </a:outerShdw>
                </a:effectLst>
              </a:rPr>
              <a:t>.</a:t>
            </a:r>
            <a:endParaRPr lang="en-US" altLang="zh-TW" sz="5500" dirty="0" smtClean="0"/>
          </a:p>
        </p:txBody>
      </p:sp>
      <p:sp>
        <p:nvSpPr>
          <p:cNvPr id="1189" name="AutoShape 1627"/>
          <p:cNvSpPr>
            <a:spLocks noChangeArrowheads="1"/>
          </p:cNvSpPr>
          <p:nvPr/>
        </p:nvSpPr>
        <p:spPr bwMode="auto">
          <a:xfrm>
            <a:off x="897388" y="4968870"/>
            <a:ext cx="13716000" cy="15343177"/>
          </a:xfrm>
          <a:prstGeom prst="roundRect">
            <a:avLst>
              <a:gd name="adj" fmla="val 16667"/>
            </a:avLst>
          </a:prstGeom>
          <a:solidFill>
            <a:schemeClr val="bg2"/>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rPr>
              <a:t>Abstract</a:t>
            </a:r>
            <a:endParaRPr lang="en-US" sz="4000" b="1" dirty="0" smtClean="0">
              <a:solidFill>
                <a:srgbClr val="000099"/>
              </a:solidFill>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From the vision we have for the project and also from our experience developing on top of it, we believe SAGA is truly an enabler in the development of Distributed Applications. Here we present different types of distributed applications being developed on top of SAGA. Namely, (</a:t>
            </a:r>
            <a:r>
              <a:rPr lang="en-US" sz="2800" dirty="0" err="1" smtClean="0">
                <a:latin typeface="Georgia"/>
                <a:cs typeface="Georgia"/>
              </a:rPr>
              <a:t>i</a:t>
            </a:r>
            <a:r>
              <a:rPr lang="en-US" sz="2800" dirty="0" smtClean="0">
                <a:latin typeface="Georgia"/>
                <a:cs typeface="Georgia"/>
              </a:rPr>
              <a:t>) porting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all such development.</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0726400"/>
            <a:ext cx="27900090" cy="8839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19" name="AutoShape 1627"/>
          <p:cNvSpPr>
            <a:spLocks noChangeArrowheads="1"/>
          </p:cNvSpPr>
          <p:nvPr/>
        </p:nvSpPr>
        <p:spPr bwMode="auto">
          <a:xfrm>
            <a:off x="15081478" y="4968870"/>
            <a:ext cx="13716000" cy="4205406"/>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rPr>
              <a:t>Exa</a:t>
            </a:r>
            <a:r>
              <a:rPr lang="en-US" sz="5400" b="1" dirty="0" smtClean="0">
                <a:solidFill>
                  <a:srgbClr val="000099"/>
                </a:solidFill>
              </a:rPr>
              <a:t>mples</a:t>
            </a:r>
            <a:endParaRPr lang="en-US" sz="4000" b="1" dirty="0" smtClean="0">
              <a:solidFill>
                <a:srgbClr val="000099"/>
              </a:solidFill>
            </a:endParaRPr>
          </a:p>
          <a:p>
            <a:pPr algn="just">
              <a:lnSpc>
                <a:spcPct val="130000"/>
              </a:lnSpc>
              <a:spcAft>
                <a:spcPts val="1800"/>
              </a:spcAft>
            </a:pPr>
            <a:r>
              <a:rPr lang="en-US" sz="2800" dirty="0" smtClean="0">
                <a:latin typeface="Georgia"/>
                <a:cs typeface="Georgia"/>
              </a:rPr>
              <a:t>Blah, blah, blah</a:t>
            </a:r>
          </a:p>
          <a:p>
            <a:pPr algn="just">
              <a:lnSpc>
                <a:spcPct val="130000"/>
              </a:lnSpc>
              <a:spcAft>
                <a:spcPts val="1800"/>
              </a:spcAft>
            </a:pPr>
            <a:r>
              <a:rPr lang="en-US" sz="2800" dirty="0" smtClean="0">
                <a:latin typeface="Georgia"/>
                <a:cs typeface="Georgia"/>
              </a:rPr>
              <a:t>Blah, blah, blah</a:t>
            </a:r>
            <a:br>
              <a:rPr lang="en-US" sz="2800" dirty="0" smtClean="0">
                <a:latin typeface="Georgia"/>
                <a:cs typeface="Georgia"/>
              </a:rPr>
            </a:br>
            <a:r>
              <a:rPr lang="en-US" sz="2800" dirty="0" smtClean="0">
                <a:latin typeface="Georgia"/>
                <a:cs typeface="Georgia"/>
              </a:rPr>
              <a:t>blah blah blah</a:t>
            </a:r>
          </a:p>
        </p:txBody>
      </p:sp>
      <p:sp>
        <p:nvSpPr>
          <p:cNvPr id="20" name="AutoShape 1627"/>
          <p:cNvSpPr>
            <a:spLocks noChangeArrowheads="1"/>
          </p:cNvSpPr>
          <p:nvPr/>
        </p:nvSpPr>
        <p:spPr bwMode="auto">
          <a:xfrm>
            <a:off x="29265568" y="24740449"/>
            <a:ext cx="13716000" cy="482515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rPr>
              <a:t>References</a:t>
            </a:r>
            <a:endParaRPr lang="en-US" sz="4000" b="1" dirty="0" smtClean="0">
              <a:solidFill>
                <a:srgbClr val="000099"/>
              </a:solidFill>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rPr>
              <a:t>Acknowledgements: </a:t>
            </a:r>
            <a:r>
              <a:rPr lang="en-US" sz="2800" dirty="0" smtClean="0">
                <a:latin typeface="Georgia"/>
                <a:cs typeface="Georgia"/>
              </a:rPr>
              <a:t>This work was supported by NSF and the Louisiana Board-of-Regents.</a:t>
            </a:r>
            <a:endParaRPr lang="en-US" sz="2800" dirty="0" smtClean="0">
              <a:latin typeface="Georgia"/>
              <a:cs typeface="Georgia"/>
            </a:endParaRPr>
          </a:p>
        </p:txBody>
      </p:sp>
      <p:sp>
        <p:nvSpPr>
          <p:cNvPr id="22" name="AutoShape 1627"/>
          <p:cNvSpPr>
            <a:spLocks noChangeArrowheads="1"/>
          </p:cNvSpPr>
          <p:nvPr/>
        </p:nvSpPr>
        <p:spPr bwMode="auto">
          <a:xfrm>
            <a:off x="29265568" y="15240000"/>
            <a:ext cx="13716000" cy="9054392"/>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rPr>
              <a:t>Connections with </a:t>
            </a:r>
            <a:r>
              <a:rPr lang="en-US" sz="5400" b="1" dirty="0" err="1" smtClean="0">
                <a:solidFill>
                  <a:srgbClr val="000099"/>
                </a:solidFill>
              </a:rPr>
              <a:t>CyberTools</a:t>
            </a:r>
            <a:endParaRPr lang="en-US" sz="4000" b="1" dirty="0" smtClean="0">
              <a:solidFill>
                <a:srgbClr val="000099"/>
              </a:solidFill>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r>
              <a:rPr lang="en-US" sz="2800" dirty="0" smtClean="0">
                <a:latin typeface="Georgia"/>
                <a:cs typeface="Georgia"/>
              </a:rPr>
              <a:t>:</a:t>
            </a:r>
          </a:p>
          <a:p>
            <a:pPr marL="457200" indent="-457200" algn="just">
              <a:lnSpc>
                <a:spcPct val="130000"/>
              </a:lnSpc>
              <a:spcAft>
                <a:spcPts val="1800"/>
              </a:spcAft>
              <a:buFont typeface="Courier New"/>
              <a:buChar char="o"/>
            </a:pPr>
            <a:r>
              <a:rPr lang="en-US" sz="2800" dirty="0" smtClean="0">
                <a:latin typeface="Georgia"/>
                <a:cs typeface="Georgia"/>
              </a:rPr>
              <a:t>It </a:t>
            </a:r>
            <a:r>
              <a:rPr lang="en-US" sz="2800" dirty="0" smtClean="0">
                <a:latin typeface="Georgia"/>
                <a:cs typeface="Georgia"/>
              </a:rPr>
              <a:t>is being used to create a general purpose "Application Manager", </a:t>
            </a:r>
            <a:r>
              <a:rPr lang="en-US" sz="2800" dirty="0" smtClean="0">
                <a:latin typeface="Georgia"/>
                <a:cs typeface="Georgia"/>
              </a:rPr>
              <a:t>that will </a:t>
            </a:r>
            <a:r>
              <a:rPr lang="en-US" sz="2800" dirty="0" smtClean="0">
                <a:latin typeface="Georgia"/>
                <a:cs typeface="Georgia"/>
              </a:rPr>
              <a:t>enable many science drivers to utilize remote LONI machines </a:t>
            </a:r>
            <a:r>
              <a:rPr lang="en-US" sz="2800" dirty="0" smtClean="0">
                <a:latin typeface="Georgia"/>
                <a:cs typeface="Georgia"/>
              </a:rPr>
              <a:t>without any </a:t>
            </a:r>
            <a:r>
              <a:rPr lang="en-US" sz="2800" dirty="0" smtClean="0">
                <a:latin typeface="Georgia"/>
                <a:cs typeface="Georgia"/>
              </a:rPr>
              <a:t>changes to the execution environment. In particular </a:t>
            </a:r>
            <a:r>
              <a:rPr lang="en-US" sz="2800" dirty="0" smtClean="0">
                <a:latin typeface="Georgia"/>
                <a:cs typeface="Georgia"/>
              </a:rPr>
              <a:t>it can </a:t>
            </a:r>
            <a:r>
              <a:rPr lang="en-US" sz="2800" dirty="0" smtClean="0">
                <a:latin typeface="Georgia"/>
                <a:cs typeface="Georgia"/>
              </a:rPr>
              <a:t>be used </a:t>
            </a:r>
            <a:r>
              <a:rPr lang="en-US" sz="2800" dirty="0" smtClean="0">
                <a:latin typeface="Georgia"/>
                <a:cs typeface="Georgia"/>
              </a:rPr>
              <a:t>to support </a:t>
            </a:r>
            <a:r>
              <a:rPr lang="en-US" sz="2800" dirty="0" smtClean="0">
                <a:latin typeface="Georgia"/>
                <a:cs typeface="Georgia"/>
              </a:rPr>
              <a:t>specific application usage patterns, for example</a:t>
            </a:r>
            <a:r>
              <a:rPr lang="en-US" sz="2800" dirty="0" smtClean="0">
                <a:latin typeface="Georgia"/>
                <a:cs typeface="Georgia"/>
              </a:rPr>
              <a:t>, it </a:t>
            </a:r>
            <a:r>
              <a:rPr lang="en-US" sz="2800" dirty="0" smtClean="0">
                <a:latin typeface="Georgia"/>
                <a:cs typeface="Georgia"/>
              </a:rPr>
              <a:t>has been used for distributed replica-exchange simulations using </a:t>
            </a:r>
            <a:r>
              <a:rPr lang="en-US" sz="2800" dirty="0" smtClean="0">
                <a:latin typeface="Georgia"/>
                <a:cs typeface="Georgia"/>
              </a:rPr>
              <a:t>NAMD.</a:t>
            </a:r>
          </a:p>
          <a:p>
            <a:pPr marL="457200" indent="-457200" algn="just">
              <a:lnSpc>
                <a:spcPct val="130000"/>
              </a:lnSpc>
              <a:spcAft>
                <a:spcPts val="1800"/>
              </a:spcAft>
              <a:buFont typeface="Courier New"/>
              <a:buChar char="o"/>
            </a:pPr>
            <a:r>
              <a:rPr lang="en-US" sz="2800" dirty="0" smtClean="0">
                <a:latin typeface="Georgia"/>
                <a:cs typeface="Georgia"/>
              </a:rPr>
              <a:t>SAGA </a:t>
            </a:r>
            <a:r>
              <a:rPr lang="en-US" sz="2800" dirty="0" smtClean="0">
                <a:latin typeface="Georgia"/>
                <a:cs typeface="Georgia"/>
              </a:rPr>
              <a:t>will be the interfaced with Cactus applications to </a:t>
            </a:r>
            <a:r>
              <a:rPr lang="en-US" sz="2800" dirty="0" smtClean="0">
                <a:latin typeface="Georgia"/>
                <a:cs typeface="Georgia"/>
              </a:rPr>
              <a:t>use Information </a:t>
            </a:r>
            <a:r>
              <a:rPr lang="en-US" sz="2800" dirty="0" smtClean="0">
                <a:latin typeface="Georgia"/>
                <a:cs typeface="Georgia"/>
              </a:rPr>
              <a:t>Services and other advanced </a:t>
            </a:r>
            <a:r>
              <a:rPr lang="en-US" sz="2800" dirty="0" err="1" smtClean="0">
                <a:latin typeface="Georgia"/>
                <a:cs typeface="Georgia"/>
              </a:rPr>
              <a:t>CyberInfrastructure</a:t>
            </a:r>
            <a:r>
              <a:rPr lang="en-US" sz="2800" dirty="0" smtClean="0">
                <a:latin typeface="Georgia"/>
                <a:cs typeface="Georgia"/>
              </a:rPr>
              <a:t> features</a:t>
            </a:r>
            <a:r>
              <a:rPr lang="en-US" sz="2800" dirty="0" smtClean="0">
                <a:latin typeface="Georgia"/>
                <a:cs typeface="Georgia"/>
              </a:rPr>
              <a:t>.</a:t>
            </a:r>
          </a:p>
          <a:p>
            <a:pPr marL="457200" indent="-457200" algn="just">
              <a:lnSpc>
                <a:spcPct val="130000"/>
              </a:lnSpc>
              <a:spcAft>
                <a:spcPts val="1800"/>
              </a:spcAft>
              <a:buFont typeface="Courier New"/>
              <a:buChar char="o"/>
            </a:pPr>
            <a:r>
              <a:rPr lang="en-US" sz="2800" dirty="0" smtClean="0">
                <a:latin typeface="Georgia"/>
                <a:cs typeface="Georgia"/>
              </a:rPr>
              <a:t>SAGA </a:t>
            </a:r>
            <a:r>
              <a:rPr lang="en-US" sz="2800" dirty="0" smtClean="0">
                <a:latin typeface="Georgia"/>
                <a:cs typeface="Georgia"/>
              </a:rPr>
              <a:t>will also provide the basic capability for interfacing multi-</a:t>
            </a:r>
            <a:r>
              <a:rPr lang="en-US" sz="2800" dirty="0" smtClean="0">
                <a:latin typeface="Georgia"/>
                <a:cs typeface="Georgia"/>
              </a:rPr>
              <a:t>physics applications </a:t>
            </a:r>
            <a:r>
              <a:rPr lang="en-US" sz="2800" dirty="0" smtClean="0">
                <a:latin typeface="Georgia"/>
                <a:cs typeface="Georgia"/>
              </a:rPr>
              <a:t>(via extension to the API to </a:t>
            </a:r>
            <a:r>
              <a:rPr lang="en-US" sz="2800" dirty="0" smtClean="0">
                <a:latin typeface="Georgia"/>
                <a:cs typeface="Georgia"/>
              </a:rPr>
              <a:t>support messaging)</a:t>
            </a:r>
            <a:endParaRPr lang="en-US" sz="2800" dirty="0" smtClean="0">
              <a:latin typeface="Georgia"/>
              <a:cs typeface="Georgia"/>
            </a:endParaRPr>
          </a:p>
        </p:txBody>
      </p:sp>
      <p:pic>
        <p:nvPicPr>
          <p:cNvPr id="23" name="Picture 22" descr="bigpicture_01.pdf"/>
          <p:cNvPicPr>
            <a:picLocks noChangeAspect="1"/>
          </p:cNvPicPr>
          <p:nvPr/>
        </p:nvPicPr>
        <mc:AlternateContent>
          <mc:Choice xmlns:ma="http://schemas.microsoft.com/office/mac/drawingml/2008/main" Requires="ma">
            <p:blipFill>
              <a:blip r:embed="rId5"/>
              <a:srcRect l="2267" t="4522" r="2178" b="6562"/>
              <a:stretch>
                <a:fillRect/>
              </a:stretch>
            </p:blipFill>
          </mc:Choice>
          <mc:Fallback>
            <p:blipFill>
              <a:blip r:embed="rId6"/>
              <a:srcRect l="2267" t="4522" r="2178" b="6562"/>
              <a:stretch>
                <a:fillRect/>
              </a:stretch>
            </p:blipFill>
          </mc:Fallback>
        </mc:AlternateContent>
        <p:spPr>
          <a:xfrm>
            <a:off x="15392400" y="10515600"/>
            <a:ext cx="13106400" cy="6858000"/>
          </a:xfrm>
          <a:prstGeom prst="rect">
            <a:avLst/>
          </a:prstGeom>
        </p:spPr>
      </p:pic>
      <p:pic>
        <p:nvPicPr>
          <p:cNvPr id="24" name="Picture 23" descr="bigpicture_02.pdf"/>
          <p:cNvPicPr>
            <a:picLocks noChangeAspect="1"/>
          </p:cNvPicPr>
          <p:nvPr/>
        </p:nvPicPr>
        <mc:AlternateContent>
          <mc:Choice xmlns:ma="http://schemas.microsoft.com/office/mac/drawingml/2008/main" Requires="ma">
            <p:blipFill>
              <a:blip r:embed="rId7"/>
              <a:srcRect l="2267" t="4073" r="2178" b="6682"/>
              <a:stretch>
                <a:fillRect/>
              </a:stretch>
            </p:blipFill>
          </mc:Choice>
          <mc:Fallback>
            <p:blipFill>
              <a:blip r:embed="rId8"/>
              <a:srcRect l="2267" t="4073" r="2178" b="6682"/>
              <a:stretch>
                <a:fillRect/>
              </a:stretch>
            </p:blipFill>
          </mc:Fallback>
        </mc:AlternateContent>
        <p:spPr>
          <a:xfrm>
            <a:off x="1663596" y="21706267"/>
            <a:ext cx="13098921" cy="6879467"/>
          </a:xfrm>
          <a:prstGeom prst="rect">
            <a:avLst/>
          </a:prstGeom>
        </p:spPr>
      </p:pic>
      <p:sp>
        <p:nvSpPr>
          <p:cNvPr id="25" name="TextBox 24"/>
          <p:cNvSpPr txBox="1"/>
          <p:nvPr/>
        </p:nvSpPr>
        <p:spPr>
          <a:xfrm>
            <a:off x="15081478" y="20726401"/>
            <a:ext cx="13716000" cy="3010055"/>
          </a:xfrm>
          <a:prstGeom prst="rect">
            <a:avLst/>
          </a:prstGeom>
          <a:noFill/>
        </p:spPr>
        <p:txBody>
          <a:bodyPr wrap="square" lIns="274320" rIns="274320" bIns="548640" rtlCol="0">
            <a:spAutoFit/>
          </a:bodyPr>
          <a:lstStyle/>
          <a:p>
            <a:pPr algn="ctr">
              <a:lnSpc>
                <a:spcPct val="130000"/>
              </a:lnSpc>
              <a:spcAft>
                <a:spcPts val="1800"/>
              </a:spcAft>
            </a:pPr>
            <a:r>
              <a:rPr lang="en-US" sz="5400" b="1" dirty="0" smtClean="0">
                <a:solidFill>
                  <a:srgbClr val="000099"/>
                </a:solidFill>
              </a:rPr>
              <a:t>Simple, yet Powerful</a:t>
            </a:r>
          </a:p>
          <a:p>
            <a:pPr algn="just">
              <a:lnSpc>
                <a:spcPct val="130000"/>
              </a:lnSpc>
              <a:spcAft>
                <a:spcPts val="1800"/>
              </a:spcAft>
            </a:pPr>
            <a:r>
              <a:rPr lang="en-US" sz="2800" dirty="0" smtClean="0">
                <a:latin typeface="Georgia"/>
                <a:cs typeface="Georgia"/>
              </a:rPr>
              <a:t>Mention important packages and functionality supported. Mention extensions being developed</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4022</TotalTime>
  <Words>545</Words>
  <Application>Microsoft Office PowerPoint</Application>
  <PresentationFormat>Custom</PresentationFormat>
  <Paragraphs>23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João Abecasis</cp:lastModifiedBy>
  <cp:revision>155</cp:revision>
  <dcterms:created xsi:type="dcterms:W3CDTF">2008-08-21T23:55:05Z</dcterms:created>
  <dcterms:modified xsi:type="dcterms:W3CDTF">2008-08-22T01:16:29Z</dcterms:modified>
</cp:coreProperties>
</file>