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heme/theme2.xml" ContentType="application/vnd.openxmlformats-officedocument.theme+xml"/>
  <Override PartName="/ppt/theme/theme4.xml" ContentType="application/vnd.openxmlformats-officedocument.theme+xml"/>
  <Override PartName="/ppt/notesSlides/notesSlide11.xml" ContentType="application/vnd.openxmlformats-officedocument.presentationml.notesSlid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notesSlides/notesSlide9.xml" ContentType="application/vnd.openxmlformats-officedocument.presentationml.notes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8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Override PartName="/ppt/slideMasters/slideMaster2.xml" ContentType="application/vnd.openxmlformats-officedocument.presentationml.slideMaster+xml"/>
  <Override PartName="/ppt/slideLayouts/slideLayout15.xml" ContentType="application/vnd.openxmlformats-officedocument.presentationml.slideLayout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Default Extension="rels" ContentType="application/vnd.openxmlformats-package.relationships+xml"/>
  <Override PartName="/ppt/slideLayouts/slideLayout19.xml" ContentType="application/vnd.openxmlformats-officedocument.presentationml.slideLayout+xml"/>
  <Override PartName="/ppt/slides/slide6.xml" ContentType="application/vnd.openxmlformats-officedocument.presentationml.slide+xml"/>
  <Override PartName="/ppt/slides/slide16.xml" ContentType="application/vnd.openxmlformats-officedocument.presentationml.slide+xml"/>
  <Default Extension="pdf" ContentType="application/pdf"/>
  <Override PartName="/ppt/slideLayouts/slideLayout12.xml" ContentType="application/vnd.openxmlformats-officedocument.presentationml.slideLayout+xml"/>
  <Override PartName="/ppt/slides/slide1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  <p:sldMasterId id="2147483677" r:id="rId2"/>
  </p:sldMasterIdLst>
  <p:notesMasterIdLst>
    <p:notesMasterId r:id="rId22"/>
  </p:notesMasterIdLst>
  <p:handoutMasterIdLst>
    <p:handoutMasterId r:id="rId23"/>
  </p:handoutMasterIdLst>
  <p:sldIdLst>
    <p:sldId id="256" r:id="rId3"/>
    <p:sldId id="261" r:id="rId4"/>
    <p:sldId id="262" r:id="rId5"/>
    <p:sldId id="263" r:id="rId6"/>
    <p:sldId id="265" r:id="rId7"/>
    <p:sldId id="267" r:id="rId8"/>
    <p:sldId id="269" r:id="rId9"/>
    <p:sldId id="286" r:id="rId10"/>
    <p:sldId id="272" r:id="rId11"/>
    <p:sldId id="270" r:id="rId12"/>
    <p:sldId id="273" r:id="rId13"/>
    <p:sldId id="284" r:id="rId14"/>
    <p:sldId id="275" r:id="rId15"/>
    <p:sldId id="276" r:id="rId16"/>
    <p:sldId id="287" r:id="rId17"/>
    <p:sldId id="279" r:id="rId18"/>
    <p:sldId id="280" r:id="rId19"/>
    <p:sldId id="281" r:id="rId20"/>
    <p:sldId id="282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D7D9CD"/>
    <a:srgbClr val="8BADBD"/>
    <a:srgbClr val="8BACBD"/>
    <a:srgbClr val="B5B5B5"/>
    <a:srgbClr val="424242"/>
    <a:srgbClr val="E4E6DE"/>
    <a:srgbClr val="595959"/>
    <a:srgbClr val="323232"/>
    <a:srgbClr val="E9A4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9" autoAdjust="0"/>
    <p:restoredTop sz="94668" autoAdjust="0"/>
  </p:normalViewPr>
  <p:slideViewPr>
    <p:cSldViewPr snapToGrid="0" snapToObjects="1">
      <p:cViewPr varScale="1">
        <p:scale>
          <a:sx n="100" d="100"/>
          <a:sy n="100" d="100"/>
        </p:scale>
        <p:origin x="-112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slide" Target="slides/slide5.xml"/><Relationship Id="rId1" Type="http://schemas.openxmlformats.org/officeDocument/2006/relationships/slideMaster" Target="slideMasters/slide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0" Type="http://schemas.openxmlformats.org/officeDocument/2006/relationships/slide" Target="slides/slide8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9" Type="http://schemas.openxmlformats.org/officeDocument/2006/relationships/slide" Target="slides/slide7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7" Type="http://schemas.openxmlformats.org/officeDocument/2006/relationships/theme" Target="theme/theme1.xml"/><Relationship Id="rId14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28" Type="http://schemas.openxmlformats.org/officeDocument/2006/relationships/tableStyles" Target="tableStyles.xml"/><Relationship Id="rId26" Type="http://schemas.openxmlformats.org/officeDocument/2006/relationships/viewProps" Target="viewProps.xml"/><Relationship Id="rId11" Type="http://schemas.openxmlformats.org/officeDocument/2006/relationships/slide" Target="slides/slide9.xml"/><Relationship Id="rId6" Type="http://schemas.openxmlformats.org/officeDocument/2006/relationships/slide" Target="slides/slide4.xml"/><Relationship Id="rId16" Type="http://schemas.openxmlformats.org/officeDocument/2006/relationships/slide" Target="slides/slide14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" Type="http://schemas.openxmlformats.org/officeDocument/2006/relationships/slideMaster" Target="slideMasters/slideMaster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HDD:Users:athota1:Desktop:Thesis:async_papers:async-re:data:Refined_data_A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HDD:Users:athota1:Desktop:Thesis:async_papers:async-re:data:Refined_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"/>
  <c:chart>
    <c:title>
      <c:tx>
        <c:rich>
          <a:bodyPr/>
          <a:lstStyle/>
          <a:p>
            <a:pPr>
              <a:defRPr/>
            </a:pPr>
            <a:r>
              <a:rPr lang="en-US"/>
              <a:t>Performance of different RE models locally on LONI/Teragrid resource QueenBee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'Andre Rework'!$A$3</c:f>
              <c:strCache>
                <c:ptCount val="1"/>
                <c:pt idx="0">
                  <c:v>Synchronous</c:v>
                </c:pt>
              </c:strCache>
            </c:strRef>
          </c:tx>
          <c:marker>
            <c:symbol val="diamond"/>
            <c:size val="7"/>
          </c:marker>
          <c:errBars>
            <c:errDir val="y"/>
            <c:errBarType val="both"/>
            <c:errValType val="cust"/>
            <c:plus>
              <c:numRef>
                <c:f>'Andre Rework'!$B$10:$E$10</c:f>
                <c:numCache>
                  <c:formatCode>General</c:formatCode>
                  <c:ptCount val="4"/>
                  <c:pt idx="0">
                    <c:v>8.81</c:v>
                  </c:pt>
                  <c:pt idx="1">
                    <c:v>11.2</c:v>
                  </c:pt>
                  <c:pt idx="2">
                    <c:v>17.0</c:v>
                  </c:pt>
                  <c:pt idx="3">
                    <c:v>18.34</c:v>
                  </c:pt>
                </c:numCache>
              </c:numRef>
            </c:plus>
            <c:minus>
              <c:numRef>
                <c:f>'Andre Rework'!$B$10:$E$10</c:f>
                <c:numCache>
                  <c:formatCode>General</c:formatCode>
                  <c:ptCount val="4"/>
                  <c:pt idx="0">
                    <c:v>8.81</c:v>
                  </c:pt>
                  <c:pt idx="1">
                    <c:v>11.2</c:v>
                  </c:pt>
                  <c:pt idx="2">
                    <c:v>17.0</c:v>
                  </c:pt>
                  <c:pt idx="3">
                    <c:v>18.34</c:v>
                  </c:pt>
                </c:numCache>
              </c:numRef>
            </c:minus>
          </c:errBars>
          <c:cat>
            <c:numRef>
              <c:f>'Andre Rework'!$B$2:$F$2</c:f>
              <c:numCache>
                <c:formatCode>0</c:formatCode>
                <c:ptCount val="5"/>
                <c:pt idx="0">
                  <c:v>4.0</c:v>
                </c:pt>
                <c:pt idx="1">
                  <c:v>8.0</c:v>
                </c:pt>
                <c:pt idx="2">
                  <c:v>16.0</c:v>
                </c:pt>
                <c:pt idx="3">
                  <c:v>32.0</c:v>
                </c:pt>
                <c:pt idx="4">
                  <c:v>64.0</c:v>
                </c:pt>
              </c:numCache>
            </c:numRef>
          </c:cat>
          <c:val>
            <c:numRef>
              <c:f>'Andre Rework'!$B$3:$F$3</c:f>
              <c:numCache>
                <c:formatCode>General</c:formatCode>
                <c:ptCount val="5"/>
                <c:pt idx="0">
                  <c:v>624.0</c:v>
                </c:pt>
                <c:pt idx="1">
                  <c:v>685.0</c:v>
                </c:pt>
                <c:pt idx="2">
                  <c:v>802.0</c:v>
                </c:pt>
                <c:pt idx="3">
                  <c:v>1023.0</c:v>
                </c:pt>
                <c:pt idx="4">
                  <c:v>1432.0</c:v>
                </c:pt>
              </c:numCache>
            </c:numRef>
          </c:val>
        </c:ser>
        <c:ser>
          <c:idx val="1"/>
          <c:order val="1"/>
          <c:tx>
            <c:strRef>
              <c:f>'Andre Rework'!$A$4</c:f>
              <c:strCache>
                <c:ptCount val="1"/>
                <c:pt idx="0">
                  <c:v>Asynchronous - Centralized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'Andre Rework'!$B$11:$E$11</c:f>
                <c:numCache>
                  <c:formatCode>General</c:formatCode>
                  <c:ptCount val="4"/>
                  <c:pt idx="0">
                    <c:v>11.1</c:v>
                  </c:pt>
                  <c:pt idx="1">
                    <c:v>3.23</c:v>
                  </c:pt>
                  <c:pt idx="2">
                    <c:v>16.36</c:v>
                  </c:pt>
                  <c:pt idx="3">
                    <c:v>13.4</c:v>
                  </c:pt>
                </c:numCache>
              </c:numRef>
            </c:plus>
            <c:minus>
              <c:numRef>
                <c:f>'Andre Rework'!$B$11:$E$11</c:f>
                <c:numCache>
                  <c:formatCode>General</c:formatCode>
                  <c:ptCount val="4"/>
                  <c:pt idx="0">
                    <c:v>11.1</c:v>
                  </c:pt>
                  <c:pt idx="1">
                    <c:v>3.23</c:v>
                  </c:pt>
                  <c:pt idx="2">
                    <c:v>16.36</c:v>
                  </c:pt>
                  <c:pt idx="3">
                    <c:v>13.4</c:v>
                  </c:pt>
                </c:numCache>
              </c:numRef>
            </c:minus>
          </c:errBars>
          <c:cat>
            <c:numRef>
              <c:f>'Andre Rework'!$B$2:$F$2</c:f>
              <c:numCache>
                <c:formatCode>0</c:formatCode>
                <c:ptCount val="5"/>
                <c:pt idx="0">
                  <c:v>4.0</c:v>
                </c:pt>
                <c:pt idx="1">
                  <c:v>8.0</c:v>
                </c:pt>
                <c:pt idx="2">
                  <c:v>16.0</c:v>
                </c:pt>
                <c:pt idx="3">
                  <c:v>32.0</c:v>
                </c:pt>
                <c:pt idx="4">
                  <c:v>64.0</c:v>
                </c:pt>
              </c:numCache>
            </c:numRef>
          </c:cat>
          <c:val>
            <c:numRef>
              <c:f>'Andre Rework'!$B$4:$F$4</c:f>
              <c:numCache>
                <c:formatCode>General</c:formatCode>
                <c:ptCount val="5"/>
                <c:pt idx="0">
                  <c:v>628.6</c:v>
                </c:pt>
                <c:pt idx="1">
                  <c:v>630.0</c:v>
                </c:pt>
                <c:pt idx="2">
                  <c:v>701.8299999999994</c:v>
                </c:pt>
                <c:pt idx="3">
                  <c:v>804.0</c:v>
                </c:pt>
                <c:pt idx="4">
                  <c:v>1014.0</c:v>
                </c:pt>
              </c:numCache>
            </c:numRef>
          </c:val>
        </c:ser>
        <c:ser>
          <c:idx val="2"/>
          <c:order val="2"/>
          <c:tx>
            <c:strRef>
              <c:f>'Andre Rework'!$A$5</c:f>
              <c:strCache>
                <c:ptCount val="1"/>
                <c:pt idx="0">
                  <c:v>Asynchronous - Decentralized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'Andre Rework'!$B$12:$E$12</c:f>
                <c:numCache>
                  <c:formatCode>General</c:formatCode>
                  <c:ptCount val="4"/>
                  <c:pt idx="0">
                    <c:v>5.97</c:v>
                  </c:pt>
                  <c:pt idx="1">
                    <c:v>6.14</c:v>
                  </c:pt>
                  <c:pt idx="2">
                    <c:v>3.38</c:v>
                  </c:pt>
                  <c:pt idx="3">
                    <c:v>4.24</c:v>
                  </c:pt>
                </c:numCache>
              </c:numRef>
            </c:plus>
            <c:minus>
              <c:numRef>
                <c:f>'Andre Rework'!$B$12:$E$12</c:f>
                <c:numCache>
                  <c:formatCode>General</c:formatCode>
                  <c:ptCount val="4"/>
                  <c:pt idx="0">
                    <c:v>5.97</c:v>
                  </c:pt>
                  <c:pt idx="1">
                    <c:v>6.14</c:v>
                  </c:pt>
                  <c:pt idx="2">
                    <c:v>3.38</c:v>
                  </c:pt>
                  <c:pt idx="3">
                    <c:v>4.24</c:v>
                  </c:pt>
                </c:numCache>
              </c:numRef>
            </c:minus>
          </c:errBars>
          <c:cat>
            <c:numRef>
              <c:f>'Andre Rework'!$B$2:$F$2</c:f>
              <c:numCache>
                <c:formatCode>0</c:formatCode>
                <c:ptCount val="5"/>
                <c:pt idx="0">
                  <c:v>4.0</c:v>
                </c:pt>
                <c:pt idx="1">
                  <c:v>8.0</c:v>
                </c:pt>
                <c:pt idx="2">
                  <c:v>16.0</c:v>
                </c:pt>
                <c:pt idx="3">
                  <c:v>32.0</c:v>
                </c:pt>
                <c:pt idx="4">
                  <c:v>64.0</c:v>
                </c:pt>
              </c:numCache>
            </c:numRef>
          </c:cat>
          <c:val>
            <c:numRef>
              <c:f>'Andre Rework'!$B$5:$F$5</c:f>
              <c:numCache>
                <c:formatCode>General</c:formatCode>
                <c:ptCount val="5"/>
                <c:pt idx="0">
                  <c:v>588.9</c:v>
                </c:pt>
                <c:pt idx="1">
                  <c:v>609.0</c:v>
                </c:pt>
                <c:pt idx="2">
                  <c:v>583.3299999999994</c:v>
                </c:pt>
                <c:pt idx="3">
                  <c:v>641.0</c:v>
                </c:pt>
                <c:pt idx="4">
                  <c:v>650.0</c:v>
                </c:pt>
              </c:numCache>
            </c:numRef>
          </c:val>
        </c:ser>
        <c:marker val="1"/>
        <c:axId val="841706152"/>
        <c:axId val="1015835896"/>
      </c:lineChart>
      <c:catAx>
        <c:axId val="84170615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de-DE" sz="1400"/>
                </a:pPr>
                <a:r>
                  <a:rPr lang="de-DE" sz="1400"/>
                  <a:t>Number of Replicas</a:t>
                </a:r>
              </a:p>
            </c:rich>
          </c:tx>
          <c:layout/>
        </c:title>
        <c:numFmt formatCode="0" sourceLinked="1"/>
        <c:tickLblPos val="nextTo"/>
        <c:txPr>
          <a:bodyPr/>
          <a:lstStyle/>
          <a:p>
            <a:pPr>
              <a:defRPr lang="de-DE" sz="1300"/>
            </a:pPr>
            <a:endParaRPr lang="en-US"/>
          </a:p>
        </c:txPr>
        <c:crossAx val="1015835896"/>
        <c:crosses val="autoZero"/>
        <c:auto val="1"/>
        <c:lblAlgn val="ctr"/>
        <c:lblOffset val="100"/>
      </c:catAx>
      <c:valAx>
        <c:axId val="1015835896"/>
        <c:scaling>
          <c:orientation val="minMax"/>
          <c:min val="400.0"/>
        </c:scaling>
        <c:axPos val="l"/>
        <c:majorGridlines/>
        <c:title>
          <c:tx>
            <c:rich>
              <a:bodyPr/>
              <a:lstStyle/>
              <a:p>
                <a:pPr>
                  <a:defRPr lang="de-DE" sz="1300"/>
                </a:pPr>
                <a:r>
                  <a:rPr lang="de-DE" sz="1300"/>
                  <a:t>Runtime (in sec)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de-DE" sz="1300"/>
            </a:pPr>
            <a:endParaRPr lang="en-US"/>
          </a:p>
        </c:txPr>
        <c:crossAx val="841706152"/>
        <c:crosses val="autoZero"/>
        <c:crossBetween val="between"/>
        <c:majorUnit val="100.0"/>
      </c:valAx>
    </c:plotArea>
    <c:legend>
      <c:legendPos val="b"/>
      <c:layout/>
      <c:txPr>
        <a:bodyPr/>
        <a:lstStyle/>
        <a:p>
          <a:pPr>
            <a:defRPr lang="de-DE" sz="1200"/>
          </a:pPr>
          <a:endParaRPr lang="en-US"/>
        </a:p>
      </c:txPr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"/>
  <c:chart>
    <c:title>
      <c:tx>
        <c:rich>
          <a:bodyPr/>
          <a:lstStyle/>
          <a:p>
            <a:pPr>
              <a:defRPr/>
            </a:pPr>
            <a:r>
              <a:rPr lang="en-US"/>
              <a:t>Results (distributed over Teragrid resources Ranger and QueenBee) 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Sheet1!$A$36</c:f>
              <c:strCache>
                <c:ptCount val="1"/>
                <c:pt idx="0">
                  <c:v>Synchronous</c:v>
                </c:pt>
              </c:strCache>
            </c:strRef>
          </c:tx>
          <c:errBars>
            <c:errBarType val="both"/>
            <c:errValType val="cust"/>
            <c:plus>
              <c:numRef>
                <c:f>(Sheet1!$C$36,Sheet1!$E$36,Sheet1!$G$36,Sheet1!$I$36)</c:f>
                <c:numCache>
                  <c:formatCode>General</c:formatCode>
                  <c:ptCount val="4"/>
                  <c:pt idx="0">
                    <c:v>108.8993296581756</c:v>
                  </c:pt>
                  <c:pt idx="1">
                    <c:v>48.6</c:v>
                  </c:pt>
                  <c:pt idx="2">
                    <c:v>8.81</c:v>
                  </c:pt>
                  <c:pt idx="3">
                    <c:v>11.2</c:v>
                  </c:pt>
                </c:numCache>
              </c:numRef>
            </c:plus>
            <c:minus>
              <c:numRef>
                <c:f>(Sheet1!$C$36,Sheet1!$E$36,Sheet1!$G$36,Sheet1!$I$36)</c:f>
                <c:numCache>
                  <c:formatCode>General</c:formatCode>
                  <c:ptCount val="4"/>
                  <c:pt idx="0">
                    <c:v>108.8993296581756</c:v>
                  </c:pt>
                  <c:pt idx="1">
                    <c:v>48.6</c:v>
                  </c:pt>
                  <c:pt idx="2">
                    <c:v>8.81</c:v>
                  </c:pt>
                  <c:pt idx="3">
                    <c:v>11.2</c:v>
                  </c:pt>
                </c:numCache>
              </c:numRef>
            </c:minus>
          </c:errBars>
          <c:cat>
            <c:strRef>
              <c:f>(Sheet1!$B$35,Sheet1!$D$35,Sheet1!$F$35,Sheet1!$H$35)</c:f>
              <c:strCache>
                <c:ptCount val="4"/>
                <c:pt idx="0">
                  <c:v>1A. 32 ex, 2 machines</c:v>
                </c:pt>
                <c:pt idx="1">
                  <c:v>1B. 16 ex, 2 machines</c:v>
                </c:pt>
                <c:pt idx="2">
                  <c:v>2. 16 ex, 1 machine</c:v>
                </c:pt>
                <c:pt idx="3">
                  <c:v>3. 32 ex, 1 machine</c:v>
                </c:pt>
              </c:strCache>
            </c:strRef>
          </c:cat>
          <c:val>
            <c:numRef>
              <c:f>(Sheet1!$B$36,Sheet1!$D$36,Sheet1!$F$36,Sheet1!$H$36)</c:f>
              <c:numCache>
                <c:formatCode>General</c:formatCode>
                <c:ptCount val="4"/>
                <c:pt idx="0">
                  <c:v>1182.6</c:v>
                </c:pt>
                <c:pt idx="1">
                  <c:v>576.3</c:v>
                </c:pt>
                <c:pt idx="2">
                  <c:v>624.0</c:v>
                </c:pt>
                <c:pt idx="3">
                  <c:v>685.0</c:v>
                </c:pt>
              </c:numCache>
            </c:numRef>
          </c:val>
        </c:ser>
        <c:ser>
          <c:idx val="1"/>
          <c:order val="1"/>
          <c:tx>
            <c:strRef>
              <c:f>Sheet1!$A$37</c:f>
              <c:strCache>
                <c:ptCount val="1"/>
                <c:pt idx="0">
                  <c:v>Asynchronous - Centralized</c:v>
                </c:pt>
              </c:strCache>
            </c:strRef>
          </c:tx>
          <c:errBars>
            <c:errBarType val="both"/>
            <c:errValType val="cust"/>
            <c:plus>
              <c:numRef>
                <c:f>(Sheet1!$C$37,Sheet1!$E$37,Sheet1!$G$37,Sheet1!$I$37)</c:f>
                <c:numCache>
                  <c:formatCode>General</c:formatCode>
                  <c:ptCount val="4"/>
                  <c:pt idx="0">
                    <c:v>96.030916486808</c:v>
                  </c:pt>
                  <c:pt idx="1">
                    <c:v>39.2</c:v>
                  </c:pt>
                  <c:pt idx="2">
                    <c:v>11.1</c:v>
                  </c:pt>
                  <c:pt idx="3">
                    <c:v>3.23</c:v>
                  </c:pt>
                </c:numCache>
              </c:numRef>
            </c:plus>
            <c:minus>
              <c:numRef>
                <c:f>(Sheet1!$C$37,Sheet1!$E$37,Sheet1!$G$37,Sheet1!$I$37)</c:f>
                <c:numCache>
                  <c:formatCode>General</c:formatCode>
                  <c:ptCount val="4"/>
                  <c:pt idx="0">
                    <c:v>96.030916486808</c:v>
                  </c:pt>
                  <c:pt idx="1">
                    <c:v>39.2</c:v>
                  </c:pt>
                  <c:pt idx="2">
                    <c:v>11.1</c:v>
                  </c:pt>
                  <c:pt idx="3">
                    <c:v>3.23</c:v>
                  </c:pt>
                </c:numCache>
              </c:numRef>
            </c:minus>
          </c:errBars>
          <c:cat>
            <c:strRef>
              <c:f>(Sheet1!$B$35,Sheet1!$D$35,Sheet1!$F$35,Sheet1!$H$35)</c:f>
              <c:strCache>
                <c:ptCount val="4"/>
                <c:pt idx="0">
                  <c:v>1A. 32 ex, 2 machines</c:v>
                </c:pt>
                <c:pt idx="1">
                  <c:v>1B. 16 ex, 2 machines</c:v>
                </c:pt>
                <c:pt idx="2">
                  <c:v>2. 16 ex, 1 machine</c:v>
                </c:pt>
                <c:pt idx="3">
                  <c:v>3. 32 ex, 1 machine</c:v>
                </c:pt>
              </c:strCache>
            </c:strRef>
          </c:cat>
          <c:val>
            <c:numRef>
              <c:f>(Sheet1!$B$37,Sheet1!$D$37,Sheet1!$F$37,Sheet1!$H$37)</c:f>
              <c:numCache>
                <c:formatCode>General</c:formatCode>
                <c:ptCount val="4"/>
                <c:pt idx="0">
                  <c:v>868.9166666666666</c:v>
                </c:pt>
                <c:pt idx="1">
                  <c:v>450.4</c:v>
                </c:pt>
                <c:pt idx="2">
                  <c:v>628.0</c:v>
                </c:pt>
                <c:pt idx="3">
                  <c:v>630.0</c:v>
                </c:pt>
              </c:numCache>
            </c:numRef>
          </c:val>
        </c:ser>
        <c:ser>
          <c:idx val="2"/>
          <c:order val="2"/>
          <c:tx>
            <c:strRef>
              <c:f>Sheet1!$A$38</c:f>
              <c:strCache>
                <c:ptCount val="1"/>
                <c:pt idx="0">
                  <c:v>Asynchronous - Decentralized</c:v>
                </c:pt>
              </c:strCache>
            </c:strRef>
          </c:tx>
          <c:errBars>
            <c:errBarType val="both"/>
            <c:errValType val="cust"/>
            <c:plus>
              <c:numRef>
                <c:f>(Sheet1!$C$38,Sheet1!$E$38,Sheet1!$G$38,Sheet1!$I$38)</c:f>
                <c:numCache>
                  <c:formatCode>General</c:formatCode>
                  <c:ptCount val="4"/>
                  <c:pt idx="0">
                    <c:v>50.7496579079877</c:v>
                  </c:pt>
                  <c:pt idx="1">
                    <c:v>27.5</c:v>
                  </c:pt>
                  <c:pt idx="2">
                    <c:v>5.97</c:v>
                  </c:pt>
                  <c:pt idx="3">
                    <c:v>6.14</c:v>
                  </c:pt>
                </c:numCache>
              </c:numRef>
            </c:plus>
            <c:minus>
              <c:numRef>
                <c:f>(Sheet1!$C$38,Sheet1!$E$38,Sheet1!$G$38,Sheet1!$I$38)</c:f>
                <c:numCache>
                  <c:formatCode>General</c:formatCode>
                  <c:ptCount val="4"/>
                  <c:pt idx="0">
                    <c:v>50.7496579079877</c:v>
                  </c:pt>
                  <c:pt idx="1">
                    <c:v>27.5</c:v>
                  </c:pt>
                  <c:pt idx="2">
                    <c:v>5.97</c:v>
                  </c:pt>
                  <c:pt idx="3">
                    <c:v>6.14</c:v>
                  </c:pt>
                </c:numCache>
              </c:numRef>
            </c:minus>
          </c:errBars>
          <c:cat>
            <c:strRef>
              <c:f>(Sheet1!$B$35,Sheet1!$D$35,Sheet1!$F$35,Sheet1!$H$35)</c:f>
              <c:strCache>
                <c:ptCount val="4"/>
                <c:pt idx="0">
                  <c:v>1A. 32 ex, 2 machines</c:v>
                </c:pt>
                <c:pt idx="1">
                  <c:v>1B. 16 ex, 2 machines</c:v>
                </c:pt>
                <c:pt idx="2">
                  <c:v>2. 16 ex, 1 machine</c:v>
                </c:pt>
                <c:pt idx="3">
                  <c:v>3. 32 ex, 1 machine</c:v>
                </c:pt>
              </c:strCache>
            </c:strRef>
          </c:cat>
          <c:val>
            <c:numRef>
              <c:f>(Sheet1!$B$38,Sheet1!$D$38,Sheet1!$F$38,Sheet1!$H$38)</c:f>
              <c:numCache>
                <c:formatCode>General</c:formatCode>
                <c:ptCount val="4"/>
                <c:pt idx="0">
                  <c:v>676.0</c:v>
                </c:pt>
                <c:pt idx="1">
                  <c:v>359.1</c:v>
                </c:pt>
                <c:pt idx="2">
                  <c:v>588.0</c:v>
                </c:pt>
                <c:pt idx="3">
                  <c:v>609.0</c:v>
                </c:pt>
              </c:numCache>
            </c:numRef>
          </c:val>
        </c:ser>
        <c:axId val="499552488"/>
        <c:axId val="418420200"/>
      </c:barChart>
      <c:catAx>
        <c:axId val="49955248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1A - 2 X 64 cores, 4 replicas/bigjob; 1B - in same experiment as 1, time noted for 16 exchanges; 2 - 1 X 64 cores, 4 replicas/bigjob; 3 - 1 X 128 cores, 8 replicas/bigjob</a:t>
                </a:r>
              </a:p>
            </c:rich>
          </c:tx>
          <c:layout/>
        </c:title>
        <c:tickLblPos val="nextTo"/>
        <c:crossAx val="418420200"/>
        <c:crosses val="autoZero"/>
        <c:auto val="1"/>
        <c:lblAlgn val="ctr"/>
        <c:lblOffset val="100"/>
      </c:catAx>
      <c:valAx>
        <c:axId val="418420200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Runtime (in sec)</a:t>
                </a:r>
              </a:p>
            </c:rich>
          </c:tx>
          <c:layout/>
        </c:title>
        <c:numFmt formatCode="General" sourceLinked="1"/>
        <c:tickLblPos val="nextTo"/>
        <c:crossAx val="499552488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AC4B2-6F12-454D-8DA7-7B9C78843B81}" type="datetimeFigureOut">
              <a:rPr lang="en-US" smtClean="0"/>
              <a:pPr/>
              <a:t>9/15/10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2AEAE-9455-E64B-9026-F04C33961D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24AD4-A78B-B645-8B43-825B1EB2901C}" type="datetimeFigureOut">
              <a:rPr lang="en-US" smtClean="0"/>
              <a:pPr/>
              <a:t>9/15/10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1C05A-BBAC-0741-9B8E-1278839E9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1C05A-BBAC-0741-9B8E-1278839E95F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0256F-FACB-CC4B-A3D9-71375CB2094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0256F-FACB-CC4B-A3D9-71375CB2094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0256F-FACB-CC4B-A3D9-71375CB2094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0256F-FACB-CC4B-A3D9-71375CB2094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0256F-FACB-CC4B-A3D9-71375CB2094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800000"/>
                </a:solidFill>
              </a:rPr>
              <a:t>What</a:t>
            </a:r>
            <a:r>
              <a:rPr lang="en-US" sz="2000" b="1" baseline="0" dirty="0" smtClean="0">
                <a:solidFill>
                  <a:srgbClr val="800000"/>
                </a:solidFill>
              </a:rPr>
              <a:t> do you mean asynchronously? Elaborate please? How does it eliminate the need to pair replicas? </a:t>
            </a:r>
          </a:p>
          <a:p>
            <a:endParaRPr lang="en-US" sz="2000" b="1" baseline="0" dirty="0" smtClean="0">
              <a:solidFill>
                <a:srgbClr val="800000"/>
              </a:solidFill>
            </a:endParaRPr>
          </a:p>
          <a:p>
            <a:r>
              <a:rPr lang="en-US" sz="2000" b="1" baseline="0" dirty="0" smtClean="0">
                <a:solidFill>
                  <a:srgbClr val="800000"/>
                </a:solidFill>
              </a:rPr>
              <a:t>We do not propose it. It has been already been proposed/implemented. We are trying to implement it using SAGA, which gives us the ability to test/implement on large-scale production infrastructure</a:t>
            </a:r>
            <a:endParaRPr lang="en-US" sz="2000" b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0256F-FACB-CC4B-A3D9-71375CB2094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Control</a:t>
            </a:r>
            <a:r>
              <a:rPr lang="en-US" sz="2000" b="1" baseline="0" dirty="0" smtClean="0"/>
              <a:t> flow of what?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0256F-FACB-CC4B-A3D9-71375CB2094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Plots/Results are not </a:t>
            </a:r>
            <a:r>
              <a:rPr lang="en-US" sz="2000" b="1" baseline="0" dirty="0" smtClean="0"/>
              <a:t> readable. Maybe </a:t>
            </a:r>
            <a:r>
              <a:rPr lang="en-US" sz="2000" b="1" baseline="0" dirty="0" err="1" smtClean="0"/>
              <a:t>pairwise</a:t>
            </a:r>
            <a:r>
              <a:rPr lang="en-US" sz="2000" b="1" baseline="0" dirty="0" smtClean="0"/>
              <a:t> </a:t>
            </a:r>
            <a:r>
              <a:rPr lang="en-US" sz="2000" b="1" baseline="0" dirty="0" err="1" smtClean="0"/>
              <a:t>compairision</a:t>
            </a:r>
            <a:r>
              <a:rPr lang="en-US" sz="2000" b="1" baseline="0" dirty="0" smtClean="0"/>
              <a:t>? </a:t>
            </a:r>
            <a:r>
              <a:rPr lang="en-US" sz="2000" b="1" baseline="0" dirty="0" err="1" smtClean="0"/>
              <a:t>Eg</a:t>
            </a:r>
            <a:r>
              <a:rPr lang="en-US" sz="2000" b="1" baseline="0" dirty="0" smtClean="0"/>
              <a:t> Sync </a:t>
            </a:r>
            <a:r>
              <a:rPr lang="en-US" sz="2000" b="1" baseline="0" dirty="0" err="1" smtClean="0"/>
              <a:t>vs</a:t>
            </a:r>
            <a:r>
              <a:rPr lang="en-US" sz="2000" b="1" baseline="0" dirty="0" smtClean="0"/>
              <a:t> Centralized, then Centralized </a:t>
            </a:r>
            <a:r>
              <a:rPr lang="en-US" sz="2000" b="1" baseline="0" dirty="0" err="1" smtClean="0"/>
              <a:t>vs</a:t>
            </a:r>
            <a:r>
              <a:rPr lang="en-US" sz="2000" b="1" baseline="0" dirty="0" smtClean="0"/>
              <a:t> </a:t>
            </a:r>
            <a:r>
              <a:rPr lang="en-US" sz="2000" b="1" baseline="0" dirty="0" err="1" smtClean="0"/>
              <a:t>Decentralised</a:t>
            </a:r>
            <a:r>
              <a:rPr lang="en-US" sz="2000" b="1" baseline="0" dirty="0" smtClean="0"/>
              <a:t>?</a:t>
            </a: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0256F-FACB-CC4B-A3D9-71375CB2094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possible to design a decentralized synchronous RE mechanism.</a:t>
            </a:r>
          </a:p>
          <a:p>
            <a:pPr lvl="1"/>
            <a:r>
              <a:rPr lang="en-US" dirty="0" smtClean="0"/>
              <a:t>But then, with a heterogeneous infrastructure, each replica could have different run times.</a:t>
            </a:r>
          </a:p>
          <a:p>
            <a:endParaRPr lang="en-US" dirty="0" smtClean="0"/>
          </a:p>
          <a:p>
            <a:r>
              <a:rPr lang="en-US" dirty="0" smtClean="0"/>
              <a:t>The asynchronous RE mechanism eliminates the synchronization delays caused due to a heterogeneous infrastructure.</a:t>
            </a:r>
          </a:p>
          <a:p>
            <a:pPr lvl="1"/>
            <a:r>
              <a:rPr lang="en-US" dirty="0" smtClean="0"/>
              <a:t>A decentralized implementation adds to the efficiency of the asynchronous RE method.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0256F-FACB-CC4B-A3D9-71375CB2094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this or</a:t>
            </a:r>
            <a:r>
              <a:rPr lang="en-US" baseline="0" dirty="0" smtClean="0"/>
              <a:t> 20 or 18.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0256F-FACB-CC4B-A3D9-71375CB2094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9/15/10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19CAA94-9393-BB4A-8CB6-008B1351A132}" type="datetime1">
              <a:rPr lang="en-US" smtClean="0"/>
              <a:pPr/>
              <a:t>9/15/10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59EC1CE-E98D-704D-AD6F-6E3323A36483}" type="datetime1">
              <a:rPr lang="en-US" smtClean="0"/>
              <a:pPr/>
              <a:t>9/15/10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92A5-8B3E-1949-B0CC-6F0593ACFA8E}" type="datetime1">
              <a:rPr lang="en-US" smtClean="0"/>
              <a:pPr/>
              <a:t>9/15/10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C381DA14-A3C0-9C42-96F2-BEE3D5DE963D}" type="datetime1">
              <a:rPr lang="en-US" smtClean="0"/>
              <a:pPr/>
              <a:t>9/15/10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33319320-9A5F-694B-B7B5-C734EC93AAA2}" type="datetime1">
              <a:rPr lang="en-US" smtClean="0"/>
              <a:pPr/>
              <a:t>9/15/10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E397-A6E6-7547-B24A-92BB5049E0F2}" type="datetime1">
              <a:rPr lang="en-US" smtClean="0"/>
              <a:pPr/>
              <a:t>9/15/10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7D46-BD5E-E641-9118-DCE28F3B83FA}" type="datetime1">
              <a:rPr lang="en-US" smtClean="0"/>
              <a:pPr/>
              <a:t>9/15/10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9/15/10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9/15/10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9/15/10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4958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30616" y="570391"/>
            <a:ext cx="1644429" cy="12890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0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AGA Helvetica 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4400" y="570391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20" tIns="91440" bIns="91440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ADB8239A-D789-5443-937F-338E3AE3D41C}" type="datetime1">
              <a:rPr lang="en-US" smtClean="0"/>
              <a:pPr/>
              <a:t>9/15/10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9/15/10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4990"/>
            <a:ext cx="8913813" cy="792651"/>
          </a:xfrm>
          <a:solidFill>
            <a:srgbClr val="424242"/>
          </a:solidFill>
        </p:spPr>
        <p:txBody>
          <a:bodyPr lIns="1097280" anchor="ctr" anchorCtr="0">
            <a:normAutofit/>
          </a:bodyPr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2068618"/>
            <a:ext cx="7966954" cy="4197711"/>
          </a:xfrm>
        </p:spPr>
        <p:txBody>
          <a:bodyPr/>
          <a:lstStyle>
            <a:lvl1pPr>
              <a:buClr>
                <a:srgbClr val="8BACBD"/>
              </a:buClr>
              <a:defRPr/>
            </a:lvl1pPr>
            <a:lvl2pPr>
              <a:buClr>
                <a:srgbClr val="B5B5B5"/>
              </a:buClr>
              <a:defRPr/>
            </a:lvl2pPr>
            <a:lvl3pPr>
              <a:buClr>
                <a:srgbClr val="8BACBD"/>
              </a:buClr>
              <a:defRPr/>
            </a:lvl3pPr>
            <a:lvl4pPr>
              <a:buClr>
                <a:srgbClr val="B5B5B5"/>
              </a:buClr>
              <a:defRPr/>
            </a:lvl4pPr>
            <a:lvl5pPr>
              <a:buClr>
                <a:srgbClr val="8BACBD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pic>
        <p:nvPicPr>
          <p:cNvPr id="8" name="Picture 7" descr="SAGA Helvetica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4298" y="334440"/>
            <a:ext cx="2282176" cy="55814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BC26097E-015C-3B4D-86C1-CD2AD30F0B81}" type="datetime1">
              <a:rPr lang="en-US" smtClean="0"/>
              <a:pPr/>
              <a:t>9/15/10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49F4-2545-3040-B7BD-803CA59D50C7}" type="datetime1">
              <a:rPr lang="en-US" smtClean="0"/>
              <a:pPr/>
              <a:t>9/15/10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9088-CEDD-2F48-A9A0-611A3CC03FE9}" type="datetime1">
              <a:rPr lang="en-US" smtClean="0"/>
              <a:pPr/>
              <a:t>9/15/10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AED87ACF-EB3C-EA42-8610-542FB50388EB}" type="datetime1">
              <a:rPr lang="en-US" smtClean="0"/>
              <a:pPr/>
              <a:t>9/15/10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E0DC31B-692F-774E-A937-DA560DE61DA8}" type="datetime1">
              <a:rPr lang="en-US" smtClean="0"/>
              <a:pPr/>
              <a:t>9/15/10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FDAE-5BDC-1B4F-BC4C-23C867CEBC21}" type="datetime1">
              <a:rPr lang="en-US" smtClean="0"/>
              <a:pPr/>
              <a:t>9/15/10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C516-787B-9A45-AFCF-5D75DD78DEBE}" type="datetime1">
              <a:rPr lang="en-US" smtClean="0"/>
              <a:pPr/>
              <a:t>9/15/10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slideLayout" Target="../slideLayouts/slideLayout14.xml"/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6" Type="http://schemas.openxmlformats.org/officeDocument/2006/relationships/slideLayout" Target="../slideLayouts/slideLayout16.xml"/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image" Target="../media/image1.png"/><Relationship Id="rId4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3476A5E-2ED6-7749-A8C1-D0B1EEEB97E0}" type="datetime1">
              <a:rPr lang="en-US" smtClean="0"/>
              <a:pPr/>
              <a:t>9/15/10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</p:sldLayoutIdLst>
  <p:hf sldNum="0"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4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9/15/10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1"/>
          <p:cNvPicPr>
            <a:picLocks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94958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1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3" Type="http://schemas.openxmlformats.org/officeDocument/2006/relationships/chart" Target="../charts/chart2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d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df"/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df"/><Relationship Id="rId3" Type="http://schemas.openxmlformats.org/officeDocument/2006/relationships/image" Target="../media/image101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Abhinav</a:t>
            </a:r>
            <a:r>
              <a:rPr lang="en-US" dirty="0" smtClean="0"/>
              <a:t> </a:t>
            </a:r>
            <a:r>
              <a:rPr lang="en-US" dirty="0" err="1" smtClean="0"/>
              <a:t>Thota</a:t>
            </a:r>
            <a:r>
              <a:rPr lang="en-US" dirty="0" smtClean="0"/>
              <a:t>, </a:t>
            </a:r>
            <a:r>
              <a:rPr lang="en-US" dirty="0" smtClean="0"/>
              <a:t>Andre </a:t>
            </a:r>
            <a:r>
              <a:rPr lang="en-US" dirty="0" err="1" smtClean="0"/>
              <a:t>Luckow</a:t>
            </a:r>
            <a:r>
              <a:rPr lang="en-US" dirty="0" smtClean="0"/>
              <a:t>, Shantenu </a:t>
            </a:r>
            <a:r>
              <a:rPr lang="en-US" dirty="0" smtClean="0"/>
              <a:t>Jha</a:t>
            </a:r>
          </a:p>
          <a:p>
            <a:endParaRPr lang="en-US" dirty="0" smtClean="0"/>
          </a:p>
          <a:p>
            <a:r>
              <a:rPr lang="en-US" i="1" dirty="0" smtClean="0"/>
              <a:t>[Student Paper:  This  work is part of </a:t>
            </a:r>
            <a:r>
              <a:rPr lang="en-US" i="1" dirty="0" err="1" smtClean="0"/>
              <a:t>Thota’s</a:t>
            </a:r>
            <a:r>
              <a:rPr lang="en-US" i="1" dirty="0" smtClean="0"/>
              <a:t> Master’s Thesis]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Efficient Replica-Exchange Simulations on Large-Scale Production Infrastructure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05509" y="6282902"/>
            <a:ext cx="472733" cy="4636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41023" y="6271762"/>
            <a:ext cx="463656" cy="4636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770" y="6306664"/>
            <a:ext cx="1079685" cy="421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and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an improvement over the Synchronous RE algorithm. </a:t>
            </a:r>
          </a:p>
          <a:p>
            <a:r>
              <a:rPr lang="en-US" dirty="0" smtClean="0"/>
              <a:t>Scales better with more replicas and distributed resources.</a:t>
            </a:r>
          </a:p>
          <a:p>
            <a:endParaRPr lang="en-US" dirty="0" smtClean="0"/>
          </a:p>
          <a:p>
            <a:r>
              <a:rPr lang="en-US" dirty="0" smtClean="0"/>
              <a:t>But with large number of replicas, the centralized implementation becomes a bottleneck.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implemented the following:</a:t>
            </a:r>
          </a:p>
          <a:p>
            <a:pPr lvl="1"/>
            <a:r>
              <a:rPr lang="en-US" dirty="0" smtClean="0"/>
              <a:t>Synchronous RE</a:t>
            </a:r>
          </a:p>
          <a:p>
            <a:pPr lvl="2"/>
            <a:r>
              <a:rPr lang="en-US" dirty="0" smtClean="0"/>
              <a:t>Case I: Synchronous (traditional) RE</a:t>
            </a:r>
          </a:p>
          <a:p>
            <a:pPr lvl="1"/>
            <a:r>
              <a:rPr lang="en-US" dirty="0" smtClean="0"/>
              <a:t>Asynchronous RE</a:t>
            </a:r>
          </a:p>
          <a:p>
            <a:pPr lvl="2"/>
            <a:r>
              <a:rPr lang="en-US" dirty="0" smtClean="0">
                <a:solidFill>
                  <a:srgbClr val="595959"/>
                </a:solidFill>
              </a:rPr>
              <a:t>Case</a:t>
            </a:r>
            <a:r>
              <a:rPr lang="en-US" dirty="0" smtClean="0"/>
              <a:t> II: Asynchronous RE (centralized)</a:t>
            </a:r>
          </a:p>
          <a:p>
            <a:pPr lvl="2"/>
            <a:r>
              <a:rPr lang="en-US" dirty="0" smtClean="0"/>
              <a:t>Case III: Asynchronous RE (decentralized)</a:t>
            </a:r>
            <a:endParaRPr lang="en-US" dirty="0" smtClean="0"/>
          </a:p>
          <a:p>
            <a:r>
              <a:rPr lang="en-US" dirty="0" smtClean="0"/>
              <a:t>Compare the three cases for:</a:t>
            </a:r>
          </a:p>
          <a:p>
            <a:pPr lvl="2"/>
            <a:r>
              <a:rPr lang="en-US" dirty="0" err="1" smtClean="0"/>
              <a:t>Scalabiltiy</a:t>
            </a:r>
            <a:r>
              <a:rPr lang="en-US" dirty="0" smtClean="0"/>
              <a:t>/Performance with increasing N </a:t>
            </a:r>
          </a:p>
          <a:p>
            <a:pPr lvl="3"/>
            <a:r>
              <a:rPr lang="en-US" dirty="0" smtClean="0"/>
              <a:t>On a single resource</a:t>
            </a:r>
          </a:p>
          <a:p>
            <a:pPr lvl="2"/>
            <a:r>
              <a:rPr lang="en-US" dirty="0" smtClean="0"/>
              <a:t>Distributed Performance</a:t>
            </a:r>
          </a:p>
          <a:p>
            <a:pPr lvl="3"/>
            <a:r>
              <a:rPr lang="en-US" dirty="0" smtClean="0"/>
              <a:t>Relative performance with increasing number of resources (R)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Experiment </a:t>
            </a:r>
            <a:r>
              <a:rPr lang="en-US" dirty="0" smtClean="0"/>
              <a:t>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All cases use a </a:t>
            </a:r>
            <a:r>
              <a:rPr lang="en-US" dirty="0" smtClean="0">
                <a:solidFill>
                  <a:srgbClr val="595959"/>
                </a:solidFill>
              </a:rPr>
              <a:t>parallel NAMD simulation with 4, 8, 16, 32 and 64 replicas sampling a temperature between 300 K and 1000 K on </a:t>
            </a:r>
            <a:r>
              <a:rPr lang="en-US" dirty="0" err="1" smtClean="0">
                <a:solidFill>
                  <a:srgbClr val="595959"/>
                </a:solidFill>
              </a:rPr>
              <a:t>QueenBee</a:t>
            </a:r>
            <a:r>
              <a:rPr lang="en-US" dirty="0" smtClean="0">
                <a:solidFill>
                  <a:srgbClr val="595959"/>
                </a:solidFill>
              </a:rPr>
              <a:t>, a LONI/</a:t>
            </a:r>
            <a:r>
              <a:rPr lang="en-US" dirty="0" err="1" smtClean="0">
                <a:solidFill>
                  <a:srgbClr val="595959"/>
                </a:solidFill>
              </a:rPr>
              <a:t>Teragrid</a:t>
            </a:r>
            <a:r>
              <a:rPr lang="en-US" dirty="0" smtClean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machine</a:t>
            </a:r>
          </a:p>
          <a:p>
            <a:pPr lvl="1"/>
            <a:r>
              <a:rPr lang="en-US" dirty="0" smtClean="0">
                <a:solidFill>
                  <a:srgbClr val="595959"/>
                </a:solidFill>
              </a:rPr>
              <a:t>The ratio between the number of replicas and the number of exchanges is kept constant, for the purpose of comparison</a:t>
            </a:r>
            <a:r>
              <a:rPr lang="en-US" dirty="0" smtClean="0">
                <a:solidFill>
                  <a:srgbClr val="595959"/>
                </a:solidFill>
              </a:rPr>
              <a:t>.</a:t>
            </a:r>
            <a:endParaRPr lang="en-US" dirty="0" smtClean="0">
              <a:solidFill>
                <a:srgbClr val="595959"/>
              </a:solidFill>
            </a:endParaRPr>
          </a:p>
          <a:p>
            <a:pPr lvl="0"/>
            <a:r>
              <a:rPr lang="en-US" dirty="0" smtClean="0">
                <a:solidFill>
                  <a:srgbClr val="595959"/>
                </a:solidFill>
              </a:rPr>
              <a:t>Each replica uses 16 MPI processes and runs </a:t>
            </a:r>
            <a:r>
              <a:rPr lang="en-US" dirty="0" smtClean="0">
                <a:solidFill>
                  <a:srgbClr val="595959"/>
                </a:solidFill>
              </a:rPr>
              <a:t>500 time </a:t>
            </a:r>
            <a:r>
              <a:rPr lang="en-US" dirty="0" smtClean="0">
                <a:solidFill>
                  <a:srgbClr val="595959"/>
                </a:solidFill>
              </a:rPr>
              <a:t>steps between exchange attempts.</a:t>
            </a:r>
            <a:r>
              <a:rPr lang="en-US" dirty="0" smtClean="0">
                <a:solidFill>
                  <a:srgbClr val="595959"/>
                </a:solidFill>
              </a:rPr>
              <a:t> Single </a:t>
            </a:r>
            <a:r>
              <a:rPr lang="en-US" dirty="0" err="1" smtClean="0">
                <a:solidFill>
                  <a:srgbClr val="595959"/>
                </a:solidFill>
              </a:rPr>
              <a:t>BigJob</a:t>
            </a:r>
            <a:r>
              <a:rPr lang="en-US" dirty="0" smtClean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is launched with sufficient number of </a:t>
            </a:r>
            <a:r>
              <a:rPr lang="en-US" dirty="0" smtClean="0">
                <a:solidFill>
                  <a:srgbClr val="595959"/>
                </a:solidFill>
              </a:rPr>
              <a:t>cores </a:t>
            </a:r>
          </a:p>
          <a:p>
            <a:pPr lvl="0"/>
            <a:r>
              <a:rPr lang="en-US" dirty="0" smtClean="0">
                <a:solidFill>
                  <a:srgbClr val="595959"/>
                </a:solidFill>
              </a:rPr>
              <a:t>The </a:t>
            </a:r>
            <a:r>
              <a:rPr lang="en-US" dirty="0" smtClean="0">
                <a:solidFill>
                  <a:srgbClr val="595959"/>
                </a:solidFill>
              </a:rPr>
              <a:t>metric used is the time to complete a particular number of exchanges</a:t>
            </a:r>
            <a:r>
              <a:rPr lang="en-US" dirty="0" smtClean="0">
                <a:solidFill>
                  <a:srgbClr val="595959"/>
                </a:solidFill>
              </a:rPr>
              <a:t>. Ignore wait times!</a:t>
            </a:r>
          </a:p>
          <a:p>
            <a:r>
              <a:rPr lang="en-US" dirty="0" smtClean="0">
                <a:solidFill>
                  <a:srgbClr val="595959"/>
                </a:solidFill>
              </a:rPr>
              <a:t>Each </a:t>
            </a:r>
            <a:r>
              <a:rPr lang="en-US" dirty="0" smtClean="0">
                <a:solidFill>
                  <a:srgbClr val="595959"/>
                </a:solidFill>
              </a:rPr>
              <a:t>experiment has been repeated at least 10 </a:t>
            </a:r>
            <a:r>
              <a:rPr lang="en-US" dirty="0" smtClean="0">
                <a:solidFill>
                  <a:srgbClr val="595959"/>
                </a:solidFill>
              </a:rPr>
              <a:t>times</a:t>
            </a:r>
            <a:endParaRPr lang="en-US" dirty="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2"/>
          <p:cNvGraphicFramePr/>
          <p:nvPr/>
        </p:nvGraphicFramePr>
        <p:xfrm>
          <a:off x="0" y="982870"/>
          <a:ext cx="9143999" cy="58751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ratio between the number of replicas and the number of exchanges is kept </a:t>
            </a:r>
            <a:r>
              <a:rPr lang="en-US" dirty="0" smtClean="0"/>
              <a:t>constant</a:t>
            </a:r>
          </a:p>
          <a:p>
            <a:pPr lvl="1"/>
            <a:r>
              <a:rPr lang="en-US" dirty="0" smtClean="0"/>
              <a:t>Ideally the </a:t>
            </a:r>
            <a:r>
              <a:rPr lang="en-US" dirty="0" smtClean="0"/>
              <a:t>runtime</a:t>
            </a:r>
            <a:r>
              <a:rPr lang="en-US" dirty="0" smtClean="0"/>
              <a:t> would be constant too</a:t>
            </a:r>
          </a:p>
          <a:p>
            <a:pPr lvl="1"/>
            <a:r>
              <a:rPr lang="en-US" dirty="0" smtClean="0"/>
              <a:t>As N increases performance variation for 3 cases</a:t>
            </a:r>
          </a:p>
          <a:p>
            <a:pPr lvl="1"/>
            <a:r>
              <a:rPr lang="en-US" dirty="0" smtClean="0"/>
              <a:t>Asynchronous RE scales better with a large number of replicas and </a:t>
            </a:r>
            <a:r>
              <a:rPr lang="en-US" dirty="0" smtClean="0"/>
              <a:t>resources. The decentralized </a:t>
            </a:r>
            <a:r>
              <a:rPr lang="en-US" dirty="0" smtClean="0"/>
              <a:t>asynchronous RE beats the centralized version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smtClean="0"/>
              <a:t>synchronous RE, the overhead of managing a large group of replicas at each exchange step causes the </a:t>
            </a:r>
            <a:r>
              <a:rPr lang="en-US" dirty="0" smtClean="0"/>
              <a:t>degradation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Experiment </a:t>
            </a:r>
            <a:r>
              <a:rPr lang="en-US" dirty="0" smtClean="0"/>
              <a:t>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All cases use a </a:t>
            </a:r>
            <a:r>
              <a:rPr lang="en-US" dirty="0" smtClean="0">
                <a:solidFill>
                  <a:srgbClr val="595959"/>
                </a:solidFill>
              </a:rPr>
              <a:t>parallel NAMD simulation with 4, 8, 16, 32 and 64 replicas sampling a temperature between 300 K and</a:t>
            </a:r>
            <a:r>
              <a:rPr lang="en-US" dirty="0" smtClean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450</a:t>
            </a:r>
            <a:r>
              <a:rPr lang="en-US" dirty="0" smtClean="0">
                <a:solidFill>
                  <a:srgbClr val="595959"/>
                </a:solidFill>
              </a:rPr>
              <a:t>K </a:t>
            </a:r>
            <a:r>
              <a:rPr lang="en-US" dirty="0" smtClean="0">
                <a:solidFill>
                  <a:srgbClr val="595959"/>
                </a:solidFill>
              </a:rPr>
              <a:t>on </a:t>
            </a:r>
            <a:r>
              <a:rPr lang="en-US" dirty="0" err="1" smtClean="0">
                <a:solidFill>
                  <a:srgbClr val="595959"/>
                </a:solidFill>
              </a:rPr>
              <a:t>QueenBee</a:t>
            </a:r>
            <a:r>
              <a:rPr lang="en-US" dirty="0" smtClean="0">
                <a:solidFill>
                  <a:srgbClr val="595959"/>
                </a:solidFill>
              </a:rPr>
              <a:t> and Ranger </a:t>
            </a:r>
          </a:p>
          <a:p>
            <a:pPr lvl="1"/>
            <a:r>
              <a:rPr lang="en-US" dirty="0" smtClean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The </a:t>
            </a:r>
            <a:r>
              <a:rPr lang="en-US" dirty="0" smtClean="0">
                <a:solidFill>
                  <a:srgbClr val="595959"/>
                </a:solidFill>
              </a:rPr>
              <a:t>ratio between the number of replicas and the number of exchanges is kept constant, for the purpose of comparison</a:t>
            </a:r>
            <a:r>
              <a:rPr lang="en-US" dirty="0" smtClean="0">
                <a:solidFill>
                  <a:srgbClr val="595959"/>
                </a:solidFill>
              </a:rPr>
              <a:t>.</a:t>
            </a:r>
            <a:endParaRPr lang="en-US" dirty="0" smtClean="0">
              <a:solidFill>
                <a:srgbClr val="595959"/>
              </a:solidFill>
            </a:endParaRPr>
          </a:p>
          <a:p>
            <a:pPr lvl="0"/>
            <a:r>
              <a:rPr lang="en-US" dirty="0" smtClean="0">
                <a:solidFill>
                  <a:srgbClr val="595959"/>
                </a:solidFill>
              </a:rPr>
              <a:t>Each replica uses 16 MPI processes and runs </a:t>
            </a:r>
            <a:r>
              <a:rPr lang="en-US" dirty="0" smtClean="0">
                <a:solidFill>
                  <a:srgbClr val="595959"/>
                </a:solidFill>
              </a:rPr>
              <a:t>500 time </a:t>
            </a:r>
            <a:r>
              <a:rPr lang="en-US" dirty="0" smtClean="0">
                <a:solidFill>
                  <a:srgbClr val="595959"/>
                </a:solidFill>
              </a:rPr>
              <a:t>steps between exchange </a:t>
            </a:r>
            <a:r>
              <a:rPr lang="en-US" dirty="0" smtClean="0">
                <a:solidFill>
                  <a:srgbClr val="595959"/>
                </a:solidFill>
              </a:rPr>
              <a:t>attempts</a:t>
            </a:r>
            <a:endParaRPr lang="en-US" dirty="0" smtClean="0">
              <a:solidFill>
                <a:srgbClr val="595959"/>
              </a:solidFill>
            </a:endParaRPr>
          </a:p>
          <a:p>
            <a:pPr lvl="1"/>
            <a:r>
              <a:rPr lang="en-US" dirty="0" smtClean="0">
                <a:solidFill>
                  <a:srgbClr val="595959"/>
                </a:solidFill>
              </a:rPr>
              <a:t>Three scenarios:</a:t>
            </a:r>
          </a:p>
          <a:p>
            <a:pPr lvl="2"/>
            <a:r>
              <a:rPr lang="en-US" dirty="0" smtClean="0">
                <a:solidFill>
                  <a:srgbClr val="595959"/>
                </a:solidFill>
              </a:rPr>
              <a:t> (</a:t>
            </a:r>
            <a:r>
              <a:rPr lang="en-US" dirty="0" err="1" smtClean="0">
                <a:solidFill>
                  <a:srgbClr val="595959"/>
                </a:solidFill>
              </a:rPr>
              <a:t>i</a:t>
            </a:r>
            <a:r>
              <a:rPr lang="en-US" dirty="0" smtClean="0">
                <a:solidFill>
                  <a:srgbClr val="595959"/>
                </a:solidFill>
              </a:rPr>
              <a:t>)  Two </a:t>
            </a:r>
            <a:r>
              <a:rPr lang="en-US" dirty="0" err="1" smtClean="0">
                <a:solidFill>
                  <a:srgbClr val="595959"/>
                </a:solidFill>
              </a:rPr>
              <a:t>bigjobs</a:t>
            </a:r>
            <a:r>
              <a:rPr lang="en-US" dirty="0" smtClean="0">
                <a:solidFill>
                  <a:srgbClr val="595959"/>
                </a:solidFill>
              </a:rPr>
              <a:t> (64) on 2 machines (ii) 1 </a:t>
            </a:r>
            <a:r>
              <a:rPr lang="en-US" dirty="0" err="1" smtClean="0">
                <a:solidFill>
                  <a:srgbClr val="595959"/>
                </a:solidFill>
              </a:rPr>
              <a:t>Bigjob</a:t>
            </a:r>
            <a:r>
              <a:rPr lang="en-US" dirty="0" smtClean="0">
                <a:solidFill>
                  <a:srgbClr val="595959"/>
                </a:solidFill>
              </a:rPr>
              <a:t> (64)  on 1 machine, (iii) 1 </a:t>
            </a:r>
            <a:r>
              <a:rPr lang="en-US" dirty="0" err="1" smtClean="0">
                <a:solidFill>
                  <a:srgbClr val="595959"/>
                </a:solidFill>
              </a:rPr>
              <a:t>Bigjob</a:t>
            </a:r>
            <a:r>
              <a:rPr lang="en-US" dirty="0" smtClean="0">
                <a:solidFill>
                  <a:srgbClr val="595959"/>
                </a:solidFill>
              </a:rPr>
              <a:t> (128) on 1 machine</a:t>
            </a:r>
          </a:p>
          <a:p>
            <a:pPr lvl="0"/>
            <a:r>
              <a:rPr lang="en-US" dirty="0" smtClean="0">
                <a:solidFill>
                  <a:srgbClr val="595959"/>
                </a:solidFill>
              </a:rPr>
              <a:t>The </a:t>
            </a:r>
            <a:r>
              <a:rPr lang="en-US" dirty="0" smtClean="0">
                <a:solidFill>
                  <a:srgbClr val="595959"/>
                </a:solidFill>
              </a:rPr>
              <a:t>metric used is the time to complete a particular number of exchanges</a:t>
            </a:r>
            <a:r>
              <a:rPr lang="en-US" dirty="0" smtClean="0">
                <a:solidFill>
                  <a:srgbClr val="595959"/>
                </a:solidFill>
              </a:rPr>
              <a:t>. Cannot Ignore wait time of 2</a:t>
            </a:r>
            <a:r>
              <a:rPr lang="en-US" baseline="30000" dirty="0" smtClean="0">
                <a:solidFill>
                  <a:srgbClr val="595959"/>
                </a:solidFill>
              </a:rPr>
              <a:t>nd</a:t>
            </a:r>
            <a:r>
              <a:rPr lang="en-US" dirty="0" smtClean="0">
                <a:solidFill>
                  <a:srgbClr val="595959"/>
                </a:solidFill>
              </a:rPr>
              <a:t> </a:t>
            </a:r>
            <a:r>
              <a:rPr lang="en-US" dirty="0" err="1" smtClean="0">
                <a:solidFill>
                  <a:srgbClr val="595959"/>
                </a:solidFill>
              </a:rPr>
              <a:t>Bigjob</a:t>
            </a:r>
            <a:r>
              <a:rPr lang="en-US" dirty="0" smtClean="0">
                <a:solidFill>
                  <a:srgbClr val="595959"/>
                </a:solidFill>
              </a:rPr>
              <a:t> now..</a:t>
            </a:r>
          </a:p>
          <a:p>
            <a:r>
              <a:rPr lang="en-US" dirty="0" smtClean="0">
                <a:solidFill>
                  <a:srgbClr val="595959"/>
                </a:solidFill>
              </a:rPr>
              <a:t>Each </a:t>
            </a:r>
            <a:r>
              <a:rPr lang="en-US" dirty="0" smtClean="0">
                <a:solidFill>
                  <a:srgbClr val="595959"/>
                </a:solidFill>
              </a:rPr>
              <a:t>experiment has been repeated at least 10 </a:t>
            </a:r>
            <a:r>
              <a:rPr lang="en-US" dirty="0" smtClean="0">
                <a:solidFill>
                  <a:srgbClr val="595959"/>
                </a:solidFill>
              </a:rPr>
              <a:t>times</a:t>
            </a:r>
            <a:endParaRPr lang="en-US" dirty="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/>
        </p:nvGraphicFramePr>
        <p:xfrm>
          <a:off x="-58394" y="938696"/>
          <a:ext cx="9328303" cy="58791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14425" y="263525"/>
            <a:ext cx="8029575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Analysis – More resources, faster time to completion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76338" y="1530350"/>
            <a:ext cx="7967662" cy="4608513"/>
          </a:xfrm>
        </p:spPr>
        <p:txBody>
          <a:bodyPr>
            <a:normAutofit/>
          </a:bodyPr>
          <a:lstStyle/>
          <a:p>
            <a:r>
              <a:rPr lang="en-US" dirty="0" smtClean="0"/>
              <a:t>From the graph, it can be seen that the distributed runs take longer than the local run. There are two reasons:</a:t>
            </a:r>
          </a:p>
          <a:p>
            <a:pPr lvl="1"/>
            <a:r>
              <a:rPr lang="en-US" dirty="0" smtClean="0"/>
              <a:t>The co-ordination and communication across two machines takes longer</a:t>
            </a:r>
          </a:p>
          <a:p>
            <a:pPr lvl="1"/>
            <a:r>
              <a:rPr lang="en-US" dirty="0" smtClean="0"/>
              <a:t>The waiting time of the second machine.</a:t>
            </a:r>
          </a:p>
          <a:p>
            <a:r>
              <a:rPr lang="en-US" dirty="0" smtClean="0"/>
              <a:t>The runtime is calculated as the time it takes to complete the required number of exchanges once a job request on one of the machines becomes active.</a:t>
            </a:r>
          </a:p>
          <a:p>
            <a:r>
              <a:rPr lang="en-US" dirty="0" smtClean="0"/>
              <a:t>Comparing 1B and 2 in the graph, we can see that, more often than not, it is beneficial to request more cores for more machines and use more replicas to make more exchanges.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14425" y="263525"/>
            <a:ext cx="8029575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Analysis – Asynchronous RE scales better with distributed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76338" y="1530350"/>
            <a:ext cx="7967662" cy="4608513"/>
          </a:xfrm>
        </p:spPr>
        <p:txBody>
          <a:bodyPr>
            <a:normAutofit/>
          </a:bodyPr>
          <a:lstStyle/>
          <a:p>
            <a:r>
              <a:rPr lang="en-US" dirty="0" smtClean="0"/>
              <a:t>In the best case scenario, where both job requests on both machines become available instantaneously, asynchronous-centralized and asynchronous-decentralized equal their respective performances on a single machine.</a:t>
            </a:r>
          </a:p>
          <a:p>
            <a:r>
              <a:rPr lang="en-US" dirty="0" smtClean="0"/>
              <a:t>Even in the best case scenario, the synchronous RE underperforms when compared to its performance on a single machine.  </a:t>
            </a:r>
          </a:p>
          <a:p>
            <a:r>
              <a:rPr lang="en-US" dirty="0" smtClean="0"/>
              <a:t>The reasons are:</a:t>
            </a:r>
          </a:p>
          <a:p>
            <a:pPr lvl="1"/>
            <a:r>
              <a:rPr lang="en-US" dirty="0" smtClean="0"/>
              <a:t>Heterogeneous infrastructure (Ranger and </a:t>
            </a:r>
            <a:r>
              <a:rPr lang="en-US" dirty="0" err="1" smtClean="0"/>
              <a:t>QueenBee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Coordinating the exchange step across two machines takes longer, hence adding to the overhead at each exchange step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Questions/Comments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Replica-Exchange Simulations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4779253" cy="4832820"/>
          </a:xfrm>
        </p:spPr>
        <p:txBody>
          <a:bodyPr>
            <a:normAutofit/>
          </a:bodyPr>
          <a:lstStyle/>
          <a:p>
            <a:r>
              <a:rPr lang="en-US" dirty="0" smtClean="0"/>
              <a:t>Replica-Exchange (RE) methods:</a:t>
            </a:r>
            <a:endParaRPr lang="en-US" dirty="0" smtClean="0"/>
          </a:p>
          <a:p>
            <a:pPr lvl="1"/>
            <a:r>
              <a:rPr lang="en-US" dirty="0" smtClean="0"/>
              <a:t>Represent </a:t>
            </a:r>
            <a:r>
              <a:rPr lang="en-US" dirty="0" smtClean="0"/>
              <a:t>a class of algorithms that involve a large number of loosely coupled ensembles. </a:t>
            </a:r>
          </a:p>
          <a:p>
            <a:r>
              <a:rPr lang="en-US" dirty="0" smtClean="0"/>
              <a:t>RE simulations are used  to understand a range of physical </a:t>
            </a:r>
            <a:r>
              <a:rPr lang="en-US" dirty="0" smtClean="0"/>
              <a:t>phenomena</a:t>
            </a:r>
          </a:p>
          <a:p>
            <a:pPr lvl="1"/>
            <a:r>
              <a:rPr lang="en-US" dirty="0" smtClean="0"/>
              <a:t>Protein folding, unfolding etc</a:t>
            </a:r>
          </a:p>
          <a:p>
            <a:pPr lvl="1"/>
            <a:r>
              <a:rPr lang="en-US" dirty="0" smtClean="0"/>
              <a:t>MC simulations </a:t>
            </a:r>
          </a:p>
          <a:p>
            <a:r>
              <a:rPr lang="en-US" dirty="0" smtClean="0"/>
              <a:t>Many successful implementations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dirty="0" err="1" smtClean="0"/>
              <a:t>folding@home</a:t>
            </a:r>
            <a:r>
              <a:rPr lang="en-US" dirty="0" smtClean="0"/>
              <a:t> [replica based]</a:t>
            </a:r>
          </a:p>
          <a:p>
            <a:pPr lvl="1"/>
            <a:endParaRPr lang="en-US" dirty="0" smtClean="0"/>
          </a:p>
        </p:txBody>
      </p:sp>
      <p:pic>
        <p:nvPicPr>
          <p:cNvPr id="4" name="Picture 3" descr="repex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041" y="1987826"/>
            <a:ext cx="2940759" cy="41383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RE: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Simulations and Methodology have been tied to specific implementations and infrastructure</a:t>
            </a:r>
          </a:p>
          <a:p>
            <a:pPr lvl="1"/>
            <a:r>
              <a:rPr lang="en-US" dirty="0" smtClean="0"/>
              <a:t>Break </a:t>
            </a:r>
            <a:r>
              <a:rPr lang="en-US" dirty="0" smtClean="0"/>
              <a:t>the coupling between the development and the underlying </a:t>
            </a:r>
            <a:r>
              <a:rPr lang="en-US" dirty="0" smtClean="0"/>
              <a:t>infrastructure:</a:t>
            </a:r>
          </a:p>
          <a:p>
            <a:pPr lvl="2"/>
            <a:r>
              <a:rPr lang="en-US" dirty="0" smtClean="0"/>
              <a:t>Interoperable:  Usage across multiple infrastructure</a:t>
            </a:r>
          </a:p>
          <a:p>
            <a:pPr lvl="2"/>
            <a:r>
              <a:rPr lang="en-US" dirty="0" smtClean="0"/>
              <a:t>Extensible -- to </a:t>
            </a:r>
            <a:r>
              <a:rPr lang="en-US" dirty="0" smtClean="0"/>
              <a:t>new methods of communication and </a:t>
            </a:r>
            <a:r>
              <a:rPr lang="en-US" dirty="0" smtClean="0"/>
              <a:t>coordination </a:t>
            </a:r>
          </a:p>
          <a:p>
            <a:pPr lvl="2"/>
            <a:r>
              <a:rPr lang="en-US" dirty="0" smtClean="0"/>
              <a:t>Scalable</a:t>
            </a:r>
          </a:p>
          <a:p>
            <a:pPr lvl="1"/>
            <a:r>
              <a:rPr lang="en-US" dirty="0" smtClean="0"/>
              <a:t>Whither New Distributed Algorithms? </a:t>
            </a:r>
          </a:p>
          <a:p>
            <a:pPr lvl="2"/>
            <a:r>
              <a:rPr lang="en-US" dirty="0" smtClean="0"/>
              <a:t>Infrastructure doesn’t support implementation/testing, hence no attempts at algorithmic innovation; hence no pressure on infrastructure!</a:t>
            </a:r>
            <a:endParaRPr lang="en-US" dirty="0" smtClean="0"/>
          </a:p>
          <a:p>
            <a:r>
              <a:rPr lang="en-US" dirty="0" smtClean="0"/>
              <a:t>Challenges at Multiple-Levels</a:t>
            </a:r>
          </a:p>
          <a:p>
            <a:pPr lvl="1"/>
            <a:r>
              <a:rPr lang="en-US" dirty="0" smtClean="0"/>
              <a:t>Heterogeneity of environments –  coordination and execution</a:t>
            </a:r>
            <a:endParaRPr lang="en-US" dirty="0" smtClean="0"/>
          </a:p>
          <a:p>
            <a:pPr lvl="1"/>
            <a:r>
              <a:rPr lang="en-US" dirty="0" smtClean="0"/>
              <a:t>Distributed Coordination Problem: Developing </a:t>
            </a:r>
            <a:r>
              <a:rPr lang="en-US" dirty="0" smtClean="0"/>
              <a:t>applications that are able to orchestrate heterogeneous resources</a:t>
            </a:r>
            <a:r>
              <a:rPr lang="en-US" dirty="0" smtClean="0"/>
              <a:t> RE </a:t>
            </a:r>
            <a:r>
              <a:rPr lang="en-US" dirty="0" smtClean="0"/>
              <a:t>simulations involve a large number of loosely coupled </a:t>
            </a:r>
            <a:r>
              <a:rPr lang="en-US" dirty="0" smtClean="0"/>
              <a:t>ensembles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Overcoming RE </a:t>
            </a:r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abstractions for distributed computing, implement a </a:t>
            </a:r>
            <a:r>
              <a:rPr lang="en-US" dirty="0" smtClean="0"/>
              <a:t>flexible, extensible and scalable</a:t>
            </a:r>
            <a:r>
              <a:rPr lang="en-US" dirty="0" smtClean="0"/>
              <a:t> </a:t>
            </a:r>
            <a:r>
              <a:rPr lang="en-US" dirty="0" smtClean="0"/>
              <a:t>RE </a:t>
            </a:r>
            <a:r>
              <a:rPr lang="en-US" dirty="0" err="1" smtClean="0"/>
              <a:t>capabilty</a:t>
            </a:r>
            <a:endParaRPr lang="en-US" dirty="0" smtClean="0"/>
          </a:p>
          <a:p>
            <a:pPr lvl="1"/>
            <a:r>
              <a:rPr lang="en-US" dirty="0" err="1" smtClean="0"/>
              <a:t>Utilises</a:t>
            </a:r>
            <a:r>
              <a:rPr lang="en-US" dirty="0" smtClean="0"/>
              <a:t> </a:t>
            </a:r>
            <a:r>
              <a:rPr lang="en-US" dirty="0" smtClean="0"/>
              <a:t>a range of infrastructure concurrently</a:t>
            </a:r>
            <a:endParaRPr lang="en-US" dirty="0" smtClean="0"/>
          </a:p>
          <a:p>
            <a:pPr lvl="1"/>
            <a:r>
              <a:rPr lang="en-US" dirty="0" smtClean="0"/>
              <a:t>Supports </a:t>
            </a:r>
            <a:r>
              <a:rPr lang="en-US" dirty="0" smtClean="0"/>
              <a:t>different replica </a:t>
            </a:r>
            <a:r>
              <a:rPr lang="en-US" dirty="0" smtClean="0"/>
              <a:t>pairing/exchanging mechanisms:</a:t>
            </a:r>
          </a:p>
          <a:p>
            <a:pPr lvl="2"/>
            <a:r>
              <a:rPr lang="en-US" dirty="0" smtClean="0"/>
              <a:t> Synchronous </a:t>
            </a:r>
            <a:r>
              <a:rPr lang="en-US" dirty="0" smtClean="0"/>
              <a:t>versus </a:t>
            </a:r>
            <a:r>
              <a:rPr lang="en-US" dirty="0" smtClean="0"/>
              <a:t>asynchronous </a:t>
            </a:r>
            <a:r>
              <a:rPr lang="en-US" dirty="0" smtClean="0"/>
              <a:t>and thereby different variants of the RE </a:t>
            </a:r>
            <a:r>
              <a:rPr lang="en-US" dirty="0" smtClean="0"/>
              <a:t>algorithm</a:t>
            </a:r>
            <a:endParaRPr lang="en-US" dirty="0" smtClean="0"/>
          </a:p>
          <a:p>
            <a:pPr lvl="2"/>
            <a:r>
              <a:rPr lang="en-US" dirty="0" smtClean="0"/>
              <a:t>Supports </a:t>
            </a:r>
            <a:r>
              <a:rPr lang="en-US" dirty="0" smtClean="0"/>
              <a:t>different coordination </a:t>
            </a:r>
            <a:r>
              <a:rPr lang="en-US" dirty="0" smtClean="0"/>
              <a:t>mechanisms</a:t>
            </a:r>
          </a:p>
          <a:p>
            <a:r>
              <a:rPr lang="en-US" dirty="0" smtClean="0"/>
              <a:t>Implement (</a:t>
            </a:r>
            <a:r>
              <a:rPr lang="en-US" dirty="0" err="1" smtClean="0"/>
              <a:t>i</a:t>
            </a:r>
            <a:r>
              <a:rPr lang="en-US" dirty="0" smtClean="0"/>
              <a:t>) Synchronous Exchange (ii) Two type of Asynchronous Exchange types</a:t>
            </a:r>
          </a:p>
          <a:p>
            <a:pPr lvl="1"/>
            <a:r>
              <a:rPr lang="en-US" dirty="0" smtClean="0"/>
              <a:t>Performance Advantages arise</a:t>
            </a:r>
          </a:p>
          <a:p>
            <a:pPr lvl="1"/>
            <a:r>
              <a:rPr lang="en-US" dirty="0" smtClean="0"/>
              <a:t>Logical and physically distributed applications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(Traditional) 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 the traditional implementation of </a:t>
            </a:r>
            <a:r>
              <a:rPr lang="en-US" dirty="0" smtClean="0"/>
              <a:t>RE and number </a:t>
            </a:r>
            <a:r>
              <a:rPr lang="en-US" dirty="0" smtClean="0"/>
              <a:t>of replicas (N),</a:t>
            </a:r>
            <a:r>
              <a:rPr lang="en-US" dirty="0" smtClean="0"/>
              <a:t>  create a </a:t>
            </a:r>
            <a:r>
              <a:rPr lang="en-US" b="1" dirty="0" smtClean="0"/>
              <a:t>fixed set of  </a:t>
            </a:r>
            <a:r>
              <a:rPr lang="en-US" b="1" dirty="0" smtClean="0"/>
              <a:t>N/2</a:t>
            </a:r>
            <a:r>
              <a:rPr lang="en-US" dirty="0" smtClean="0"/>
              <a:t> pairs of replicas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When </a:t>
            </a:r>
            <a:r>
              <a:rPr lang="en-US" i="1" dirty="0" smtClean="0"/>
              <a:t>all</a:t>
            </a:r>
            <a:r>
              <a:rPr lang="en-US" dirty="0" smtClean="0"/>
              <a:t> the replicas reach a pre-determined state, the exchanges are attempted (the exchange step).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If yes, </a:t>
            </a:r>
            <a:r>
              <a:rPr lang="en-US" dirty="0" smtClean="0"/>
              <a:t>(i.e. </a:t>
            </a:r>
            <a:r>
              <a:rPr lang="en-US" dirty="0" smtClean="0"/>
              <a:t>exchange </a:t>
            </a:r>
            <a:r>
              <a:rPr lang="en-US" dirty="0" smtClean="0"/>
              <a:t>is </a:t>
            </a:r>
            <a:r>
              <a:rPr lang="en-US" dirty="0" smtClean="0"/>
              <a:t>successful), parameters </a:t>
            </a:r>
            <a:r>
              <a:rPr lang="en-US" dirty="0" smtClean="0"/>
              <a:t>such as the temperature are swapped and replicas are re-</a:t>
            </a:r>
            <a:r>
              <a:rPr lang="en-US" dirty="0" smtClean="0"/>
              <a:t>started</a:t>
            </a:r>
          </a:p>
          <a:p>
            <a:pPr lvl="1"/>
            <a:r>
              <a:rPr lang="en-US" dirty="0" smtClean="0"/>
              <a:t>If not, continue till next exchange</a:t>
            </a:r>
          </a:p>
          <a:p>
            <a:r>
              <a:rPr lang="en-US" dirty="0" smtClean="0"/>
              <a:t>Limitations: </a:t>
            </a:r>
          </a:p>
          <a:p>
            <a:pPr lvl="1"/>
            <a:r>
              <a:rPr lang="en-US" dirty="0" smtClean="0"/>
              <a:t>Exchanges </a:t>
            </a:r>
            <a:r>
              <a:rPr lang="en-US" dirty="0" smtClean="0"/>
              <a:t>can only take place between</a:t>
            </a:r>
            <a:r>
              <a:rPr lang="en-US" dirty="0" smtClean="0"/>
              <a:t> fixed </a:t>
            </a:r>
            <a:r>
              <a:rPr lang="en-US" dirty="0" smtClean="0"/>
              <a:t>paired </a:t>
            </a:r>
            <a:r>
              <a:rPr lang="en-US" dirty="0" smtClean="0"/>
              <a:t>replicas;  inhibits </a:t>
            </a:r>
            <a:r>
              <a:rPr lang="en-US" dirty="0" smtClean="0"/>
              <a:t>exchanges between replicas with non-nearest temperatures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Synchronized exchange </a:t>
            </a:r>
            <a:r>
              <a:rPr lang="en-US" dirty="0" smtClean="0"/>
              <a:t>steps: Inefficient for heterogeneous </a:t>
            </a:r>
            <a:r>
              <a:rPr lang="en-US" dirty="0" smtClean="0"/>
              <a:t>infrastructure </a:t>
            </a:r>
            <a:r>
              <a:rPr lang="en-US" dirty="0" smtClean="0"/>
              <a:t>(i.e., different </a:t>
            </a:r>
            <a:r>
              <a:rPr lang="en-US" dirty="0" smtClean="0"/>
              <a:t>running</a:t>
            </a:r>
            <a:r>
              <a:rPr lang="en-US" dirty="0" smtClean="0"/>
              <a:t> times </a:t>
            </a:r>
            <a:r>
              <a:rPr lang="en-US" dirty="0" smtClean="0"/>
              <a:t>for each replica). 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Synchronized </a:t>
            </a:r>
            <a:r>
              <a:rPr lang="en-US" dirty="0" smtClean="0"/>
              <a:t>exchange step means</a:t>
            </a:r>
            <a:r>
              <a:rPr lang="en-US" dirty="0" smtClean="0"/>
              <a:t> concurrent (</a:t>
            </a:r>
            <a:r>
              <a:rPr lang="en-US" dirty="0" err="1" smtClean="0"/>
              <a:t>bursty</a:t>
            </a:r>
            <a:r>
              <a:rPr lang="en-US" dirty="0" smtClean="0"/>
              <a:t>) communication and coordination; does not scale for large 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Implement </a:t>
            </a:r>
            <a:r>
              <a:rPr lang="en-US" dirty="0" smtClean="0"/>
              <a:t>Asynchronous version of the RE </a:t>
            </a:r>
            <a:r>
              <a:rPr lang="en-US" dirty="0" smtClean="0"/>
              <a:t>algorithm to overcome the limitations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Asynchronous </a:t>
            </a:r>
            <a:r>
              <a:rPr lang="en-US" dirty="0" smtClean="0"/>
              <a:t>RE, replicas can perform exchanges with any other available replica, whenever possible – instead of  waiting for all the replicas to finish for a synchronized exchange </a:t>
            </a:r>
            <a:r>
              <a:rPr lang="en-US" dirty="0" smtClean="0"/>
              <a:t>step</a:t>
            </a:r>
          </a:p>
          <a:p>
            <a:pPr lvl="1"/>
            <a:r>
              <a:rPr lang="en-US" dirty="0" smtClean="0"/>
              <a:t>This </a:t>
            </a:r>
            <a:r>
              <a:rPr lang="en-US" dirty="0" smtClean="0"/>
              <a:t>does not limit exchanges to fixed pairs of replicas. Any two replicas can attempt to exchange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Experiment with </a:t>
            </a:r>
            <a:r>
              <a:rPr lang="en-US" dirty="0" smtClean="0"/>
              <a:t>two different</a:t>
            </a:r>
            <a:r>
              <a:rPr lang="en-US" dirty="0" smtClean="0"/>
              <a:t> </a:t>
            </a:r>
            <a:r>
              <a:rPr lang="en-US" dirty="0" err="1" smtClean="0"/>
              <a:t>async</a:t>
            </a:r>
            <a:r>
              <a:rPr lang="en-US" dirty="0" smtClean="0"/>
              <a:t> implementations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Centralized point of </a:t>
            </a:r>
            <a:r>
              <a:rPr lang="en-US" dirty="0" smtClean="0"/>
              <a:t>decision making &amp; </a:t>
            </a:r>
            <a:r>
              <a:rPr lang="en-US" dirty="0" err="1" smtClean="0"/>
              <a:t>coordination(cent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 </a:t>
            </a:r>
            <a:r>
              <a:rPr lang="en-US" dirty="0" smtClean="0"/>
              <a:t>master co-ordinates and manages all the replicas and </a:t>
            </a:r>
            <a:r>
              <a:rPr lang="en-US" dirty="0" smtClean="0"/>
              <a:t>exchanges [Classical M-W Paradigm]</a:t>
            </a:r>
            <a:endParaRPr lang="en-US" dirty="0" smtClean="0"/>
          </a:p>
          <a:p>
            <a:pPr lvl="1"/>
            <a:r>
              <a:rPr lang="en-US" dirty="0" smtClean="0"/>
              <a:t>Decentralized coordination (</a:t>
            </a:r>
            <a:r>
              <a:rPr lang="en-US" dirty="0" smtClean="0"/>
              <a:t>De-cent)</a:t>
            </a:r>
          </a:p>
          <a:p>
            <a:pPr lvl="2"/>
            <a:r>
              <a:rPr lang="en-US" dirty="0" smtClean="0"/>
              <a:t>Each </a:t>
            </a:r>
            <a:r>
              <a:rPr lang="en-US" dirty="0" smtClean="0"/>
              <a:t>replica is handled </a:t>
            </a:r>
            <a:r>
              <a:rPr lang="en-US" dirty="0" smtClean="0"/>
              <a:t>independently [akin to P2P..w/ M]</a:t>
            </a:r>
          </a:p>
          <a:p>
            <a:pPr lvl="2"/>
            <a:r>
              <a:rPr lang="en-US" dirty="0" smtClean="0"/>
              <a:t>Does this prevent central </a:t>
            </a:r>
            <a:r>
              <a:rPr lang="en-US" dirty="0" smtClean="0"/>
              <a:t>manager/master from becoming a </a:t>
            </a:r>
            <a:r>
              <a:rPr lang="en-US" dirty="0" smtClean="0"/>
              <a:t>bottleneck,  </a:t>
            </a:r>
            <a:r>
              <a:rPr lang="en-US" dirty="0" smtClean="0"/>
              <a:t>with large</a:t>
            </a:r>
            <a:r>
              <a:rPr lang="en-US" dirty="0" smtClean="0"/>
              <a:t> N?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 Flow – Asynchronous RE Centralized</a:t>
            </a:r>
            <a:endParaRPr lang="en-US" dirty="0"/>
          </a:p>
        </p:txBody>
      </p:sp>
      <p:pic>
        <p:nvPicPr>
          <p:cNvPr id="4" name="Content Placeholder 3" descr="centralized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3"/>
              <a:srcRect t="-4166" b="-4166"/>
              <a:stretch>
                <a:fillRect/>
              </a:stretch>
            </p:blipFill>
          </mc:Choice>
          <mc:Fallback>
            <p:blipFill>
              <a:blip r:embed="rId4"/>
              <a:srcRect t="-4166" b="-4166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 Flow – Asynchronous RE Decentralized</a:t>
            </a:r>
            <a:endParaRPr lang="en-US" dirty="0"/>
          </a:p>
        </p:txBody>
      </p:sp>
      <p:pic>
        <p:nvPicPr>
          <p:cNvPr id="4" name="Picture 3" descr="asyncr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269912" y="2272727"/>
            <a:ext cx="6864515" cy="3994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89" dirty="0" smtClean="0"/>
              <a:t>SAGA </a:t>
            </a:r>
            <a:r>
              <a:rPr lang="en-US" sz="2889" dirty="0" err="1" smtClean="0"/>
              <a:t>BigJob</a:t>
            </a:r>
            <a:r>
              <a:rPr lang="en-US" sz="2889" dirty="0" smtClean="0"/>
              <a:t>: General purpose Pilot-Job </a:t>
            </a:r>
            <a:br>
              <a:rPr lang="en-US" sz="2889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1683220"/>
          </a:xfrm>
        </p:spPr>
        <p:txBody>
          <a:bodyPr>
            <a:normAutofit/>
          </a:bodyPr>
          <a:lstStyle/>
          <a:p>
            <a:r>
              <a:rPr lang="en-US" dirty="0" smtClean="0"/>
              <a:t>We use the SAGA </a:t>
            </a:r>
            <a:r>
              <a:rPr lang="en-US" dirty="0" err="1" smtClean="0"/>
              <a:t>BigJob</a:t>
            </a:r>
            <a:r>
              <a:rPr lang="en-US" dirty="0" smtClean="0"/>
              <a:t> (the </a:t>
            </a:r>
            <a:r>
              <a:rPr lang="en-US" dirty="0"/>
              <a:t>SAGA Pilot-Job </a:t>
            </a:r>
            <a:r>
              <a:rPr lang="en-US" dirty="0" smtClean="0"/>
              <a:t>framework</a:t>
            </a:r>
            <a:r>
              <a:rPr lang="en-US" dirty="0"/>
              <a:t>)</a:t>
            </a:r>
            <a:r>
              <a:rPr lang="en-US" dirty="0" smtClean="0"/>
              <a:t> to </a:t>
            </a:r>
            <a:r>
              <a:rPr lang="en-US" dirty="0"/>
              <a:t>run RE simulations across multiple</a:t>
            </a:r>
            <a:r>
              <a:rPr lang="en-US" dirty="0" smtClean="0"/>
              <a:t>, heterogeneous </a:t>
            </a:r>
            <a:r>
              <a:rPr lang="en-US" dirty="0"/>
              <a:t>distributed </a:t>
            </a:r>
            <a:r>
              <a:rPr lang="en-US" dirty="0" smtClean="0"/>
              <a:t>Grid infrastructures</a:t>
            </a:r>
            <a:r>
              <a:rPr lang="en-US" dirty="0" smtClean="0"/>
              <a:t>.  Supports both pull and push-based.</a:t>
            </a:r>
          </a:p>
        </p:txBody>
      </p:sp>
      <p:pic>
        <p:nvPicPr>
          <p:cNvPr id="4" name="Picture 3" descr="Bigjob_arch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881243" y="2654300"/>
            <a:ext cx="6173857" cy="40913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04003" y="4802595"/>
            <a:ext cx="8277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(Application)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209</TotalTime>
  <Words>1479</Words>
  <Application>Microsoft Macintosh PowerPoint</Application>
  <PresentationFormat>On-screen Show (4:3)</PresentationFormat>
  <Paragraphs>134</Paragraphs>
  <Slides>19</Slides>
  <Notes>11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Perspective</vt:lpstr>
      <vt:lpstr>1_Perspective</vt:lpstr>
      <vt:lpstr>Efficient Replica-Exchange Simulations on Large-Scale Production Infrastructure</vt:lpstr>
      <vt:lpstr>Replica-Exchange Simulations</vt:lpstr>
      <vt:lpstr>RE: Limitations</vt:lpstr>
      <vt:lpstr>Overcoming RE Limitations</vt:lpstr>
      <vt:lpstr>Synchronous (Traditional) RE</vt:lpstr>
      <vt:lpstr>Asynchronous RE</vt:lpstr>
      <vt:lpstr>Control Flow – Asynchronous RE Centralized</vt:lpstr>
      <vt:lpstr>Control Flow – Asynchronous RE Decentralized</vt:lpstr>
      <vt:lpstr>SAGA BigJob: General purpose Pilot-Job  </vt:lpstr>
      <vt:lpstr>Advantages and Limitations</vt:lpstr>
      <vt:lpstr>Experiments</vt:lpstr>
      <vt:lpstr>Experiment Configurations</vt:lpstr>
      <vt:lpstr>Slide 13</vt:lpstr>
      <vt:lpstr>Analysis </vt:lpstr>
      <vt:lpstr>Experiment Configurations</vt:lpstr>
      <vt:lpstr>Slide 16</vt:lpstr>
      <vt:lpstr>Analysis – More resources, faster time to completion</vt:lpstr>
      <vt:lpstr>Analysis – Asynchronous RE scales better with distributed resources</vt:lpstr>
      <vt:lpstr>Slide 19</vt:lpstr>
    </vt:vector>
  </TitlesOfParts>
  <Company>Louisiana State Univeristy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</dc:title>
  <dc:creator>Ole Weidner</dc:creator>
  <cp:lastModifiedBy>Shantenu Jha</cp:lastModifiedBy>
  <cp:revision>66</cp:revision>
  <dcterms:created xsi:type="dcterms:W3CDTF">2010-09-15T07:20:12Z</dcterms:created>
  <dcterms:modified xsi:type="dcterms:W3CDTF">2010-09-15T08:05:45Z</dcterms:modified>
</cp:coreProperties>
</file>