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Default Extension="emf" ContentType="image/x-emf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2.xml" ContentType="application/vnd.openxmlformats-officedocument.presentationml.slideMaster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slides/slide19.xml" ContentType="application/vnd.openxmlformats-officedocument.presentationml.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notesSlides/notesSlide5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  <p:sldMasterId id="2147483677" r:id="rId2"/>
  </p:sldMasterIdLst>
  <p:notesMasterIdLst>
    <p:notesMasterId r:id="rId24"/>
  </p:notesMasterIdLst>
  <p:sldIdLst>
    <p:sldId id="256" r:id="rId3"/>
    <p:sldId id="832" r:id="rId4"/>
    <p:sldId id="787" r:id="rId5"/>
    <p:sldId id="822" r:id="rId6"/>
    <p:sldId id="823" r:id="rId7"/>
    <p:sldId id="788" r:id="rId8"/>
    <p:sldId id="834" r:id="rId9"/>
    <p:sldId id="837" r:id="rId10"/>
    <p:sldId id="835" r:id="rId11"/>
    <p:sldId id="478" r:id="rId12"/>
    <p:sldId id="555" r:id="rId13"/>
    <p:sldId id="791" r:id="rId14"/>
    <p:sldId id="773" r:id="rId15"/>
    <p:sldId id="830" r:id="rId16"/>
    <p:sldId id="831" r:id="rId17"/>
    <p:sldId id="817" r:id="rId18"/>
    <p:sldId id="820" r:id="rId19"/>
    <p:sldId id="815" r:id="rId20"/>
    <p:sldId id="816" r:id="rId21"/>
    <p:sldId id="757" r:id="rId22"/>
    <p:sldId id="75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323232"/>
    <a:srgbClr val="E9A400"/>
    <a:srgbClr val="42424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 showComments="0">
  <p:normalViewPr showOutlineIcons="0">
    <p:restoredLeft sz="15353" autoAdjust="0"/>
    <p:restoredTop sz="97997" autoAdjust="0"/>
  </p:normalViewPr>
  <p:slideViewPr>
    <p:cSldViewPr snapToGrid="0" snapToObjects="1">
      <p:cViewPr>
        <p:scale>
          <a:sx n="100" d="100"/>
          <a:sy n="100" d="100"/>
        </p:scale>
        <p:origin x="-1136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252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1E8F-4E15-A840-9658-105F9DD3DE22}" type="datetimeFigureOut">
              <a:rPr lang="en-US" smtClean="0"/>
              <a:pPr/>
              <a:t>6/8/11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4DA2A-F2F4-D74A-8AEC-1933B33E97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Added</a:t>
            </a:r>
            <a:r>
              <a:rPr lang="en-US" baseline="0" dirty="0" smtClean="0"/>
              <a:t> slide 3</a:t>
            </a:r>
          </a:p>
          <a:p>
            <a:r>
              <a:rPr lang="en-US" baseline="0" dirty="0" smtClean="0"/>
              <a:t>I think there will not be time to focus on “assertion based” approach, </a:t>
            </a:r>
            <a:r>
              <a:rPr lang="en-US" baseline="0" dirty="0" err="1" smtClean="0"/>
              <a:t>i.e</a:t>
            </a:r>
            <a:r>
              <a:rPr lang="en-US" baseline="0" dirty="0" smtClean="0"/>
              <a:t> slides 4-7. Possibly include slide 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Fixed the diagram.. Please</a:t>
            </a:r>
            <a:r>
              <a:rPr lang="en-US" baseline="0" dirty="0" smtClean="0"/>
              <a:t> </a:t>
            </a:r>
            <a:r>
              <a:rPr lang="en-US" dirty="0" smtClean="0"/>
              <a:t>remove next slide if you are OK</a:t>
            </a:r>
            <a:r>
              <a:rPr lang="en-US" baseline="0" dirty="0" smtClean="0"/>
              <a:t> with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6E2D0-3DA8-0A4F-9A90-3E1A8900A569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will be very hard to read!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6E2D0-3DA8-0A4F-9A90-3E1A8900A569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(JK) Here,</a:t>
            </a:r>
            <a:r>
              <a:rPr lang="en-US" baseline="0" dirty="0" smtClean="0"/>
              <a:t> upper two tables represent the benefits of task level concurrency and scale-out strategy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6E2D0-3DA8-0A4F-9A90-3E1A8900A56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65362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“Clouds are about provisioning, grids are about federation”</a:t>
            </a:r>
          </a:p>
          <a:p>
            <a:r>
              <a:rPr lang="en-US" dirty="0" smtClean="0"/>
              <a:t>“</a:t>
            </a:r>
            <a:r>
              <a:rPr lang="en-US" i="1" dirty="0" smtClean="0"/>
              <a:t>IF</a:t>
            </a:r>
            <a:r>
              <a:rPr lang="en-US" dirty="0" smtClean="0"/>
              <a:t> you can keep your head when all about you, Are losing theirs and blaming it on you..”</a:t>
            </a:r>
          </a:p>
          <a:p>
            <a:r>
              <a:rPr lang="en-US" dirty="0" smtClean="0"/>
              <a:t>“The reason why we are so well prepared to handle the multi-core era, is because we took the trouble to understand parallel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6/8/11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E8BC8-EE91-D843-BCA2-CBD8D82325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6/8/11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6/8/11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4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6/8/11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" name="Picture 9" descr="saga_logo_grey.png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" y="0"/>
            <a:ext cx="914400" cy="58756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3"/>
            <a:ext cx="7610476" cy="3670767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CA5C856-D373-2E49-9257-F90004C68B8A}" type="datetimeFigureOut">
              <a:rPr lang="en-US" smtClean="0"/>
              <a:pPr/>
              <a:t>6/8/11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marL="0" indent="0" algn="l" defTabSz="914353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aga.cct.lsu.edu" TargetMode="External"/><Relationship Id="rId4" Type="http://schemas.openxmlformats.org/officeDocument/2006/relationships/hyperlink" Target="http://dare.cct.lsu.edu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01" y="3088574"/>
            <a:ext cx="8169610" cy="2943926"/>
          </a:xfrm>
        </p:spPr>
        <p:txBody>
          <a:bodyPr>
            <a:noAutofit/>
          </a:bodyPr>
          <a:lstStyle/>
          <a:p>
            <a:r>
              <a:rPr lang="en-US" sz="2100" dirty="0" err="1" smtClean="0"/>
              <a:t>Joohyun</a:t>
            </a:r>
            <a:r>
              <a:rPr lang="en-US" sz="2100" dirty="0" smtClean="0"/>
              <a:t> Kim, </a:t>
            </a:r>
            <a:r>
              <a:rPr lang="en-US" sz="2100" dirty="0" err="1" smtClean="0"/>
              <a:t>Sharath</a:t>
            </a:r>
            <a:r>
              <a:rPr lang="en-US" sz="2100" dirty="0" smtClean="0"/>
              <a:t> </a:t>
            </a:r>
            <a:r>
              <a:rPr lang="en-US" sz="2100" dirty="0" err="1" smtClean="0"/>
              <a:t>Maddineni</a:t>
            </a:r>
            <a:r>
              <a:rPr lang="en-US" sz="2100" dirty="0" smtClean="0"/>
              <a:t>, Shantenu Jha</a:t>
            </a:r>
          </a:p>
          <a:p>
            <a:endParaRPr lang="en-US" sz="2100" dirty="0" smtClean="0">
              <a:solidFill>
                <a:srgbClr val="800000"/>
              </a:solidFill>
            </a:endParaRPr>
          </a:p>
          <a:p>
            <a:r>
              <a:rPr lang="en-US" sz="2100" dirty="0" smtClean="0">
                <a:solidFill>
                  <a:srgbClr val="800000"/>
                </a:solidFill>
                <a:hlinkClick r:id="rId3"/>
              </a:rPr>
              <a:t>http://saga.cct.lsu.edu</a:t>
            </a:r>
            <a:r>
              <a:rPr lang="en-US" sz="2100" dirty="0" smtClean="0">
                <a:solidFill>
                  <a:srgbClr val="800000"/>
                </a:solidFill>
              </a:rPr>
              <a:t> and </a:t>
            </a:r>
            <a:r>
              <a:rPr lang="en-US" sz="2100" dirty="0" smtClean="0">
                <a:solidFill>
                  <a:srgbClr val="800000"/>
                </a:solidFill>
                <a:hlinkClick r:id="rId4"/>
              </a:rPr>
              <a:t>http://dare.cct.lsu.edu/</a:t>
            </a:r>
            <a:endParaRPr lang="en-US" sz="2100" dirty="0" smtClean="0">
              <a:solidFill>
                <a:srgbClr val="800000"/>
              </a:solidFill>
            </a:endParaRPr>
          </a:p>
          <a:p>
            <a:r>
              <a:rPr lang="en-US" sz="2100" dirty="0" smtClean="0">
                <a:solidFill>
                  <a:srgbClr val="800000"/>
                </a:solidFill>
              </a:rPr>
              <a:t>Emerging Computational Methods for Life Sciences, 2011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100" y="800100"/>
            <a:ext cx="8169611" cy="1856674"/>
          </a:xfrm>
        </p:spPr>
        <p:txBody>
          <a:bodyPr>
            <a:noAutofit/>
          </a:bodyPr>
          <a:lstStyle/>
          <a:p>
            <a:r>
              <a:rPr lang="en-US" sz="2400" dirty="0" smtClean="0"/>
              <a:t>Characterizing Deep Sequencing Analytics Using BFAST: Towards a Scalable Distributed Architecture for Next-Generation Sequencing Data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Abstractions for Dynamic Execution </a:t>
            </a:r>
            <a:br>
              <a:rPr lang="en-US" sz="2400" dirty="0" smtClean="0"/>
            </a:br>
            <a:r>
              <a:rPr lang="en-US" sz="2400" dirty="0" smtClean="0"/>
              <a:t>SAGA Pilot-Job (</a:t>
            </a:r>
            <a:r>
              <a:rPr lang="en-US" sz="2400" dirty="0" err="1" smtClean="0"/>
              <a:t>BigJob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4" name="Content Placeholder 3" descr="bigjob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356" r="-2356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Deployment &amp; Scheduling of  Multiple  Infrastructure Independent Pilot-Jobs</a:t>
            </a:r>
            <a:endParaRPr lang="en-US" sz="2400" dirty="0"/>
          </a:p>
        </p:txBody>
      </p:sp>
      <p:pic>
        <p:nvPicPr>
          <p:cNvPr id="5" name="Content Placeholder 4" descr="distributed_pilot_job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0678" b="-10678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is “unique” about Pilot-Jobs built using the right abstractions?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246" y="1250480"/>
            <a:ext cx="8195553" cy="5023320"/>
          </a:xfrm>
        </p:spPr>
        <p:txBody>
          <a:bodyPr>
            <a:noAutofit/>
          </a:bodyPr>
          <a:lstStyle/>
          <a:p>
            <a:r>
              <a:rPr lang="en-US" sz="1700" dirty="0" smtClean="0"/>
              <a:t>Pilot-Jobs: Decouple resource assignment &amp; resource-workload binding</a:t>
            </a:r>
          </a:p>
          <a:p>
            <a:r>
              <a:rPr lang="en-US" sz="1700" dirty="0" smtClean="0"/>
              <a:t>Pilot-Jobs are/have been typically used for:</a:t>
            </a:r>
          </a:p>
          <a:p>
            <a:pPr lvl="1"/>
            <a:r>
              <a:rPr lang="en-US" sz="1700" dirty="0" smtClean="0"/>
              <a:t>Enhancing resource utilization; Facilitate high-throughput simulation</a:t>
            </a:r>
          </a:p>
          <a:p>
            <a:pPr lvl="1"/>
            <a:r>
              <a:rPr lang="en-US" sz="1700" dirty="0" smtClean="0"/>
              <a:t>Lowering wait time for multiple jobs (better predictability)</a:t>
            </a:r>
          </a:p>
          <a:p>
            <a:r>
              <a:rPr lang="en-US" sz="1700" dirty="0" smtClean="0"/>
              <a:t>Several unique aspects  about the SAGA-based Pilot-Job</a:t>
            </a:r>
          </a:p>
          <a:p>
            <a:pPr lvl="1"/>
            <a:r>
              <a:rPr lang="en-US" sz="1700" dirty="0" smtClean="0"/>
              <a:t>Pilot-Jobs have not been used for Science Driven Objectives:</a:t>
            </a:r>
          </a:p>
          <a:p>
            <a:pPr lvl="2"/>
            <a:r>
              <a:rPr lang="en-US" sz="1700" dirty="0" smtClean="0"/>
              <a:t>First demonstration of multi-physics simulations, REMD simulations </a:t>
            </a:r>
          </a:p>
          <a:p>
            <a:pPr lvl="2"/>
            <a:r>
              <a:rPr lang="en-US" sz="1700" dirty="0" smtClean="0"/>
              <a:t>Frameworks based upon </a:t>
            </a:r>
            <a:r>
              <a:rPr lang="en-US" sz="1700" dirty="0" err="1" smtClean="0"/>
              <a:t>PJs</a:t>
            </a:r>
            <a:r>
              <a:rPr lang="en-US" sz="1700" dirty="0" smtClean="0"/>
              <a:t> (pull model) for specific back-ends</a:t>
            </a:r>
          </a:p>
          <a:p>
            <a:pPr lvl="1"/>
            <a:r>
              <a:rPr lang="en-US" sz="1700" dirty="0" smtClean="0"/>
              <a:t>Infrastructure Independent and “standard” PJ API to access other </a:t>
            </a:r>
            <a:r>
              <a:rPr lang="en-US" sz="1700" dirty="0" err="1" smtClean="0"/>
              <a:t>PJs</a:t>
            </a:r>
            <a:r>
              <a:rPr lang="en-US" sz="1700" dirty="0" smtClean="0"/>
              <a:t> </a:t>
            </a:r>
          </a:p>
          <a:p>
            <a:pPr lvl="2"/>
            <a:r>
              <a:rPr lang="en-US" sz="1700" dirty="0" smtClean="0"/>
              <a:t>SAGA PJ (</a:t>
            </a:r>
            <a:r>
              <a:rPr lang="en-US" sz="1700" dirty="0" err="1" smtClean="0"/>
              <a:t>BigJob</a:t>
            </a:r>
            <a:r>
              <a:rPr lang="en-US" sz="1700" dirty="0" smtClean="0"/>
              <a:t>) API  basis for inter-operable PJ (Azure, DIANE)  </a:t>
            </a:r>
          </a:p>
          <a:p>
            <a:r>
              <a:rPr lang="en-US" sz="1700" dirty="0" smtClean="0"/>
              <a:t>SAGA-based Pilot-Job form the basis for</a:t>
            </a:r>
          </a:p>
          <a:p>
            <a:pPr lvl="1"/>
            <a:r>
              <a:rPr lang="en-US" sz="1700" dirty="0" smtClean="0"/>
              <a:t>Extension of Pilot-abstraction to other “dimensions”</a:t>
            </a:r>
          </a:p>
          <a:p>
            <a:pPr lvl="1"/>
            <a:r>
              <a:rPr lang="en-US" sz="1700" dirty="0" smtClean="0"/>
              <a:t>For autonomic scheduling and application-level scheduling</a:t>
            </a:r>
          </a:p>
          <a:p>
            <a:pPr lvl="1"/>
            <a:r>
              <a:rPr lang="en-US" sz="1700" dirty="0" smtClean="0"/>
              <a:t>Advanced run-time frameworks for load-balancing and FT</a:t>
            </a:r>
          </a:p>
          <a:p>
            <a:pPr lvl="1"/>
            <a:endParaRPr lang="en-US" sz="1700" dirty="0" smtClean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14456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DARE-based Science Gateways</a:t>
            </a:r>
            <a:endParaRPr lang="en-US" sz="2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500" y="1621268"/>
            <a:ext cx="3729555" cy="4703332"/>
          </a:xfrm>
        </p:spPr>
        <p:txBody>
          <a:bodyPr>
            <a:noAutofit/>
          </a:bodyPr>
          <a:lstStyle/>
          <a:p>
            <a:r>
              <a:rPr lang="en-US" sz="1700" dirty="0" smtClean="0"/>
              <a:t>Three levels: </a:t>
            </a:r>
          </a:p>
          <a:p>
            <a:pPr lvl="1"/>
            <a:r>
              <a:rPr lang="en-US" sz="1700" dirty="0" smtClean="0"/>
              <a:t>Access/Application Layer</a:t>
            </a:r>
          </a:p>
          <a:p>
            <a:pPr lvl="1"/>
            <a:r>
              <a:rPr lang="en-US" sz="1700" dirty="0" smtClean="0"/>
              <a:t>Services &amp; MW Layer</a:t>
            </a:r>
          </a:p>
          <a:p>
            <a:pPr lvl="1"/>
            <a:r>
              <a:rPr lang="en-US" sz="1700" dirty="0" smtClean="0"/>
              <a:t>Resource Layer</a:t>
            </a:r>
          </a:p>
          <a:p>
            <a:r>
              <a:rPr lang="en-US" sz="1700" dirty="0" smtClean="0"/>
              <a:t>Abstractions for Dynamic and Adaptive Execution</a:t>
            </a:r>
          </a:p>
          <a:p>
            <a:pPr lvl="1"/>
            <a:r>
              <a:rPr lang="en-US" sz="1700" dirty="0" smtClean="0"/>
              <a:t>Integrated compute and data</a:t>
            </a:r>
          </a:p>
          <a:p>
            <a:r>
              <a:rPr lang="en-US" sz="1700" dirty="0" smtClean="0"/>
              <a:t>Interoperable across DCI</a:t>
            </a:r>
          </a:p>
          <a:p>
            <a:r>
              <a:rPr lang="en-US" sz="1700" dirty="0" smtClean="0"/>
              <a:t>Extensible:  frameworks, abstractions and features</a:t>
            </a:r>
          </a:p>
        </p:txBody>
      </p:sp>
      <p:pic>
        <p:nvPicPr>
          <p:cNvPr id="5" name="Picture 4" descr="DAREOutli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055" y="1595869"/>
            <a:ext cx="5223945" cy="4411232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64712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DARE-NGS : Mapping on Scalable Distributed HPC resources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89024" y="4000500"/>
            <a:ext cx="7966954" cy="2641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g1-g4: each task requires 2 cores (40 index files)</a:t>
            </a:r>
          </a:p>
          <a:p>
            <a:r>
              <a:rPr lang="en-US" dirty="0" smtClean="0"/>
              <a:t>g1, g2:  Scalable task concurrency</a:t>
            </a:r>
          </a:p>
          <a:p>
            <a:pPr lvl="1"/>
            <a:r>
              <a:rPr lang="en-US" dirty="0" smtClean="0"/>
              <a:t>Be sure to not his IO bound</a:t>
            </a:r>
          </a:p>
          <a:p>
            <a:r>
              <a:rPr lang="en-US" dirty="0" smtClean="0"/>
              <a:t>g3, g4: multiple generations of tasks (and concurrency) </a:t>
            </a:r>
          </a:p>
          <a:p>
            <a:pPr lvl="1"/>
            <a:r>
              <a:rPr lang="en-US" dirty="0" smtClean="0"/>
              <a:t>Basis for dynamic </a:t>
            </a:r>
          </a:p>
          <a:p>
            <a:r>
              <a:rPr lang="en-US" dirty="0" smtClean="0"/>
              <a:t>g5, g6: Different number of index files (10)</a:t>
            </a:r>
          </a:p>
          <a:p>
            <a:endParaRPr lang="en-US" dirty="0"/>
          </a:p>
        </p:txBody>
      </p:sp>
      <p:pic>
        <p:nvPicPr>
          <p:cNvPr id="10" name="Picture 9" descr="table6-ecmls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178114"/>
            <a:ext cx="7988300" cy="2750958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44078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/>
              <a:t>Tradeoffs: Comp. </a:t>
            </a:r>
            <a:r>
              <a:rPr lang="en-US" sz="2800" dirty="0" err="1" smtClean="0"/>
              <a:t>vs</a:t>
            </a:r>
            <a:r>
              <a:rPr lang="en-US" sz="2800" dirty="0" smtClean="0"/>
              <a:t> </a:t>
            </a:r>
            <a:r>
              <a:rPr lang="en-US" sz="2800" dirty="0" err="1" smtClean="0"/>
              <a:t>Mem</a:t>
            </a:r>
            <a:r>
              <a:rPr lang="en-US" sz="2800" dirty="0" smtClean="0"/>
              <a:t>. </a:t>
            </a:r>
            <a:r>
              <a:rPr lang="en-US" sz="2800" dirty="0" err="1" smtClean="0"/>
              <a:t>vs</a:t>
            </a:r>
            <a:r>
              <a:rPr lang="en-US" sz="2800" dirty="0" smtClean="0"/>
              <a:t> I/O </a:t>
            </a:r>
            <a:r>
              <a:rPr lang="en-US" sz="2800" dirty="0" err="1" smtClean="0"/>
              <a:t>vs</a:t>
            </a:r>
            <a:r>
              <a:rPr lang="en-US" sz="2800" dirty="0" smtClean="0"/>
              <a:t> </a:t>
            </a:r>
            <a:r>
              <a:rPr lang="en-US" sz="2800" dirty="0" err="1" smtClean="0"/>
              <a:t>DoD</a:t>
            </a:r>
            <a:endParaRPr lang="en-US" sz="2800" dirty="0">
              <a:latin typeface="Arial"/>
              <a:cs typeface="Arial"/>
            </a:endParaRPr>
          </a:p>
        </p:txBody>
      </p:sp>
      <p:pic>
        <p:nvPicPr>
          <p:cNvPr id="22" name="Picture 21" descr="bfast-dare-scaleou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274" y="1172519"/>
            <a:ext cx="7809967" cy="3767781"/>
          </a:xfrm>
          <a:prstGeom prst="rect">
            <a:avLst/>
          </a:prstGeom>
        </p:spPr>
      </p:pic>
      <p:pic>
        <p:nvPicPr>
          <p:cNvPr id="5" name="Picture 4" descr="file-t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499" y="4787900"/>
            <a:ext cx="5168901" cy="1980845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4705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Towards Production DCI for NGS Analytics</a:t>
            </a:r>
            <a:endParaRPr lang="en-US" sz="2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29346" y="1529880"/>
            <a:ext cx="8386053" cy="4608884"/>
          </a:xfrm>
        </p:spPr>
        <p:txBody>
          <a:bodyPr>
            <a:noAutofit/>
          </a:bodyPr>
          <a:lstStyle/>
          <a:p>
            <a:r>
              <a:rPr lang="en-US" sz="1700" dirty="0" smtClean="0"/>
              <a:t>“Why is the </a:t>
            </a:r>
            <a:r>
              <a:rPr lang="en-US" sz="1700" dirty="0" err="1" smtClean="0"/>
              <a:t>TeraGrid</a:t>
            </a:r>
            <a:r>
              <a:rPr lang="en-US" sz="1700" dirty="0" smtClean="0"/>
              <a:t> not used for data-intensive applications” (</a:t>
            </a:r>
            <a:r>
              <a:rPr lang="en-US" sz="1700" dirty="0" err="1" smtClean="0"/>
              <a:t>Fpx</a:t>
            </a:r>
            <a:r>
              <a:rPr lang="en-US" sz="1700" dirty="0" smtClean="0"/>
              <a:t>)</a:t>
            </a:r>
          </a:p>
          <a:p>
            <a:pPr lvl="1"/>
            <a:r>
              <a:rPr lang="en-US" sz="1700" dirty="0" smtClean="0"/>
              <a:t>Is it just about storage? Or is it about data transfer?</a:t>
            </a:r>
          </a:p>
          <a:p>
            <a:pPr marL="342900" lvl="2" indent="-342900">
              <a:spcBef>
                <a:spcPts val="2000"/>
              </a:spcBef>
              <a:buFont typeface="Wingdings 2" pitchFamily="18" charset="2"/>
              <a:buChar char=""/>
            </a:pPr>
            <a:r>
              <a:rPr lang="en-US" sz="1700" dirty="0" smtClean="0"/>
              <a:t>What is the “optimal” CI/Cloud configuration? No well-defined single infrastructure configuration or capabilities</a:t>
            </a:r>
          </a:p>
          <a:p>
            <a:pPr lvl="1"/>
            <a:r>
              <a:rPr lang="en-US" sz="1700" dirty="0" smtClean="0"/>
              <a:t>Astronomy, HEP - Application characteristic better defined</a:t>
            </a:r>
          </a:p>
          <a:p>
            <a:pPr lvl="1"/>
            <a:r>
              <a:rPr lang="en-US" sz="1700" dirty="0" smtClean="0"/>
              <a:t>What can LS community learn from them?</a:t>
            </a:r>
          </a:p>
          <a:p>
            <a:r>
              <a:rPr lang="en-US" sz="1700" dirty="0" smtClean="0"/>
              <a:t>“Building this infrastructure is not trivial” (Fox) </a:t>
            </a:r>
          </a:p>
          <a:p>
            <a:pPr lvl="1"/>
            <a:r>
              <a:rPr lang="en-US" sz="1700" dirty="0" smtClean="0"/>
              <a:t>Need Abstractions to Support Dynamic Applications</a:t>
            </a:r>
          </a:p>
          <a:p>
            <a:pPr lvl="2"/>
            <a:r>
              <a:rPr lang="en-US" sz="1700" dirty="0" smtClean="0"/>
              <a:t>Both Development and  System/Infrastructure level abstractions</a:t>
            </a:r>
          </a:p>
          <a:p>
            <a:pPr lvl="1"/>
            <a:r>
              <a:rPr lang="en-US" sz="1700" dirty="0" smtClean="0"/>
              <a:t>There are “hard” parts and tractable parts </a:t>
            </a:r>
          </a:p>
          <a:p>
            <a:pPr lvl="2"/>
            <a:r>
              <a:rPr lang="en-US" sz="1700" dirty="0" smtClean="0"/>
              <a:t>SAGA handles the hard part, opening up innovation elsewhere</a:t>
            </a:r>
          </a:p>
          <a:p>
            <a:pPr lvl="2">
              <a:buNone/>
            </a:pPr>
            <a:endParaRPr lang="en-US" sz="1700" dirty="0" smtClean="0"/>
          </a:p>
          <a:p>
            <a:endParaRPr 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AREOut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622" y="1928392"/>
            <a:ext cx="3464667" cy="29256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NGS Analytics as a Service: </a:t>
            </a:r>
            <a:br>
              <a:rPr lang="en-US" sz="2400" dirty="0" smtClean="0"/>
            </a:br>
            <a:r>
              <a:rPr lang="en-US" sz="2400" dirty="0" smtClean="0"/>
              <a:t>DARE-based Gateway on XD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00748" y="1263180"/>
            <a:ext cx="5203874" cy="5277320"/>
          </a:xfrm>
        </p:spPr>
        <p:txBody>
          <a:bodyPr>
            <a:normAutofit/>
          </a:bodyPr>
          <a:lstStyle/>
          <a:p>
            <a:r>
              <a:rPr lang="en-US" dirty="0" smtClean="0"/>
              <a:t>Some NGS specific challenges</a:t>
            </a:r>
          </a:p>
          <a:p>
            <a:pPr lvl="1"/>
            <a:r>
              <a:rPr lang="en-US" dirty="0" smtClean="0"/>
              <a:t>Efficient Algorithm/tool/code selection</a:t>
            </a:r>
          </a:p>
          <a:p>
            <a:pPr lvl="2"/>
            <a:r>
              <a:rPr lang="en-US" dirty="0" smtClean="0"/>
              <a:t>Hosting pre-installed  VM</a:t>
            </a:r>
          </a:p>
          <a:p>
            <a:pPr lvl="1"/>
            <a:r>
              <a:rPr lang="en-US" dirty="0" smtClean="0"/>
              <a:t>Efficient task scheduling and placement</a:t>
            </a:r>
          </a:p>
          <a:p>
            <a:pPr lvl="2"/>
            <a:r>
              <a:rPr lang="en-US" dirty="0" smtClean="0"/>
              <a:t>What can we learn from HEP? WMS? </a:t>
            </a:r>
          </a:p>
          <a:p>
            <a:pPr lvl="1"/>
            <a:r>
              <a:rPr lang="en-US" dirty="0" smtClean="0"/>
              <a:t>Efficient Distributed data management</a:t>
            </a:r>
          </a:p>
          <a:p>
            <a:pPr lvl="1"/>
            <a:r>
              <a:rPr lang="en-US" dirty="0" smtClean="0"/>
              <a:t>Efficient Data transfer/scheduling</a:t>
            </a:r>
          </a:p>
          <a:p>
            <a:pPr lvl="2"/>
            <a:r>
              <a:rPr lang="en-US" dirty="0" smtClean="0"/>
              <a:t>Transfer of Ref. genome index files:</a:t>
            </a:r>
          </a:p>
          <a:p>
            <a:pPr lvl="3"/>
            <a:r>
              <a:rPr lang="en-US" dirty="0" smtClean="0"/>
              <a:t> </a:t>
            </a:r>
            <a:r>
              <a:rPr lang="en-US" dirty="0" err="1" smtClean="0"/>
              <a:t>O(hours</a:t>
            </a:r>
            <a:r>
              <a:rPr lang="en-US" dirty="0" smtClean="0"/>
              <a:t>) 130 GB, </a:t>
            </a:r>
          </a:p>
          <a:p>
            <a:pPr lvl="2"/>
            <a:r>
              <a:rPr lang="en-US" dirty="0" smtClean="0"/>
              <a:t>Transfer of Short read files: </a:t>
            </a:r>
          </a:p>
          <a:p>
            <a:pPr lvl="3"/>
            <a:r>
              <a:rPr lang="en-US" dirty="0" smtClean="0"/>
              <a:t> </a:t>
            </a:r>
            <a:r>
              <a:rPr lang="en-US" dirty="0" err="1" smtClean="0"/>
              <a:t>O(mins</a:t>
            </a:r>
            <a:r>
              <a:rPr lang="en-US" dirty="0" smtClean="0"/>
              <a:t>) [L to QB] 9 GB</a:t>
            </a:r>
          </a:p>
          <a:p>
            <a:pPr lvl="1"/>
            <a:r>
              <a:rPr lang="en-US" dirty="0" smtClean="0"/>
              <a:t>Determine optimal point -- tradeoff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8" name="Picture 7" descr="windows_azure_smal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538" y="3548661"/>
            <a:ext cx="694531" cy="47475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092699" y="1358900"/>
            <a:ext cx="43180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800000"/>
                </a:solidFill>
              </a:rPr>
              <a:t>http://</a:t>
            </a:r>
            <a:r>
              <a:rPr lang="en-US" sz="1600" dirty="0" err="1" smtClean="0">
                <a:solidFill>
                  <a:srgbClr val="800000"/>
                </a:solidFill>
              </a:rPr>
              <a:t>dare.cct.lsu.edu/gateways/ngs</a:t>
            </a:r>
            <a:endParaRPr lang="en-US" sz="16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7529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800" y="263714"/>
            <a:ext cx="8204200" cy="914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What are the Challenges for LS Applications on Clouds? </a:t>
            </a:r>
            <a:endParaRPr lang="en-US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428280"/>
            <a:ext cx="8356599" cy="5251920"/>
          </a:xfrm>
        </p:spPr>
        <p:txBody>
          <a:bodyPr>
            <a:noAutofit/>
          </a:bodyPr>
          <a:lstStyle/>
          <a:p>
            <a:r>
              <a:rPr lang="en-US" sz="1700" dirty="0" smtClean="0"/>
              <a:t>Clouds address several “barriers” of decade past</a:t>
            </a:r>
          </a:p>
          <a:p>
            <a:pPr lvl="1"/>
            <a:r>
              <a:rPr lang="en-US" sz="1700" dirty="0" smtClean="0"/>
              <a:t>Better control over software environment via virtualization</a:t>
            </a:r>
          </a:p>
          <a:p>
            <a:pPr lvl="1"/>
            <a:r>
              <a:rPr lang="en-US" sz="1700" dirty="0" smtClean="0"/>
              <a:t>Illusion of unlimited and immediate available resource can lead to better capacity planning and scheduling </a:t>
            </a:r>
          </a:p>
          <a:p>
            <a:r>
              <a:rPr lang="en-US" sz="1700" dirty="0" smtClean="0"/>
              <a:t>Clouds do not remove many/all of the challenges inherent in  DA</a:t>
            </a:r>
          </a:p>
          <a:p>
            <a:pPr lvl="1"/>
            <a:r>
              <a:rPr lang="en-US" sz="1700" dirty="0" smtClean="0"/>
              <a:t>Coordination, decomposition, granularity, distribution:</a:t>
            </a:r>
          </a:p>
          <a:p>
            <a:pPr lvl="2"/>
            <a:r>
              <a:rPr lang="en-US" sz="1700" dirty="0" smtClean="0"/>
              <a:t>Where, when, how to distribute? How to manage coordination?</a:t>
            </a:r>
          </a:p>
          <a:p>
            <a:pPr lvl="2"/>
            <a:r>
              <a:rPr lang="en-US" sz="1700" dirty="0" smtClean="0"/>
              <a:t>What is the task decomposition granularity? Mapping to resources?</a:t>
            </a:r>
          </a:p>
          <a:p>
            <a:pPr lvl="2"/>
            <a:r>
              <a:rPr lang="en-US" sz="1700" dirty="0" smtClean="0"/>
              <a:t>What are the data transfer/access/storage mechanisms</a:t>
            </a:r>
          </a:p>
          <a:p>
            <a:r>
              <a:rPr lang="en-US" sz="1700" dirty="0" smtClean="0"/>
              <a:t>Clouds represent a natural and positive evolution but will need a careful interplay of application and system-level abstractions</a:t>
            </a:r>
          </a:p>
          <a:p>
            <a:pPr lvl="1"/>
            <a:r>
              <a:rPr lang="en-US" sz="1700" dirty="0" smtClean="0"/>
              <a:t>If clouds part of a larger, richer distributed CI</a:t>
            </a:r>
          </a:p>
          <a:p>
            <a:pPr lvl="2"/>
            <a:r>
              <a:rPr lang="en-US" sz="1700" dirty="0" smtClean="0"/>
              <a:t>Are certain tasks better suited for Grids, others on Cloud? When?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are the Challenges for LS Applications on Clouds?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700" dirty="0" smtClean="0"/>
              <a:t>Life-Science Applications have</a:t>
            </a:r>
          </a:p>
          <a:p>
            <a:pPr lvl="1"/>
            <a:r>
              <a:rPr lang="en-US" sz="1700" dirty="0" smtClean="0"/>
              <a:t>Multi-parametric trade-offs exist: </a:t>
            </a:r>
            <a:r>
              <a:rPr lang="en-US" sz="1700" dirty="0" err="1" smtClean="0"/>
              <a:t>Mem</a:t>
            </a:r>
            <a:r>
              <a:rPr lang="en-US" sz="1700" dirty="0" smtClean="0"/>
              <a:t> </a:t>
            </a:r>
            <a:r>
              <a:rPr lang="en-US" sz="1700" dirty="0" err="1" smtClean="0"/>
              <a:t>vs</a:t>
            </a:r>
            <a:r>
              <a:rPr lang="en-US" sz="1700" dirty="0" smtClean="0"/>
              <a:t> I/O </a:t>
            </a:r>
            <a:r>
              <a:rPr lang="en-US" sz="1700" dirty="0" err="1" smtClean="0"/>
              <a:t>vs</a:t>
            </a:r>
            <a:r>
              <a:rPr lang="en-US" sz="1700" dirty="0" smtClean="0"/>
              <a:t> CPU </a:t>
            </a:r>
            <a:r>
              <a:rPr lang="en-US" sz="1700" dirty="0" err="1" smtClean="0"/>
              <a:t>vs</a:t>
            </a:r>
            <a:r>
              <a:rPr lang="en-US" sz="1700" dirty="0" smtClean="0"/>
              <a:t>  </a:t>
            </a:r>
            <a:r>
              <a:rPr lang="en-US" sz="1700" dirty="0" err="1" smtClean="0"/>
              <a:t>DoD</a:t>
            </a:r>
            <a:endParaRPr lang="en-US" sz="1700" dirty="0" smtClean="0"/>
          </a:p>
          <a:p>
            <a:pPr lvl="1"/>
            <a:r>
              <a:rPr lang="en-US" sz="1700" dirty="0" smtClean="0"/>
              <a:t>NGS: Sequence length variation</a:t>
            </a:r>
          </a:p>
          <a:p>
            <a:r>
              <a:rPr lang="en-US" sz="1700" dirty="0" smtClean="0"/>
              <a:t>Clouds as the natural CI for DI computing?</a:t>
            </a:r>
          </a:p>
          <a:p>
            <a:pPr lvl="1"/>
            <a:r>
              <a:rPr lang="en-US" sz="1700" dirty="0" smtClean="0"/>
              <a:t>Need to support  distributed, dynamic loads</a:t>
            </a:r>
          </a:p>
          <a:p>
            <a:pPr lvl="1"/>
            <a:r>
              <a:rPr lang="en-US" sz="1700" dirty="0" smtClean="0"/>
              <a:t>Is the Cloud data localization model scalable and/or sustainable?</a:t>
            </a:r>
          </a:p>
          <a:p>
            <a:pPr lvl="2"/>
            <a:r>
              <a:rPr lang="en-US" sz="1700" dirty="0" smtClean="0"/>
              <a:t>Must address: How and when to move compute to data (or vice-versa) in scalable fashion?</a:t>
            </a:r>
          </a:p>
          <a:p>
            <a:pPr lvl="1"/>
            <a:r>
              <a:rPr lang="en-US" sz="1700" dirty="0" smtClean="0"/>
              <a:t>DA challenges need to be addressed dynamically!</a:t>
            </a:r>
          </a:p>
          <a:p>
            <a:pPr lvl="2"/>
            <a:r>
              <a:rPr lang="en-US" sz="1700" dirty="0" smtClean="0"/>
              <a:t>Resource Elasticity/Cloudburst + Heterogeneous task-resource binding and need to for application configuration trade-offs</a:t>
            </a:r>
          </a:p>
          <a:p>
            <a:pPr>
              <a:buNone/>
            </a:pPr>
            <a:endParaRPr lang="en-US" sz="1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  <a:endParaRPr lang="en-US" dirty="0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923047" y="1529880"/>
            <a:ext cx="7966954" cy="4608884"/>
          </a:xfrm>
        </p:spPr>
        <p:txBody>
          <a:bodyPr>
            <a:noAutofit/>
          </a:bodyPr>
          <a:lstStyle/>
          <a:p>
            <a:r>
              <a:rPr lang="en-US" sz="1700" dirty="0" smtClean="0"/>
              <a:t>Motivation</a:t>
            </a:r>
          </a:p>
          <a:p>
            <a:pPr lvl="1"/>
            <a:r>
              <a:rPr lang="en-US" sz="1700" dirty="0" smtClean="0"/>
              <a:t>Implement NGS alignment analytics for “real” problems</a:t>
            </a:r>
          </a:p>
          <a:p>
            <a:pPr lvl="1"/>
            <a:r>
              <a:rPr lang="en-US" sz="1700" dirty="0" smtClean="0"/>
              <a:t>Empirical understanding of using prod DCI for DI applications</a:t>
            </a:r>
          </a:p>
          <a:p>
            <a:r>
              <a:rPr lang="en-US" sz="1700" dirty="0" smtClean="0"/>
              <a:t>BFAST computational characterization</a:t>
            </a:r>
          </a:p>
          <a:p>
            <a:pPr lvl="1"/>
            <a:r>
              <a:rPr lang="en-US" sz="1700" dirty="0" smtClean="0"/>
              <a:t>Tradeoffs: Com. </a:t>
            </a:r>
            <a:r>
              <a:rPr lang="en-US" sz="1700" dirty="0" err="1" smtClean="0"/>
              <a:t>vs</a:t>
            </a:r>
            <a:r>
              <a:rPr lang="en-US" sz="1700" dirty="0" smtClean="0"/>
              <a:t> </a:t>
            </a:r>
            <a:r>
              <a:rPr lang="en-US" sz="1700" dirty="0" err="1" smtClean="0"/>
              <a:t>Mem</a:t>
            </a:r>
            <a:r>
              <a:rPr lang="en-US" sz="1700" dirty="0" smtClean="0"/>
              <a:t>. </a:t>
            </a:r>
            <a:r>
              <a:rPr lang="en-US" sz="1700" dirty="0" err="1" smtClean="0"/>
              <a:t>vs</a:t>
            </a:r>
            <a:r>
              <a:rPr lang="en-US" sz="1700" dirty="0" smtClean="0"/>
              <a:t> I/O </a:t>
            </a:r>
            <a:r>
              <a:rPr lang="en-US" sz="1700" dirty="0" err="1" smtClean="0"/>
              <a:t>vs</a:t>
            </a:r>
            <a:r>
              <a:rPr lang="en-US" sz="1700" dirty="0" smtClean="0"/>
              <a:t> </a:t>
            </a:r>
            <a:r>
              <a:rPr lang="en-US" sz="1700" dirty="0" err="1" smtClean="0"/>
              <a:t>DoD</a:t>
            </a:r>
            <a:endParaRPr lang="en-US" sz="1700" dirty="0" smtClean="0"/>
          </a:p>
          <a:p>
            <a:pPr lvl="1"/>
            <a:r>
              <a:rPr lang="en-US" sz="1700" dirty="0" smtClean="0"/>
              <a:t>Configuration sensitive to specific data-set size</a:t>
            </a:r>
          </a:p>
          <a:p>
            <a:r>
              <a:rPr lang="en-US" sz="1700" dirty="0" smtClean="0"/>
              <a:t>DARE-based Gateway for NGS Analytics</a:t>
            </a:r>
          </a:p>
          <a:p>
            <a:pPr lvl="1"/>
            <a:r>
              <a:rPr lang="en-US" sz="1700" dirty="0" smtClean="0"/>
              <a:t>XD/</a:t>
            </a:r>
            <a:r>
              <a:rPr lang="en-US" sz="1700" dirty="0" err="1" smtClean="0"/>
              <a:t>FutureGrid</a:t>
            </a:r>
            <a:r>
              <a:rPr lang="en-US" sz="1700" dirty="0" smtClean="0"/>
              <a:t> Solution:  Architecture, Performance and Scalability</a:t>
            </a:r>
          </a:p>
          <a:p>
            <a:r>
              <a:rPr lang="en-US" sz="1700" dirty="0" smtClean="0"/>
              <a:t>Towards Production DCI for NGS Analytics</a:t>
            </a:r>
          </a:p>
          <a:p>
            <a:pPr lvl="1"/>
            <a:r>
              <a:rPr lang="en-US" sz="1700" dirty="0" smtClean="0"/>
              <a:t>DARE-based Gateway: Lessons and Experience</a:t>
            </a:r>
          </a:p>
          <a:p>
            <a:pPr lvl="1"/>
            <a:r>
              <a:rPr lang="en-US" sz="1700" dirty="0" smtClean="0"/>
              <a:t>Understand the present CI challenges for LS Applications on Cloud</a:t>
            </a:r>
          </a:p>
          <a:p>
            <a:pPr lvl="1"/>
            <a:endParaRPr lang="en-US" sz="1700" dirty="0" smtClean="0"/>
          </a:p>
          <a:p>
            <a:pPr lvl="1"/>
            <a:endParaRPr lang="en-US" sz="1700" dirty="0" smtClean="0"/>
          </a:p>
          <a:p>
            <a:endParaRPr lang="en-US" sz="1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LS Applications – compute and data intensive present broad range of challenges at scale</a:t>
            </a:r>
          </a:p>
          <a:p>
            <a:pPr lvl="1"/>
            <a:r>
              <a:rPr lang="en-US" dirty="0" smtClean="0"/>
              <a:t>Have characterized BFAST as an example of alignment that can be used in  production DCI  </a:t>
            </a:r>
          </a:p>
          <a:p>
            <a:pPr lvl="1"/>
            <a:r>
              <a:rPr lang="en-US" dirty="0" smtClean="0"/>
              <a:t>What are the CI challenges of NGS Analytics?</a:t>
            </a:r>
          </a:p>
          <a:p>
            <a:pPr lvl="2"/>
            <a:r>
              <a:rPr lang="en-US" dirty="0" smtClean="0"/>
              <a:t>Exploring HTC, HPC-grids and Clouds</a:t>
            </a:r>
          </a:p>
          <a:p>
            <a:r>
              <a:rPr lang="en-US" dirty="0" smtClean="0"/>
              <a:t>DARE-based Gateway</a:t>
            </a:r>
          </a:p>
          <a:p>
            <a:pPr lvl="1"/>
            <a:r>
              <a:rPr lang="en-US" dirty="0" smtClean="0"/>
              <a:t>Extensions to abstractions for dynamic execution and data</a:t>
            </a:r>
          </a:p>
          <a:p>
            <a:pPr lvl="1"/>
            <a:r>
              <a:rPr lang="en-US" dirty="0" smtClean="0"/>
              <a:t>Need for community provided solution on XD and other production DCI</a:t>
            </a:r>
          </a:p>
          <a:p>
            <a:pPr lvl="1"/>
            <a:r>
              <a:rPr lang="en-US" dirty="0" smtClean="0"/>
              <a:t>Challenges remain in the scalable provisioning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SAGA Team and contributors: </a:t>
            </a:r>
            <a:r>
              <a:rPr lang="en-US" dirty="0" smtClean="0">
                <a:solidFill>
                  <a:srgbClr val="800000"/>
                </a:solidFill>
              </a:rPr>
              <a:t>http://</a:t>
            </a:r>
            <a:r>
              <a:rPr lang="en-US" dirty="0" err="1" smtClean="0">
                <a:solidFill>
                  <a:srgbClr val="800000"/>
                </a:solidFill>
              </a:rPr>
              <a:t>saga.cct.lsu.edu</a:t>
            </a:r>
            <a:endParaRPr lang="en-US" dirty="0" smtClean="0">
              <a:solidFill>
                <a:srgbClr val="800000"/>
              </a:solidFill>
            </a:endParaRP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Futuregrid</a:t>
            </a:r>
            <a:r>
              <a:rPr lang="en-US" dirty="0" smtClean="0"/>
              <a:t> Acknowledgement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This document was developed with support from the National Science Foundation (NSF) under Grant No.0910812 to Indiana University for "</a:t>
            </a:r>
            <a:r>
              <a:rPr lang="en-US" dirty="0" err="1" smtClean="0">
                <a:solidFill>
                  <a:schemeClr val="tx1"/>
                </a:solidFill>
              </a:rPr>
              <a:t>FutureGrid</a:t>
            </a:r>
            <a:r>
              <a:rPr lang="en-US" dirty="0" smtClean="0">
                <a:solidFill>
                  <a:schemeClr val="tx1"/>
                </a:solidFill>
              </a:rPr>
              <a:t>: An Experimental, High-Performance Grid Test-bed." Any opinions, findings, and conclusions or recommendations expressed in this material are those of the </a:t>
            </a:r>
            <a:r>
              <a:rPr lang="en-US" dirty="0" err="1" smtClean="0">
                <a:solidFill>
                  <a:schemeClr val="tx1"/>
                </a:solidFill>
              </a:rPr>
              <a:t>author(s</a:t>
            </a:r>
            <a:r>
              <a:rPr lang="en-US" dirty="0" smtClean="0">
                <a:solidFill>
                  <a:schemeClr val="tx1"/>
                </a:solidFill>
              </a:rPr>
              <a:t>) and do not necessarily </a:t>
            </a:r>
            <a:r>
              <a:rPr lang="en-US" dirty="0" err="1" smtClean="0">
                <a:solidFill>
                  <a:schemeClr val="tx1"/>
                </a:solidFill>
              </a:rPr>
              <a:t>reaect</a:t>
            </a:r>
            <a:r>
              <a:rPr lang="en-US" dirty="0" smtClean="0">
                <a:solidFill>
                  <a:schemeClr val="tx1"/>
                </a:solidFill>
              </a:rPr>
              <a:t> the views </a:t>
            </a:r>
          </a:p>
          <a:p>
            <a:pPr>
              <a:buNone/>
            </a:pPr>
            <a:r>
              <a:rPr lang="en-US" i="1" dirty="0" smtClean="0"/>
              <a:t>     Also Acknowledge useful discussions:</a:t>
            </a:r>
          </a:p>
          <a:p>
            <a:pPr>
              <a:buNone/>
            </a:pPr>
            <a:r>
              <a:rPr lang="en-US" i="1" dirty="0" smtClean="0"/>
              <a:t>		 Geoffrey Fox and Jon </a:t>
            </a:r>
            <a:r>
              <a:rPr lang="en-US" i="1" dirty="0" err="1" smtClean="0"/>
              <a:t>Weissman</a:t>
            </a:r>
            <a:endParaRPr lang="en-US" i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NGS Analytics</a:t>
            </a:r>
            <a:endParaRPr lang="en-US" sz="2400" dirty="0"/>
          </a:p>
        </p:txBody>
      </p:sp>
      <p:pic>
        <p:nvPicPr>
          <p:cNvPr id="6" name="Content Placeholder 5" descr="nih_cost_per_genome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4834" r="-14834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prstClr val="white"/>
                </a:solidFill>
              </a:rPr>
              <a:t>BFAST: A prototype for NGS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747" y="1450974"/>
            <a:ext cx="8182853" cy="4479925"/>
          </a:xfrm>
        </p:spPr>
        <p:txBody>
          <a:bodyPr>
            <a:noAutofit/>
          </a:bodyPr>
          <a:lstStyle/>
          <a:p>
            <a:r>
              <a:rPr lang="en-US" sz="1700" dirty="0" smtClean="0"/>
              <a:t>Most software is associated with specific sequencing instruments</a:t>
            </a:r>
          </a:p>
          <a:p>
            <a:pPr lvl="1"/>
            <a:r>
              <a:rPr lang="en-US" sz="1700" dirty="0" smtClean="0"/>
              <a:t>Multi-stage, but focus on alignment/mapping</a:t>
            </a:r>
          </a:p>
          <a:p>
            <a:r>
              <a:rPr lang="en-US" sz="1700" dirty="0" smtClean="0"/>
              <a:t>Data types:</a:t>
            </a:r>
          </a:p>
          <a:p>
            <a:pPr lvl="1"/>
            <a:r>
              <a:rPr lang="en-US" sz="1700" dirty="0" smtClean="0"/>
              <a:t>Short read  data</a:t>
            </a:r>
          </a:p>
          <a:p>
            <a:pPr lvl="1"/>
            <a:r>
              <a:rPr lang="en-US" sz="1700" dirty="0" smtClean="0"/>
              <a:t>Reference Index data</a:t>
            </a:r>
          </a:p>
          <a:p>
            <a:r>
              <a:rPr lang="en-US" sz="1700" dirty="0" smtClean="0"/>
              <a:t>Classify most alignment software into categories 	based upon based upon indexing property</a:t>
            </a:r>
          </a:p>
          <a:p>
            <a:pPr lvl="1"/>
            <a:r>
              <a:rPr lang="en-US" sz="1700" dirty="0" smtClean="0"/>
              <a:t>Hash-based and Tree-based</a:t>
            </a:r>
          </a:p>
          <a:p>
            <a:r>
              <a:rPr lang="en-US" sz="1700" dirty="0" smtClean="0"/>
              <a:t>Relative to other alignments programs, 					BFAST has:		</a:t>
            </a:r>
          </a:p>
          <a:p>
            <a:pPr lvl="1"/>
            <a:r>
              <a:rPr lang="en-US" sz="1700" dirty="0" smtClean="0"/>
              <a:t>higher sensitivity</a:t>
            </a:r>
          </a:p>
          <a:p>
            <a:pPr lvl="1"/>
            <a:r>
              <a:rPr lang="en-US" sz="1700" dirty="0" smtClean="0"/>
              <a:t>large memory and disk requirements</a:t>
            </a:r>
          </a:p>
          <a:p>
            <a:endParaRPr lang="en-US" sz="1700" dirty="0" smtClean="0"/>
          </a:p>
        </p:txBody>
      </p:sp>
      <p:pic>
        <p:nvPicPr>
          <p:cNvPr id="13" name="Picture 12" descr="ngs-sw-co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600" y="4645585"/>
            <a:ext cx="4114800" cy="2047315"/>
          </a:xfrm>
          <a:prstGeom prst="rect">
            <a:avLst/>
          </a:prstGeom>
        </p:spPr>
      </p:pic>
      <p:pic>
        <p:nvPicPr>
          <p:cNvPr id="6" name="Picture 5" descr="workfl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/>
              </a:ext>
            </a:extLst>
          </a:blip>
          <a:stretch>
            <a:fillRect/>
          </a:stretch>
        </p:blipFill>
        <p:spPr>
          <a:xfrm>
            <a:off x="5992679" y="1866900"/>
            <a:ext cx="2846521" cy="24765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prstClr val="white"/>
                </a:solidFill>
              </a:rPr>
              <a:t>BFAST: A prototype for NGS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000" y="1498600"/>
            <a:ext cx="4291100" cy="4279900"/>
          </a:xfrm>
        </p:spPr>
        <p:txBody>
          <a:bodyPr>
            <a:noAutofit/>
          </a:bodyPr>
          <a:lstStyle/>
          <a:p>
            <a:r>
              <a:rPr lang="en-US" sz="1700" dirty="0" smtClean="0"/>
              <a:t>Supports Advanced features: </a:t>
            </a:r>
          </a:p>
          <a:p>
            <a:pPr lvl="1"/>
            <a:r>
              <a:rPr lang="en-US" sz="1700" dirty="0" smtClean="0"/>
              <a:t> Multi-threading support </a:t>
            </a:r>
          </a:p>
          <a:p>
            <a:pPr lvl="1"/>
            <a:r>
              <a:rPr lang="en-US" sz="1700" dirty="0" smtClean="0"/>
              <a:t>Low-memory option </a:t>
            </a:r>
          </a:p>
          <a:p>
            <a:pPr lvl="2"/>
            <a:r>
              <a:rPr lang="en-US" sz="1700" dirty="0" smtClean="0"/>
              <a:t>index file splitting</a:t>
            </a:r>
          </a:p>
          <a:p>
            <a:r>
              <a:rPr lang="en-US" sz="1700" dirty="0" smtClean="0"/>
              <a:t>Breaking up short-read data permits task-level concurrency</a:t>
            </a:r>
          </a:p>
          <a:p>
            <a:pPr lvl="1"/>
            <a:r>
              <a:rPr lang="en-US" sz="1700" dirty="0" smtClean="0"/>
              <a:t>Each task requires full reference index, possible I/O bottleneck</a:t>
            </a:r>
          </a:p>
          <a:p>
            <a:pPr lvl="1"/>
            <a:r>
              <a:rPr lang="en-US" sz="1700" dirty="0" smtClean="0"/>
              <a:t>Distribute to overcome I/O bottleneck?</a:t>
            </a:r>
          </a:p>
          <a:p>
            <a:r>
              <a:rPr lang="en-US" sz="1700" dirty="0" smtClean="0"/>
              <a:t>Tradeoffs:</a:t>
            </a:r>
          </a:p>
          <a:p>
            <a:pPr lvl="1"/>
            <a:r>
              <a:rPr lang="en-US" sz="1700" dirty="0" smtClean="0"/>
              <a:t>Com. </a:t>
            </a:r>
            <a:r>
              <a:rPr lang="en-US" sz="1700" dirty="0" err="1" smtClean="0"/>
              <a:t>vs</a:t>
            </a:r>
            <a:r>
              <a:rPr lang="en-US" sz="1700" dirty="0" smtClean="0"/>
              <a:t> </a:t>
            </a:r>
            <a:r>
              <a:rPr lang="en-US" sz="1700" dirty="0" err="1" smtClean="0"/>
              <a:t>Mem</a:t>
            </a:r>
            <a:r>
              <a:rPr lang="en-US" sz="1700" dirty="0" smtClean="0"/>
              <a:t>. </a:t>
            </a:r>
            <a:r>
              <a:rPr lang="en-US" sz="1700" dirty="0" err="1" smtClean="0"/>
              <a:t>vs</a:t>
            </a:r>
            <a:r>
              <a:rPr lang="en-US" sz="1700" dirty="0" smtClean="0"/>
              <a:t> I/O </a:t>
            </a:r>
            <a:r>
              <a:rPr lang="en-US" sz="1700" dirty="0" err="1" smtClean="0"/>
              <a:t>vs</a:t>
            </a:r>
            <a:r>
              <a:rPr lang="en-US" sz="1700" dirty="0" smtClean="0"/>
              <a:t> </a:t>
            </a:r>
            <a:r>
              <a:rPr lang="en-US" sz="1700" dirty="0" err="1" smtClean="0"/>
              <a:t>DoD</a:t>
            </a:r>
            <a:endParaRPr lang="en-US" sz="1700" dirty="0" smtClean="0"/>
          </a:p>
          <a:p>
            <a:pPr lvl="1"/>
            <a:r>
              <a:rPr lang="en-US" sz="1700" dirty="0" smtClean="0"/>
              <a:t>Sensitive to specific data-set size</a:t>
            </a:r>
          </a:p>
          <a:p>
            <a:endParaRPr lang="en-US" sz="1700" dirty="0" smtClean="0"/>
          </a:p>
          <a:p>
            <a:endParaRPr lang="en-US" sz="1700" dirty="0"/>
          </a:p>
        </p:txBody>
      </p:sp>
      <p:grpSp>
        <p:nvGrpSpPr>
          <p:cNvPr id="5" name="Group 24"/>
          <p:cNvGrpSpPr/>
          <p:nvPr/>
        </p:nvGrpSpPr>
        <p:grpSpPr>
          <a:xfrm>
            <a:off x="4595900" y="4548381"/>
            <a:ext cx="4336042" cy="1880418"/>
            <a:chOff x="182607" y="1417638"/>
            <a:chExt cx="8124347" cy="1968855"/>
          </a:xfrm>
        </p:grpSpPr>
        <p:sp>
          <p:nvSpPr>
            <p:cNvPr id="6" name="Right Arrow Callout 5"/>
            <p:cNvSpPr/>
            <p:nvPr/>
          </p:nvSpPr>
          <p:spPr>
            <a:xfrm>
              <a:off x="3445432" y="1658871"/>
              <a:ext cx="3181658" cy="1443182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52961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Mapping </a:t>
              </a:r>
            </a:p>
            <a:p>
              <a:pPr algn="ctr"/>
              <a:r>
                <a:rPr lang="en-US" sz="1200" dirty="0" smtClean="0"/>
                <a:t>(Bfast)</a:t>
              </a:r>
              <a:endParaRPr lang="en-US" sz="12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794499" y="1658871"/>
              <a:ext cx="1512455" cy="144318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SNP finding</a:t>
              </a:r>
            </a:p>
          </p:txBody>
        </p:sp>
        <p:sp>
          <p:nvSpPr>
            <p:cNvPr id="8" name="Vertical Scroll 7"/>
            <p:cNvSpPr/>
            <p:nvPr/>
          </p:nvSpPr>
          <p:spPr>
            <a:xfrm>
              <a:off x="182607" y="1417638"/>
              <a:ext cx="2182217" cy="881129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Ref. Genome</a:t>
              </a:r>
            </a:p>
          </p:txBody>
        </p:sp>
        <p:sp>
          <p:nvSpPr>
            <p:cNvPr id="9" name="Vertical Scroll 8"/>
            <p:cNvSpPr/>
            <p:nvPr/>
          </p:nvSpPr>
          <p:spPr>
            <a:xfrm>
              <a:off x="182607" y="2505364"/>
              <a:ext cx="2461299" cy="881129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NGS short reads</a:t>
              </a:r>
            </a:p>
          </p:txBody>
        </p:sp>
        <p:sp>
          <p:nvSpPr>
            <p:cNvPr id="10" name="Right Bracket 9"/>
            <p:cNvSpPr/>
            <p:nvPr/>
          </p:nvSpPr>
          <p:spPr>
            <a:xfrm>
              <a:off x="2544886" y="1934489"/>
              <a:ext cx="323272" cy="900545"/>
            </a:xfrm>
            <a:prstGeom prst="rightBracket">
              <a:avLst/>
            </a:prstGeom>
            <a:noFill/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2914338" y="2298767"/>
              <a:ext cx="531092" cy="206597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pic>
        <p:nvPicPr>
          <p:cNvPr id="16" name="Picture 15" descr="bfast-expm-confg-da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600" y="1651000"/>
            <a:ext cx="4535400" cy="23977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263714"/>
            <a:ext cx="8115300" cy="914400"/>
          </a:xfrm>
        </p:spPr>
        <p:txBody>
          <a:bodyPr>
            <a:noAutofit/>
          </a:bodyPr>
          <a:lstStyle/>
          <a:p>
            <a:r>
              <a:rPr lang="en-US" sz="2300" dirty="0" smtClean="0"/>
              <a:t>BFAST Tradeoffs: Comp. </a:t>
            </a:r>
            <a:r>
              <a:rPr lang="en-US" sz="2300" dirty="0" err="1" smtClean="0"/>
              <a:t>vs</a:t>
            </a:r>
            <a:r>
              <a:rPr lang="en-US" sz="2300" dirty="0" smtClean="0"/>
              <a:t> </a:t>
            </a:r>
            <a:r>
              <a:rPr lang="en-US" sz="2300" dirty="0" err="1" smtClean="0"/>
              <a:t>Mem</a:t>
            </a:r>
            <a:r>
              <a:rPr lang="en-US" sz="2300" dirty="0" smtClean="0"/>
              <a:t>. </a:t>
            </a:r>
            <a:r>
              <a:rPr lang="en-US" sz="2300" dirty="0" err="1" smtClean="0"/>
              <a:t>vs</a:t>
            </a:r>
            <a:r>
              <a:rPr lang="en-US" sz="2300" dirty="0" smtClean="0"/>
              <a:t> I/O </a:t>
            </a:r>
            <a:r>
              <a:rPr lang="en-US" sz="2300" dirty="0" err="1" smtClean="0"/>
              <a:t>vs</a:t>
            </a:r>
            <a:r>
              <a:rPr lang="en-US" sz="2300" dirty="0" smtClean="0"/>
              <a:t> </a:t>
            </a:r>
            <a:r>
              <a:rPr lang="en-US" sz="2300" dirty="0" err="1" smtClean="0"/>
              <a:t>DoD</a:t>
            </a: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300" dirty="0" smtClean="0"/>
              <a:t> [Single Cluster]</a:t>
            </a:r>
            <a:endParaRPr lang="en-US" sz="2300" dirty="0"/>
          </a:p>
        </p:txBody>
      </p:sp>
      <p:pic>
        <p:nvPicPr>
          <p:cNvPr id="4" name="Picture 3" descr="readsvstime_hg18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/>
              </a:ext>
            </a:extLst>
          </a:blip>
          <a:stretch>
            <a:fillRect/>
          </a:stretch>
        </p:blipFill>
        <p:spPr>
          <a:xfrm>
            <a:off x="0" y="1725723"/>
            <a:ext cx="4356399" cy="304947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09801" y="1178114"/>
            <a:ext cx="630688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Possible solution: Logical and then physical distribution</a:t>
            </a:r>
            <a:endParaRPr lang="en-US" dirty="0"/>
          </a:p>
        </p:txBody>
      </p:sp>
      <p:pic>
        <p:nvPicPr>
          <p:cNvPr id="7" name="Picture 6" descr="table5-ecmls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653" y="4940301"/>
            <a:ext cx="5429491" cy="1688700"/>
          </a:xfrm>
          <a:prstGeom prst="rect">
            <a:avLst/>
          </a:prstGeom>
        </p:spPr>
      </p:pic>
      <p:pic>
        <p:nvPicPr>
          <p:cNvPr id="8" name="Picture 7" descr="threadsvsti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928" y="1702121"/>
            <a:ext cx="4571543" cy="3200080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28036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300" dirty="0" smtClean="0"/>
              <a:t>BFAST Tradeoffs: Comp. </a:t>
            </a:r>
            <a:r>
              <a:rPr lang="en-US" sz="2300" dirty="0" err="1" smtClean="0"/>
              <a:t>vs</a:t>
            </a:r>
            <a:r>
              <a:rPr lang="en-US" sz="2300" dirty="0" smtClean="0"/>
              <a:t> </a:t>
            </a:r>
            <a:r>
              <a:rPr lang="en-US" sz="2300" dirty="0" err="1" smtClean="0"/>
              <a:t>Mem</a:t>
            </a:r>
            <a:r>
              <a:rPr lang="en-US" sz="2300" dirty="0" smtClean="0"/>
              <a:t>. </a:t>
            </a:r>
            <a:r>
              <a:rPr lang="en-US" sz="2300" dirty="0" err="1" smtClean="0"/>
              <a:t>vs</a:t>
            </a:r>
            <a:r>
              <a:rPr lang="en-US" sz="2300" dirty="0" smtClean="0"/>
              <a:t> I/O </a:t>
            </a:r>
            <a:r>
              <a:rPr lang="en-US" sz="2300" dirty="0" err="1" smtClean="0"/>
              <a:t>vs</a:t>
            </a:r>
            <a:r>
              <a:rPr lang="en-US" sz="2300" dirty="0" smtClean="0"/>
              <a:t> </a:t>
            </a:r>
            <a:r>
              <a:rPr lang="en-US" sz="2300" dirty="0" err="1" smtClean="0"/>
              <a:t>DoD</a:t>
            </a: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300" dirty="0" smtClean="0"/>
              <a:t>[Single Cloud]</a:t>
            </a:r>
            <a:endParaRPr lang="en-US" sz="2300" dirty="0"/>
          </a:p>
        </p:txBody>
      </p:sp>
      <p:pic>
        <p:nvPicPr>
          <p:cNvPr id="5" name="Picture 4" descr="singleclou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4" y="4683314"/>
            <a:ext cx="5956300" cy="1612900"/>
          </a:xfrm>
          <a:prstGeom prst="rect">
            <a:avLst/>
          </a:prstGeom>
        </p:spPr>
      </p:pic>
      <p:pic>
        <p:nvPicPr>
          <p:cNvPr id="7" name="Picture 6" descr="cloud_threadsvstim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224" y="1229074"/>
            <a:ext cx="4571543" cy="3200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BFAST Characterization: I/O Bottleneck</a:t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4" name="Content Placeholder 3" descr="io-bound.png"/>
          <p:cNvPicPr>
            <a:picLocks noGrp="1" noChangeAspect="1"/>
          </p:cNvPicPr>
          <p:nvPr>
            <p:ph idx="1"/>
          </p:nvPr>
        </p:nvPicPr>
        <p:blipFill>
          <a:blip r:embed="rId2"/>
          <a:srcRect t="-76372" b="-76372"/>
          <a:stretch>
            <a:fillRect/>
          </a:stretch>
        </p:blipFill>
        <p:spPr>
          <a:xfrm>
            <a:off x="872247" y="263714"/>
            <a:ext cx="7966954" cy="4608884"/>
          </a:xfrm>
        </p:spPr>
      </p:pic>
      <p:sp>
        <p:nvSpPr>
          <p:cNvPr id="5" name="Content Placeholder 4"/>
          <p:cNvSpPr txBox="1">
            <a:spLocks/>
          </p:cNvSpPr>
          <p:nvPr/>
        </p:nvSpPr>
        <p:spPr>
          <a:xfrm>
            <a:off x="796047" y="3790480"/>
            <a:ext cx="7966954" cy="2483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 2" pitchFamily="18" charset="2"/>
              <a:buChar char="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FG1-FG3: Number of tasks varies, but each task has constant read-file size</a:t>
            </a:r>
          </a:p>
          <a:p>
            <a:pPr marL="1035050" marR="0" lvl="2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Note increase in going from FG1, FG2 and FG3</a:t>
            </a:r>
          </a:p>
          <a:p>
            <a:pPr marL="1035050" marR="0" lvl="2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Note Cyder is slower than India</a:t>
            </a:r>
          </a:p>
          <a:p>
            <a:pPr marL="1035050" marR="0" lvl="2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Compare FG5 and FG2: coordination cost</a:t>
            </a:r>
          </a:p>
          <a:p>
            <a:pPr marL="1035050" marR="0" lvl="2" indent="-349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Compare FG6 and FG3: FG6 I/O bottleneck reduced by distributing tasks</a:t>
            </a: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 2" pitchFamily="18" charset="2"/>
              <a:buChar char="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SAGA – An Overview</a:t>
            </a:r>
            <a:endParaRPr lang="en-US" dirty="0"/>
          </a:p>
        </p:txBody>
      </p:sp>
      <p:pic>
        <p:nvPicPr>
          <p:cNvPr id="4" name="Content Placeholder 3" descr="bigpicture.png"/>
          <p:cNvPicPr>
            <a:picLocks noGrp="1" noChangeAspect="1"/>
          </p:cNvPicPr>
          <p:nvPr>
            <p:ph idx="1"/>
          </p:nvPr>
        </p:nvPicPr>
        <p:blipFill>
          <a:blip r:embed="rId2"/>
          <a:srcRect t="-46344" b="-46344"/>
          <a:stretch>
            <a:fillRect/>
          </a:stretch>
        </p:blipFill>
        <p:spPr>
          <a:xfrm>
            <a:off x="1037347" y="2946400"/>
            <a:ext cx="7966954" cy="4608884"/>
          </a:xfrm>
        </p:spPr>
      </p:pic>
      <p:sp>
        <p:nvSpPr>
          <p:cNvPr id="7" name="Rectangle 6"/>
          <p:cNvSpPr/>
          <p:nvPr/>
        </p:nvSpPr>
        <p:spPr>
          <a:xfrm>
            <a:off x="872247" y="1347589"/>
            <a:ext cx="8029576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914400">
              <a:spcBef>
                <a:spcPts val="2000"/>
              </a:spcBef>
              <a:buClr>
                <a:prstClr val="black">
                  <a:lumMod val="75000"/>
                  <a:lumOff val="25000"/>
                </a:prstClr>
              </a:buClr>
              <a:buFont typeface="Wingdings 2" pitchFamily="18" charset="2"/>
              <a:buChar char=""/>
            </a:pPr>
            <a:r>
              <a:rPr lang="en-US" sz="1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Simple, integrated, stable, uniform and community-standard </a:t>
            </a:r>
          </a:p>
          <a:p>
            <a:pPr marL="685800" lvl="1" indent="-336550" defTabSz="914400">
              <a:spcBef>
                <a:spcPts val="600"/>
              </a:spcBef>
              <a:buClr>
                <a:prstClr val="black">
                  <a:lumMod val="95000"/>
                  <a:lumOff val="5000"/>
                </a:prstClr>
              </a:buClr>
              <a:buFont typeface="Arial"/>
              <a:buChar char="•"/>
            </a:pPr>
            <a:r>
              <a:rPr lang="en-US" sz="1700" dirty="0" smtClean="0">
                <a:solidFill>
                  <a:srgbClr val="21449B"/>
                </a:solidFill>
              </a:rPr>
              <a:t>Simple and Stable: 80:20 restricted scope</a:t>
            </a:r>
          </a:p>
          <a:p>
            <a:pPr marL="685800" lvl="1" indent="-336550" defTabSz="914400">
              <a:spcBef>
                <a:spcPts val="600"/>
              </a:spcBef>
              <a:buClr>
                <a:prstClr val="black">
                  <a:lumMod val="95000"/>
                  <a:lumOff val="5000"/>
                </a:prstClr>
              </a:buClr>
              <a:buFont typeface="Arial"/>
              <a:buChar char="•"/>
            </a:pPr>
            <a:r>
              <a:rPr lang="en-US" sz="1700" dirty="0" smtClean="0">
                <a:solidFill>
                  <a:srgbClr val="21449B"/>
                </a:solidFill>
              </a:rPr>
              <a:t>Integrated: Similar semantics &amp; style across primary functional areas</a:t>
            </a:r>
          </a:p>
          <a:p>
            <a:pPr marL="685800" lvl="1" indent="-336550" defTabSz="914400">
              <a:spcBef>
                <a:spcPts val="600"/>
              </a:spcBef>
              <a:buClr>
                <a:prstClr val="black">
                  <a:lumMod val="95000"/>
                  <a:lumOff val="5000"/>
                </a:prstClr>
              </a:buClr>
              <a:buFont typeface="Arial"/>
              <a:buChar char="•"/>
            </a:pPr>
            <a:r>
              <a:rPr lang="en-US" sz="1700" dirty="0" smtClean="0">
                <a:solidFill>
                  <a:srgbClr val="21449B"/>
                </a:solidFill>
              </a:rPr>
              <a:t>Uniform: Same interface for different distributed systems</a:t>
            </a:r>
          </a:p>
          <a:p>
            <a:pPr marL="685800" lvl="1" indent="-336550" defTabSz="914400">
              <a:spcBef>
                <a:spcPts val="600"/>
              </a:spcBef>
              <a:buClr>
                <a:prstClr val="black">
                  <a:lumMod val="95000"/>
                  <a:lumOff val="5000"/>
                </a:prstClr>
              </a:buClr>
              <a:buFont typeface="Arial"/>
              <a:buChar char="•"/>
            </a:pPr>
            <a:r>
              <a:rPr lang="en-US" sz="1700" dirty="0" smtClean="0">
                <a:solidFill>
                  <a:srgbClr val="21449B"/>
                </a:solidFill>
              </a:rPr>
              <a:t>The building blocks upon which to construct “consistent” higher-levels of functionality and abstractions</a:t>
            </a:r>
          </a:p>
          <a:p>
            <a:pPr marL="685800" lvl="1" indent="-336550" defTabSz="914400">
              <a:spcBef>
                <a:spcPts val="600"/>
              </a:spcBef>
              <a:buClr>
                <a:prstClr val="black">
                  <a:lumMod val="95000"/>
                  <a:lumOff val="5000"/>
                </a:prstClr>
              </a:buClr>
              <a:buFont typeface="Arial"/>
              <a:buChar char="•"/>
            </a:pPr>
            <a:r>
              <a:rPr lang="en-US" sz="1700" dirty="0" smtClean="0">
                <a:solidFill>
                  <a:srgbClr val="800000"/>
                </a:solidFill>
              </a:rPr>
              <a:t>OGF-standard, “official” Access  Layer/API of EGI, NSF-XD</a:t>
            </a:r>
            <a:endParaRPr lang="en-US" sz="1700" b="1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saga_them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3851</TotalTime>
  <Words>1570</Words>
  <Application>Microsoft Macintosh PowerPoint</Application>
  <PresentationFormat>On-screen Show (4:3)</PresentationFormat>
  <Paragraphs>171</Paragraphs>
  <Slides>21</Slides>
  <Notes>5</Notes>
  <HiddenSlides>1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Perspective</vt:lpstr>
      <vt:lpstr>2_saga_theme</vt:lpstr>
      <vt:lpstr>Characterizing Deep Sequencing Analytics Using BFAST: Towards a Scalable Distributed Architecture for Next-Generation Sequencing Data</vt:lpstr>
      <vt:lpstr>Overview</vt:lpstr>
      <vt:lpstr>NGS Analytics</vt:lpstr>
      <vt:lpstr>BFAST: A prototype for NGS Analytics</vt:lpstr>
      <vt:lpstr>BFAST: A prototype for NGS Analytics</vt:lpstr>
      <vt:lpstr>BFAST Tradeoffs: Comp. vs Mem. vs I/O vs DoD  [Single Cluster]</vt:lpstr>
      <vt:lpstr>BFAST Tradeoffs: Comp. vs Mem. vs I/O vs DoD [Single Cloud]</vt:lpstr>
      <vt:lpstr>BFAST Characterization: I/O Bottleneck </vt:lpstr>
      <vt:lpstr>SAGA – An Overview</vt:lpstr>
      <vt:lpstr>Abstractions for Dynamic Execution  SAGA Pilot-Job (BigJob)</vt:lpstr>
      <vt:lpstr>Deployment &amp; Scheduling of  Multiple  Infrastructure Independent Pilot-Jobs</vt:lpstr>
      <vt:lpstr>What is “unique” about Pilot-Jobs built using the right abstractions?</vt:lpstr>
      <vt:lpstr>DARE-based Science Gateways</vt:lpstr>
      <vt:lpstr>DARE-NGS : Mapping on Scalable Distributed HPC resources</vt:lpstr>
      <vt:lpstr>Tradeoffs: Comp. vs Mem. vs I/O vs DoD</vt:lpstr>
      <vt:lpstr>Towards Production DCI for NGS Analytics</vt:lpstr>
      <vt:lpstr>NGS Analytics as a Service:  DARE-based Gateway on XD</vt:lpstr>
      <vt:lpstr>What are the Challenges for LS Applications on Clouds? </vt:lpstr>
      <vt:lpstr>What are the Challenges for LS Applications on Clouds?</vt:lpstr>
      <vt:lpstr>Conclusions</vt:lpstr>
      <vt:lpstr>Acknowledgements</vt:lpstr>
    </vt:vector>
  </TitlesOfParts>
  <Company>Louisiana State Univeristy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</dc:title>
  <dc:creator>Ole Weidner</dc:creator>
  <cp:lastModifiedBy>Shantenu Jha</cp:lastModifiedBy>
  <cp:revision>2074</cp:revision>
  <cp:lastPrinted>2010-11-03T18:37:11Z</cp:lastPrinted>
  <dcterms:created xsi:type="dcterms:W3CDTF">2011-06-08T13:56:28Z</dcterms:created>
  <dcterms:modified xsi:type="dcterms:W3CDTF">2011-06-08T13:56:55Z</dcterms:modified>
</cp:coreProperties>
</file>