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Masters/slideMaster6.xml" ContentType="application/vnd.openxmlformats-officedocument.presentationml.slideMaster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theme/theme6.xml" ContentType="application/vnd.openxmlformats-officedocument.theme+xml"/>
  <Override PartName="/docProps/app.xml" ContentType="application/vnd.openxmlformats-officedocument.extended-properties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6" r:id="rId2"/>
    <p:sldMasterId id="2147483678" r:id="rId3"/>
    <p:sldMasterId id="2147483680" r:id="rId4"/>
    <p:sldMasterId id="2147483682" r:id="rId5"/>
    <p:sldMasterId id="2147483684" r:id="rId6"/>
  </p:sldMasterIdLst>
  <p:notesMasterIdLst>
    <p:notesMasterId r:id="rId22"/>
  </p:notesMasterIdLst>
  <p:handoutMasterIdLst>
    <p:handoutMasterId r:id="rId23"/>
  </p:handoutMasterIdLst>
  <p:sldIdLst>
    <p:sldId id="256" r:id="rId7"/>
    <p:sldId id="261" r:id="rId8"/>
    <p:sldId id="262" r:id="rId9"/>
    <p:sldId id="263" r:id="rId10"/>
    <p:sldId id="264" r:id="rId11"/>
    <p:sldId id="277" r:id="rId12"/>
    <p:sldId id="279" r:id="rId13"/>
    <p:sldId id="272" r:id="rId14"/>
    <p:sldId id="266" r:id="rId15"/>
    <p:sldId id="265" r:id="rId16"/>
    <p:sldId id="267" r:id="rId17"/>
    <p:sldId id="278" r:id="rId18"/>
    <p:sldId id="269" r:id="rId19"/>
    <p:sldId id="268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104" autoAdjust="0"/>
    <p:restoredTop sz="94668" autoAdjust="0"/>
  </p:normalViewPr>
  <p:slideViewPr>
    <p:cSldViewPr snapToGrid="0" snapToObjects="1">
      <p:cViewPr varScale="1">
        <p:scale>
          <a:sx n="84" d="100"/>
          <a:sy n="84" d="100"/>
        </p:scale>
        <p:origin x="-16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7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ntenu:SAGA:saga-projects:papers:async-re:data:Refined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v>Synchronous</c:v>
          </c:tx>
          <c:errBars>
            <c:errBarType val="both"/>
            <c:errValType val="cust"/>
            <c:plus>
              <c:numRef>
                <c:f>(Sheet1!$C$43,Sheet1!$E$43)</c:f>
                <c:numCache>
                  <c:formatCode>General</c:formatCode>
                  <c:ptCount val="2"/>
                  <c:pt idx="0">
                    <c:v>14.5</c:v>
                  </c:pt>
                  <c:pt idx="1">
                    <c:v>10.05</c:v>
                  </c:pt>
                </c:numCache>
              </c:numRef>
            </c:plus>
            <c:minus>
              <c:numRef>
                <c:f>(Sheet1!$C$43,Sheet1!$E$43)</c:f>
                <c:numCache>
                  <c:formatCode>General</c:formatCode>
                  <c:ptCount val="2"/>
                  <c:pt idx="0">
                    <c:v>14.5</c:v>
                  </c:pt>
                  <c:pt idx="1">
                    <c:v>10.05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Sheet1!$B$39:$C$39</c:f>
              <c:numCache>
                <c:formatCode>General</c:formatCode>
                <c:ptCount val="2"/>
                <c:pt idx="0">
                  <c:v>1179.8</c:v>
                </c:pt>
                <c:pt idx="1">
                  <c:v>805.0</c:v>
                </c:pt>
              </c:numCache>
            </c:numRef>
          </c:val>
        </c:ser>
        <c:ser>
          <c:idx val="1"/>
          <c:order val="1"/>
          <c:tx>
            <c:v>Asynchronous-Centralized</c:v>
          </c:tx>
          <c:errBars>
            <c:errBarType val="both"/>
            <c:errValType val="cust"/>
            <c:plus>
              <c:numRef>
                <c:f>(Sheet1!$C$44,Sheet1!$E$44)</c:f>
                <c:numCache>
                  <c:formatCode>General</c:formatCode>
                  <c:ptCount val="2"/>
                  <c:pt idx="0">
                    <c:v>7.109999999999999</c:v>
                  </c:pt>
                  <c:pt idx="1">
                    <c:v>5.57</c:v>
                  </c:pt>
                </c:numCache>
              </c:numRef>
            </c:plus>
            <c:minus>
              <c:numRef>
                <c:f>(Sheet1!$C$44,Sheet1!$E$44)</c:f>
                <c:numCache>
                  <c:formatCode>General</c:formatCode>
                  <c:ptCount val="2"/>
                  <c:pt idx="0">
                    <c:v>7.109999999999999</c:v>
                  </c:pt>
                  <c:pt idx="1">
                    <c:v>5.57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Sheet1!$B$40:$C$40</c:f>
              <c:numCache>
                <c:formatCode>General</c:formatCode>
                <c:ptCount val="2"/>
                <c:pt idx="0">
                  <c:v>685.0</c:v>
                </c:pt>
                <c:pt idx="1">
                  <c:v>632.0</c:v>
                </c:pt>
              </c:numCache>
            </c:numRef>
          </c:val>
        </c:ser>
        <c:ser>
          <c:idx val="2"/>
          <c:order val="2"/>
          <c:tx>
            <c:v>Asynchronous-Decentralized</c:v>
          </c:tx>
          <c:errBars>
            <c:errBarType val="both"/>
            <c:errValType val="cust"/>
            <c:plus>
              <c:numRef>
                <c:f>(Sheet1!$C$45,Sheet1!$E$45)</c:f>
                <c:numCache>
                  <c:formatCode>General</c:formatCode>
                  <c:ptCount val="2"/>
                  <c:pt idx="0">
                    <c:v>1.66</c:v>
                  </c:pt>
                  <c:pt idx="1">
                    <c:v>9.17</c:v>
                  </c:pt>
                </c:numCache>
              </c:numRef>
            </c:plus>
            <c:minus>
              <c:numRef>
                <c:f>(Sheet1!$C$45,Sheet1!$E$45)</c:f>
                <c:numCache>
                  <c:formatCode>General</c:formatCode>
                  <c:ptCount val="2"/>
                  <c:pt idx="0">
                    <c:v>1.66</c:v>
                  </c:pt>
                  <c:pt idx="1">
                    <c:v>9.17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Sheet1!$B$41:$C$41</c:f>
              <c:numCache>
                <c:formatCode>General</c:formatCode>
                <c:ptCount val="2"/>
                <c:pt idx="0">
                  <c:v>641.0</c:v>
                </c:pt>
                <c:pt idx="1">
                  <c:v>607.8</c:v>
                </c:pt>
              </c:numCache>
            </c:numRef>
          </c:val>
        </c:ser>
        <c:axId val="522861096"/>
        <c:axId val="522812888"/>
      </c:barChart>
      <c:catAx>
        <c:axId val="522861096"/>
        <c:scaling>
          <c:orientation val="minMax"/>
        </c:scaling>
        <c:axPos val="b"/>
        <c:tickLblPos val="nextTo"/>
        <c:crossAx val="522812888"/>
        <c:crosses val="autoZero"/>
        <c:auto val="1"/>
        <c:lblAlgn val="ctr"/>
        <c:lblOffset val="100"/>
      </c:catAx>
      <c:valAx>
        <c:axId val="522812888"/>
        <c:scaling>
          <c:orientation val="minMax"/>
        </c:scaling>
        <c:axPos val="l"/>
        <c:majorGridlines/>
        <c:numFmt formatCode="General" sourceLinked="1"/>
        <c:tickLblPos val="nextTo"/>
        <c:crossAx val="52286109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2.xml"/><Relationship Id="rId3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3.xml"/><Relationship Id="rId3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6.xml"/><Relationship Id="rId3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0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0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A Brief Introduction to SAGA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SAGA: Tools for Effective Distributed Execution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 descr="Picture 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8" y="1016000"/>
            <a:ext cx="8799512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400" y="13325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SAGA</a:t>
            </a:r>
            <a:r>
              <a:rPr lang="en-US" dirty="0" smtClean="0"/>
              <a:t>: Provides </a:t>
            </a:r>
            <a:r>
              <a:rPr lang="en-US" dirty="0" smtClean="0"/>
              <a:t>uniform access layers to </a:t>
            </a:r>
            <a:r>
              <a:rPr lang="en-US" dirty="0" err="1" smtClean="0"/>
              <a:t>heterogenous</a:t>
            </a:r>
            <a:r>
              <a:rPr lang="en-US" dirty="0" smtClean="0"/>
              <a:t> </a:t>
            </a:r>
            <a:r>
              <a:rPr lang="en-US" dirty="0" smtClean="0"/>
              <a:t>CI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delbrot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5" y="1287403"/>
            <a:ext cx="8089359" cy="55705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SAGA: To </a:t>
            </a:r>
            <a:r>
              <a:rPr lang="en-US" sz="2400" dirty="0" smtClean="0"/>
              <a:t>provide uniform access layers to</a:t>
            </a:r>
            <a:r>
              <a:rPr lang="en-US" sz="2400" dirty="0" smtClean="0"/>
              <a:t> heterogeneous CI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SAGA-GANGA Integration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 bwMode="auto">
          <a:xfrm>
            <a:off x="95774" y="2046287"/>
            <a:ext cx="4799972" cy="4100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 descr="ganga_saga_scal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746" y="2617787"/>
            <a:ext cx="4248253" cy="25892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JSAGA</a:t>
            </a:r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D34-8CD6-0C49-8D66-19FEDD51CB4E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304800" y="1355725"/>
            <a:ext cx="8610600" cy="3216275"/>
            <a:chOff x="192" y="854"/>
            <a:chExt cx="5424" cy="2026"/>
          </a:xfrm>
        </p:grpSpPr>
        <p:sp>
          <p:nvSpPr>
            <p:cNvPr id="777219" name="Rectangle 3"/>
            <p:cNvSpPr>
              <a:spLocks noChangeArrowheads="1"/>
            </p:cNvSpPr>
            <p:nvPr/>
          </p:nvSpPr>
          <p:spPr bwMode="auto">
            <a:xfrm>
              <a:off x="4128" y="864"/>
              <a:ext cx="1488" cy="201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21" name="Rectangle 5"/>
            <p:cNvSpPr>
              <a:spLocks noChangeArrowheads="1"/>
            </p:cNvSpPr>
            <p:nvPr/>
          </p:nvSpPr>
          <p:spPr bwMode="auto">
            <a:xfrm>
              <a:off x="192" y="864"/>
              <a:ext cx="3408" cy="18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59" name="Text Box 43"/>
            <p:cNvSpPr txBox="1">
              <a:spLocks noChangeArrowheads="1"/>
            </p:cNvSpPr>
            <p:nvPr/>
          </p:nvSpPr>
          <p:spPr bwMode="auto">
            <a:xfrm>
              <a:off x="1536" y="854"/>
              <a:ext cx="8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C Python</a:t>
              </a:r>
            </a:p>
          </p:txBody>
        </p:sp>
        <p:sp>
          <p:nvSpPr>
            <p:cNvPr id="777260" name="Text Box 44"/>
            <p:cNvSpPr txBox="1">
              <a:spLocks noChangeArrowheads="1"/>
            </p:cNvSpPr>
            <p:nvPr/>
          </p:nvSpPr>
          <p:spPr bwMode="auto">
            <a:xfrm>
              <a:off x="4560" y="854"/>
              <a:ext cx="6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Jython</a:t>
              </a:r>
            </a:p>
          </p:txBody>
        </p:sp>
      </p:grpSp>
      <p:sp>
        <p:nvSpPr>
          <p:cNvPr id="777274" name="Rectangle 58"/>
          <p:cNvSpPr>
            <a:spLocks noChangeArrowheads="1"/>
          </p:cNvSpPr>
          <p:nvPr/>
        </p:nvSpPr>
        <p:spPr bwMode="auto">
          <a:xfrm>
            <a:off x="3810000" y="3429000"/>
            <a:ext cx="1752600" cy="10668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72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?</a:t>
            </a:r>
          </a:p>
        </p:txBody>
      </p:sp>
      <p:sp>
        <p:nvSpPr>
          <p:cNvPr id="777225" name="Rectangle 9"/>
          <p:cNvSpPr>
            <a:spLocks noChangeArrowheads="1"/>
          </p:cNvSpPr>
          <p:nvPr/>
        </p:nvSpPr>
        <p:spPr bwMode="auto">
          <a:xfrm>
            <a:off x="3810000" y="3429000"/>
            <a:ext cx="1752600" cy="1066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solidFill>
                  <a:schemeClr val="tx1"/>
                </a:solidFill>
                <a:effectLst/>
                <a:latin typeface="Arial" charset="0"/>
              </a:rPr>
              <a:t>JPySAGA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685800" y="3048000"/>
            <a:ext cx="777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effectLst/>
                <a:latin typeface="Arial" charset="0"/>
              </a:rPr>
              <a:t>Python Bindings for SAGA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6705600" y="5105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Java SAGA</a:t>
            </a:r>
          </a:p>
        </p:txBody>
      </p:sp>
      <p:sp>
        <p:nvSpPr>
          <p:cNvPr id="777228" name="Rectangle 12"/>
          <p:cNvSpPr>
            <a:spLocks noChangeArrowheads="1"/>
          </p:cNvSpPr>
          <p:nvPr/>
        </p:nvSpPr>
        <p:spPr bwMode="auto">
          <a:xfrm>
            <a:off x="3810000" y="5105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JSAGA</a:t>
            </a:r>
          </a:p>
        </p:txBody>
      </p:sp>
      <p:sp>
        <p:nvSpPr>
          <p:cNvPr id="777237" name="Rectangle 21"/>
          <p:cNvSpPr>
            <a:spLocks noChangeArrowheads="1"/>
          </p:cNvSpPr>
          <p:nvPr/>
        </p:nvSpPr>
        <p:spPr bwMode="auto">
          <a:xfrm>
            <a:off x="6705600" y="571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Java GAT</a:t>
            </a:r>
          </a:p>
        </p:txBody>
      </p:sp>
      <p:sp>
        <p:nvSpPr>
          <p:cNvPr id="777238" name="Rectangle 22"/>
          <p:cNvSpPr>
            <a:spLocks noChangeArrowheads="1"/>
          </p:cNvSpPr>
          <p:nvPr/>
        </p:nvSpPr>
        <p:spPr bwMode="auto">
          <a:xfrm>
            <a:off x="830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9" name="Rectangle 23"/>
          <p:cNvSpPr>
            <a:spLocks noChangeArrowheads="1"/>
          </p:cNvSpPr>
          <p:nvPr/>
        </p:nvSpPr>
        <p:spPr bwMode="auto">
          <a:xfrm>
            <a:off x="67056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0" name="Rectangle 24"/>
          <p:cNvSpPr>
            <a:spLocks noChangeArrowheads="1"/>
          </p:cNvSpPr>
          <p:nvPr/>
        </p:nvSpPr>
        <p:spPr bwMode="auto">
          <a:xfrm>
            <a:off x="69342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1" name="Rectangle 25"/>
          <p:cNvSpPr>
            <a:spLocks noChangeArrowheads="1"/>
          </p:cNvSpPr>
          <p:nvPr/>
        </p:nvSpPr>
        <p:spPr bwMode="auto">
          <a:xfrm>
            <a:off x="71628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2" name="Rectangle 26"/>
          <p:cNvSpPr>
            <a:spLocks noChangeArrowheads="1"/>
          </p:cNvSpPr>
          <p:nvPr/>
        </p:nvSpPr>
        <p:spPr bwMode="auto">
          <a:xfrm>
            <a:off x="73914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3" name="Rectangle 27"/>
          <p:cNvSpPr>
            <a:spLocks noChangeArrowheads="1"/>
          </p:cNvSpPr>
          <p:nvPr/>
        </p:nvSpPr>
        <p:spPr bwMode="auto">
          <a:xfrm>
            <a:off x="76200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4" name="Rectangle 28"/>
          <p:cNvSpPr>
            <a:spLocks noChangeArrowheads="1"/>
          </p:cNvSpPr>
          <p:nvPr/>
        </p:nvSpPr>
        <p:spPr bwMode="auto">
          <a:xfrm>
            <a:off x="78486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5" name="Rectangle 29"/>
          <p:cNvSpPr>
            <a:spLocks noChangeArrowheads="1"/>
          </p:cNvSpPr>
          <p:nvPr/>
        </p:nvSpPr>
        <p:spPr bwMode="auto">
          <a:xfrm>
            <a:off x="80772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6" name="Rectangle 30"/>
          <p:cNvSpPr>
            <a:spLocks noChangeArrowheads="1"/>
          </p:cNvSpPr>
          <p:nvPr/>
        </p:nvSpPr>
        <p:spPr bwMode="auto">
          <a:xfrm>
            <a:off x="3810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7" name="Rectangle 31"/>
          <p:cNvSpPr>
            <a:spLocks noChangeArrowheads="1"/>
          </p:cNvSpPr>
          <p:nvPr/>
        </p:nvSpPr>
        <p:spPr bwMode="auto">
          <a:xfrm>
            <a:off x="4038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8" name="Rectangle 32"/>
          <p:cNvSpPr>
            <a:spLocks noChangeArrowheads="1"/>
          </p:cNvSpPr>
          <p:nvPr/>
        </p:nvSpPr>
        <p:spPr bwMode="auto">
          <a:xfrm>
            <a:off x="4267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9" name="Rectangle 33"/>
          <p:cNvSpPr>
            <a:spLocks noChangeArrowheads="1"/>
          </p:cNvSpPr>
          <p:nvPr/>
        </p:nvSpPr>
        <p:spPr bwMode="auto">
          <a:xfrm>
            <a:off x="449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0" name="Rectangle 34"/>
          <p:cNvSpPr>
            <a:spLocks noChangeArrowheads="1"/>
          </p:cNvSpPr>
          <p:nvPr/>
        </p:nvSpPr>
        <p:spPr bwMode="auto">
          <a:xfrm>
            <a:off x="4724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1" name="Rectangle 35"/>
          <p:cNvSpPr>
            <a:spLocks noChangeArrowheads="1"/>
          </p:cNvSpPr>
          <p:nvPr/>
        </p:nvSpPr>
        <p:spPr bwMode="auto">
          <a:xfrm>
            <a:off x="4953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2" name="Rectangle 36"/>
          <p:cNvSpPr>
            <a:spLocks noChangeArrowheads="1"/>
          </p:cNvSpPr>
          <p:nvPr/>
        </p:nvSpPr>
        <p:spPr bwMode="auto">
          <a:xfrm>
            <a:off x="5181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3" name="Rectangle 37"/>
          <p:cNvSpPr>
            <a:spLocks noChangeArrowheads="1"/>
          </p:cNvSpPr>
          <p:nvPr/>
        </p:nvSpPr>
        <p:spPr bwMode="auto">
          <a:xfrm>
            <a:off x="5410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4" name="Rectangle 38"/>
          <p:cNvSpPr>
            <a:spLocks noChangeArrowheads="1"/>
          </p:cNvSpPr>
          <p:nvPr/>
        </p:nvSpPr>
        <p:spPr bwMode="auto">
          <a:xfrm>
            <a:off x="3810000" y="4724400"/>
            <a:ext cx="464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effectLst/>
                <a:latin typeface="Arial" charset="0"/>
              </a:rPr>
              <a:t>Java Bindings for SAGA</a:t>
            </a:r>
          </a:p>
        </p:txBody>
      </p:sp>
      <p:sp>
        <p:nvSpPr>
          <p:cNvPr id="777275" name="Line 59"/>
          <p:cNvSpPr>
            <a:spLocks noChangeShapeType="1"/>
          </p:cNvSpPr>
          <p:nvPr/>
        </p:nvSpPr>
        <p:spPr bwMode="auto">
          <a:xfrm>
            <a:off x="3733800" y="2514600"/>
            <a:ext cx="91440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6" name="Line 60"/>
          <p:cNvSpPr>
            <a:spLocks noChangeShapeType="1"/>
          </p:cNvSpPr>
          <p:nvPr/>
        </p:nvSpPr>
        <p:spPr bwMode="auto">
          <a:xfrm>
            <a:off x="3810000" y="2514600"/>
            <a:ext cx="312420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010400" cy="609600"/>
          </a:xfrm>
        </p:spPr>
        <p:txBody>
          <a:bodyPr/>
          <a:lstStyle/>
          <a:p>
            <a:r>
              <a:rPr lang="en-US" u="sng"/>
              <a:t>J</a:t>
            </a:r>
            <a:r>
              <a:rPr lang="en-US"/>
              <a:t>ava-based </a:t>
            </a:r>
            <a:r>
              <a:rPr lang="en-US" u="sng"/>
              <a:t>Py</a:t>
            </a:r>
            <a:r>
              <a:rPr lang="en-US"/>
              <a:t>thon </a:t>
            </a:r>
            <a:r>
              <a:rPr lang="en-US" u="sng"/>
              <a:t>SAGA</a:t>
            </a:r>
            <a:r>
              <a:rPr lang="en-US"/>
              <a:t> wrapper</a:t>
            </a:r>
            <a:endParaRPr lang="fr-FR"/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685800" y="5105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SAGA-C++</a:t>
            </a:r>
          </a:p>
        </p:txBody>
      </p:sp>
      <p:sp>
        <p:nvSpPr>
          <p:cNvPr id="777229" name="Rectangle 13"/>
          <p:cNvSpPr>
            <a:spLocks noChangeArrowheads="1"/>
          </p:cNvSpPr>
          <p:nvPr/>
        </p:nvSpPr>
        <p:spPr bwMode="auto">
          <a:xfrm>
            <a:off x="68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0" name="Rectangle 14"/>
          <p:cNvSpPr>
            <a:spLocks noChangeArrowheads="1"/>
          </p:cNvSpPr>
          <p:nvPr/>
        </p:nvSpPr>
        <p:spPr bwMode="auto">
          <a:xfrm>
            <a:off x="914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1" name="Rectangle 15"/>
          <p:cNvSpPr>
            <a:spLocks noChangeArrowheads="1"/>
          </p:cNvSpPr>
          <p:nvPr/>
        </p:nvSpPr>
        <p:spPr bwMode="auto">
          <a:xfrm>
            <a:off x="1143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2" name="Rectangle 16"/>
          <p:cNvSpPr>
            <a:spLocks noChangeArrowheads="1"/>
          </p:cNvSpPr>
          <p:nvPr/>
        </p:nvSpPr>
        <p:spPr bwMode="auto">
          <a:xfrm>
            <a:off x="1371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3" name="Rectangle 17"/>
          <p:cNvSpPr>
            <a:spLocks noChangeArrowheads="1"/>
          </p:cNvSpPr>
          <p:nvPr/>
        </p:nvSpPr>
        <p:spPr bwMode="auto">
          <a:xfrm>
            <a:off x="1600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4" name="Rectangle 18"/>
          <p:cNvSpPr>
            <a:spLocks noChangeArrowheads="1"/>
          </p:cNvSpPr>
          <p:nvPr/>
        </p:nvSpPr>
        <p:spPr bwMode="auto">
          <a:xfrm>
            <a:off x="1828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5" name="Rectangle 19"/>
          <p:cNvSpPr>
            <a:spLocks noChangeArrowheads="1"/>
          </p:cNvSpPr>
          <p:nvPr/>
        </p:nvSpPr>
        <p:spPr bwMode="auto">
          <a:xfrm>
            <a:off x="2057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6" name="Rectangle 20"/>
          <p:cNvSpPr>
            <a:spLocks noChangeArrowheads="1"/>
          </p:cNvSpPr>
          <p:nvPr/>
        </p:nvSpPr>
        <p:spPr bwMode="auto">
          <a:xfrm>
            <a:off x="2286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5" name="Rectangle 39"/>
          <p:cNvSpPr>
            <a:spLocks noChangeArrowheads="1"/>
          </p:cNvSpPr>
          <p:nvPr/>
        </p:nvSpPr>
        <p:spPr bwMode="auto">
          <a:xfrm>
            <a:off x="685800" y="4724400"/>
            <a:ext cx="1752600" cy="304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effectLst/>
                <a:latin typeface="Arial" charset="0"/>
              </a:rPr>
              <a:t>C++ Bindings for SAGA</a:t>
            </a:r>
          </a:p>
        </p:txBody>
      </p:sp>
      <p:sp>
        <p:nvSpPr>
          <p:cNvPr id="777256" name="Rectangle 40"/>
          <p:cNvSpPr>
            <a:spLocks noChangeArrowheads="1"/>
          </p:cNvSpPr>
          <p:nvPr/>
        </p:nvSpPr>
        <p:spPr bwMode="auto">
          <a:xfrm>
            <a:off x="6705600" y="3429000"/>
            <a:ext cx="1752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solidFill>
                  <a:schemeClr val="tx1"/>
                </a:solidFill>
                <a:effectLst/>
                <a:latin typeface="Arial" charset="0"/>
              </a:rPr>
              <a:t>JySAGA</a:t>
            </a:r>
          </a:p>
        </p:txBody>
      </p:sp>
      <p:sp>
        <p:nvSpPr>
          <p:cNvPr id="777261" name="Line 45"/>
          <p:cNvSpPr>
            <a:spLocks noChangeShapeType="1"/>
          </p:cNvSpPr>
          <p:nvPr/>
        </p:nvSpPr>
        <p:spPr bwMode="auto">
          <a:xfrm flipH="1">
            <a:off x="5334000" y="2514600"/>
            <a:ext cx="27432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62" name="Line 46"/>
          <p:cNvSpPr>
            <a:spLocks noChangeShapeType="1"/>
          </p:cNvSpPr>
          <p:nvPr/>
        </p:nvSpPr>
        <p:spPr bwMode="auto">
          <a:xfrm flipH="1">
            <a:off x="7620000" y="2514600"/>
            <a:ext cx="5334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6934200" y="2209800"/>
            <a:ext cx="2057400" cy="336550"/>
            <a:chOff x="4368" y="1392"/>
            <a:chExt cx="1296" cy="212"/>
          </a:xfrm>
        </p:grpSpPr>
        <p:sp>
          <p:nvSpPr>
            <p:cNvPr id="777220" name="Oval 4"/>
            <p:cNvSpPr>
              <a:spLocks noChangeArrowheads="1"/>
            </p:cNvSpPr>
            <p:nvPr/>
          </p:nvSpPr>
          <p:spPr bwMode="auto">
            <a:xfrm>
              <a:off x="4368" y="1392"/>
              <a:ext cx="1296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64" name="Text Box 48"/>
            <p:cNvSpPr txBox="1">
              <a:spLocks noChangeArrowheads="1"/>
            </p:cNvSpPr>
            <p:nvPr/>
          </p:nvSpPr>
          <p:spPr bwMode="auto">
            <a:xfrm>
              <a:off x="4464" y="1392"/>
              <a:ext cx="11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effectLst/>
                  <a:latin typeface="Arial" charset="0"/>
                </a:rPr>
                <a:t>a user application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685800" y="3429000"/>
            <a:ext cx="1752600" cy="1066800"/>
            <a:chOff x="432" y="2160"/>
            <a:chExt cx="1104" cy="672"/>
          </a:xfrm>
        </p:grpSpPr>
        <p:sp>
          <p:nvSpPr>
            <p:cNvPr id="777257" name="Rectangle 41"/>
            <p:cNvSpPr>
              <a:spLocks noChangeArrowheads="1"/>
            </p:cNvSpPr>
            <p:nvPr/>
          </p:nvSpPr>
          <p:spPr bwMode="auto">
            <a:xfrm>
              <a:off x="432" y="2400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solidFill>
                    <a:schemeClr val="tx1"/>
                  </a:solidFill>
                  <a:effectLst/>
                  <a:latin typeface="Arial" charset="0"/>
                </a:rPr>
                <a:t>legacy python bind.</a:t>
              </a:r>
            </a:p>
          </p:txBody>
        </p:sp>
        <p:sp>
          <p:nvSpPr>
            <p:cNvPr id="777258" name="Rectangle 42"/>
            <p:cNvSpPr>
              <a:spLocks noChangeArrowheads="1"/>
            </p:cNvSpPr>
            <p:nvPr/>
          </p:nvSpPr>
          <p:spPr bwMode="auto">
            <a:xfrm>
              <a:off x="432" y="2640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effectLst/>
                  <a:latin typeface="Arial" charset="0"/>
                </a:rPr>
                <a:t>Boost wrapper</a:t>
              </a:r>
            </a:p>
          </p:txBody>
        </p:sp>
        <p:sp>
          <p:nvSpPr>
            <p:cNvPr id="777266" name="Rectangle 50"/>
            <p:cNvSpPr>
              <a:spLocks noChangeArrowheads="1"/>
            </p:cNvSpPr>
            <p:nvPr/>
          </p:nvSpPr>
          <p:spPr bwMode="auto">
            <a:xfrm>
              <a:off x="432" y="2160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effectLst/>
                  <a:latin typeface="Arial" charset="0"/>
                </a:rPr>
                <a:t>SAGA-C++Py</a:t>
              </a:r>
            </a:p>
          </p:txBody>
        </p:sp>
      </p:grpSp>
      <p:sp>
        <p:nvSpPr>
          <p:cNvPr id="777273" name="Line 57"/>
          <p:cNvSpPr>
            <a:spLocks noChangeShapeType="1"/>
          </p:cNvSpPr>
          <p:nvPr/>
        </p:nvSpPr>
        <p:spPr bwMode="auto">
          <a:xfrm flipH="1">
            <a:off x="1524000" y="2514600"/>
            <a:ext cx="11430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7" name="Line 61"/>
          <p:cNvSpPr>
            <a:spLocks noChangeShapeType="1"/>
          </p:cNvSpPr>
          <p:nvPr/>
        </p:nvSpPr>
        <p:spPr bwMode="auto">
          <a:xfrm>
            <a:off x="3733800" y="2514600"/>
            <a:ext cx="9144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8" name="Line 62"/>
          <p:cNvSpPr>
            <a:spLocks noChangeShapeType="1"/>
          </p:cNvSpPr>
          <p:nvPr/>
        </p:nvSpPr>
        <p:spPr bwMode="auto">
          <a:xfrm>
            <a:off x="3810000" y="2514600"/>
            <a:ext cx="31242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84" name="Rectangle 68"/>
          <p:cNvSpPr>
            <a:spLocks noChangeArrowheads="1"/>
          </p:cNvSpPr>
          <p:nvPr/>
        </p:nvSpPr>
        <p:spPr bwMode="auto">
          <a:xfrm>
            <a:off x="0" y="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342900" indent="-342900"/>
            <a:endParaRPr lang="en-US" sz="1000" b="0">
              <a:solidFill>
                <a:schemeClr val="tx1"/>
              </a:solidFill>
              <a:effectLst/>
              <a:latin typeface="Arial" charset="0"/>
            </a:endParaRPr>
          </a:p>
          <a:p>
            <a:pPr marL="342900" indent="-342900" eaLnBrk="0" hangingPunct="0"/>
            <a:endParaRPr lang="en-US" sz="18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6934200" y="2209800"/>
            <a:ext cx="2057400" cy="336550"/>
            <a:chOff x="1392" y="1392"/>
            <a:chExt cx="1248" cy="212"/>
          </a:xfrm>
        </p:grpSpPr>
        <p:sp>
          <p:nvSpPr>
            <p:cNvPr id="777222" name="Oval 6"/>
            <p:cNvSpPr>
              <a:spLocks noChangeArrowheads="1"/>
            </p:cNvSpPr>
            <p:nvPr/>
          </p:nvSpPr>
          <p:spPr bwMode="auto">
            <a:xfrm>
              <a:off x="1392" y="1392"/>
              <a:ext cx="1248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63" name="Text Box 47"/>
            <p:cNvSpPr txBox="1">
              <a:spLocks noChangeArrowheads="1"/>
            </p:cNvSpPr>
            <p:nvPr/>
          </p:nvSpPr>
          <p:spPr bwMode="auto">
            <a:xfrm>
              <a:off x="1488" y="1392"/>
              <a:ext cx="10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600" b="0">
                  <a:solidFill>
                    <a:schemeClr val="tx1"/>
                  </a:solidFill>
                  <a:effectLst/>
                  <a:latin typeface="Arial" charset="0"/>
                </a:rPr>
                <a:t>a user application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7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7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7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51711E-6 L -0.51667 -0.002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7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7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7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7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77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77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74" grpId="0"/>
      <p:bldP spid="777225" grpId="0" animBg="1"/>
      <p:bldP spid="777224" grpId="0" animBg="1"/>
      <p:bldP spid="777254" grpId="0" animBg="1"/>
      <p:bldP spid="777275" grpId="0" animBg="1"/>
      <p:bldP spid="777276" grpId="0" animBg="1"/>
      <p:bldP spid="777255" grpId="0" animBg="1"/>
      <p:bldP spid="777256" grpId="0" animBg="1"/>
      <p:bldP spid="777261" grpId="0" animBg="1"/>
      <p:bldP spid="777262" grpId="0" animBg="1"/>
      <p:bldP spid="777273" grpId="0" animBg="1"/>
      <p:bldP spid="777277" grpId="0" animBg="1"/>
      <p:bldP spid="7772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114425" y="263525"/>
            <a:ext cx="8029575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DARE – Gateway for RNA-folding  </a:t>
            </a:r>
            <a:br>
              <a:rPr lang="en-US" dirty="0" smtClean="0"/>
            </a:br>
            <a:r>
              <a:rPr lang="en-US" sz="2667" dirty="0" smtClean="0"/>
              <a:t>(</a:t>
            </a:r>
            <a:r>
              <a:rPr lang="en-US" sz="2667" dirty="0" err="1" smtClean="0"/>
              <a:t>Joohyun</a:t>
            </a:r>
            <a:r>
              <a:rPr lang="en-US" sz="2667" dirty="0" smtClean="0"/>
              <a:t> Kim, </a:t>
            </a:r>
            <a:r>
              <a:rPr lang="en-US" sz="2667" dirty="0" err="1" smtClean="0"/>
              <a:t>CyD</a:t>
            </a:r>
            <a:r>
              <a:rPr lang="en-US" sz="2667" dirty="0" smtClean="0"/>
              <a:t>)</a:t>
            </a:r>
            <a:endParaRPr lang="en-US" sz="2667" dirty="0"/>
          </a:p>
        </p:txBody>
      </p:sp>
      <p:pic>
        <p:nvPicPr>
          <p:cNvPr id="5" name="Picture 4" descr="dare-rfold-snap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074"/>
            <a:ext cx="9144000" cy="2193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3820210"/>
            <a:ext cx="4168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 DARE-Gateway: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Integrated, Extensible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Balanced: Scale-Up and Scale-out to</a:t>
            </a:r>
          </a:p>
        </p:txBody>
      </p:sp>
      <p:pic>
        <p:nvPicPr>
          <p:cNvPr id="7" name="Picture 6" descr="pipeli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083" y="3327805"/>
            <a:ext cx="4669939" cy="33370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Distributed Applications 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Development Challenges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82366" y="2087422"/>
            <a:ext cx="7966954" cy="49404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Arial" pitchFamily="-110" charset="0"/>
              </a:rPr>
              <a:t>Ability to develop simple or effective distributed applications </a:t>
            </a:r>
          </a:p>
          <a:p>
            <a:pPr lvl="1"/>
            <a:r>
              <a:rPr lang="en-US" dirty="0" smtClean="0"/>
              <a:t>Distributed CI: Is the whole &gt;  than the sum of the parts?</a:t>
            </a:r>
            <a:endParaRPr lang="en-US" dirty="0" smtClean="0">
              <a:sym typeface="Arial" pitchFamily="-110" charset="0"/>
            </a:endParaRPr>
          </a:p>
          <a:p>
            <a:pPr lvl="1"/>
            <a:r>
              <a:rPr lang="en-US" dirty="0" smtClean="0">
                <a:sym typeface="Arial" pitchFamily="-110" charset="0"/>
              </a:rPr>
              <a:t>App. that utilize resources sequentially, concurrently or asynchronously is low </a:t>
            </a:r>
          </a:p>
          <a:p>
            <a:r>
              <a:rPr lang="en-US" dirty="0" smtClean="0"/>
              <a:t>Developing Distributed Applications is fundamentally hard:</a:t>
            </a:r>
          </a:p>
          <a:p>
            <a:pPr lvl="1"/>
            <a:r>
              <a:rPr lang="en-US" dirty="0" smtClean="0"/>
              <a:t>Intrinsic: </a:t>
            </a:r>
          </a:p>
          <a:p>
            <a:pPr lvl="2"/>
            <a:r>
              <a:rPr lang="en-US" dirty="0" smtClean="0"/>
              <a:t>Control</a:t>
            </a:r>
            <a:r>
              <a:rPr lang="en-US" dirty="0" smtClean="0"/>
              <a:t>/</a:t>
            </a:r>
            <a:r>
              <a:rPr lang="en-US" dirty="0" smtClean="0"/>
              <a:t>Coordination &amp; execution over</a:t>
            </a:r>
            <a:r>
              <a:rPr lang="en-US" dirty="0" smtClean="0"/>
              <a:t> Heterogeneous </a:t>
            </a:r>
            <a:r>
              <a:rPr lang="en-US" dirty="0" smtClean="0"/>
              <a:t>sites</a:t>
            </a:r>
          </a:p>
          <a:p>
            <a:pPr lvl="2"/>
            <a:r>
              <a:rPr lang="en-US" dirty="0" smtClean="0"/>
              <a:t>Complex </a:t>
            </a:r>
            <a:r>
              <a:rPr lang="en-US" dirty="0" smtClean="0"/>
              <a:t>Design point/Models of Distributed Applications, </a:t>
            </a:r>
          </a:p>
          <a:p>
            <a:pPr lvl="3"/>
            <a:r>
              <a:rPr lang="en-US" dirty="0" smtClean="0"/>
              <a:t>Reasons for using distributed CI -- more than (peak) performance </a:t>
            </a:r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Extrinsic:</a:t>
            </a:r>
          </a:p>
          <a:p>
            <a:pPr lvl="2"/>
            <a:r>
              <a:rPr lang="en-US" dirty="0" smtClean="0"/>
              <a:t>(Complex) Underlying infrastructure &amp; its provisioning</a:t>
            </a:r>
          </a:p>
          <a:p>
            <a:pPr lvl="3"/>
            <a:r>
              <a:rPr lang="en-US" dirty="0" smtClean="0"/>
              <a:t>Deployment and Exec. environment dependent on development tools</a:t>
            </a:r>
          </a:p>
          <a:p>
            <a:pPr lvl="2"/>
            <a:r>
              <a:rPr lang="en-US" dirty="0" smtClean="0"/>
              <a:t>Large number Programming systems, tools and environments</a:t>
            </a:r>
          </a:p>
          <a:p>
            <a:pPr lvl="3"/>
            <a:r>
              <a:rPr lang="en-US" dirty="0" smtClean="0"/>
              <a:t>Lack of  well-defined interfaces &amp; abstractions</a:t>
            </a:r>
          </a:p>
          <a:p>
            <a:pPr lvl="3"/>
            <a:r>
              <a:rPr lang="en-US" dirty="0" smtClean="0"/>
              <a:t>Interoperability and extensibility become difficult</a:t>
            </a:r>
          </a:p>
          <a:p>
            <a:r>
              <a:rPr lang="en-US" dirty="0" smtClean="0">
                <a:sym typeface="Arial" pitchFamily="-110" charset="0"/>
              </a:rPr>
              <a:t>See: DPA Survey </a:t>
            </a:r>
            <a:r>
              <a:rPr lang="en-US" dirty="0" smtClean="0">
                <a:sym typeface="Arial" pitchFamily="-110" charset="0"/>
              </a:rPr>
              <a:t>Paper</a:t>
            </a:r>
            <a:r>
              <a:rPr lang="en-US" dirty="0" smtClean="0">
                <a:sym typeface="Arial" pitchFamily="-110" charset="0"/>
              </a:rPr>
              <a:t>:</a:t>
            </a:r>
          </a:p>
          <a:p>
            <a:pPr lvl="1"/>
            <a:r>
              <a:rPr lang="en-US" dirty="0" err="1" smtClean="0">
                <a:sym typeface="Arial" pitchFamily="-110" charset="0"/>
              </a:rPr>
              <a:t>http://www.cct.lsu.edu/~sjha/dpa_publications/dpa_surveypaper.pdf</a:t>
            </a:r>
            <a:endParaRPr lang="en-US" dirty="0" smtClean="0">
              <a:sym typeface="Arial" pitchFamily="-110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2038256"/>
            <a:ext cx="7691373" cy="45249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exists a lack of Programmatic approaches that: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general-purpose,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basic &amp;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grid functionality for applications and thus hide underlying complexity, varying semantics..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building blocks upon which to construct “consistent” higher-levels of functionality and abstractions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Meets the need for a Broad Spectrum of Application: 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scripts, Gateways, Smart Applications and Production Grade Tooling, Workflow…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Simple, integrated, stable, uniform and high-level interface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and Stable: 80:20 restricted scope and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Integrated: Similar semantics &amp; style across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Uniform: Same interface for different distributed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SAGA: Provides Application* developers with units required to compose high-level functionality across (distinct) distributed systems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(*) One Person’s Application is another Person’s Tool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12838"/>
            <a:ext cx="7375525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>
          <a:xfrm>
            <a:off x="0" y="171356"/>
            <a:ext cx="8913813" cy="914400"/>
          </a:xfrm>
        </p:spPr>
        <p:txBody>
          <a:bodyPr/>
          <a:lstStyle/>
          <a:p>
            <a:r>
              <a:rPr lang="en-US" smtClean="0"/>
              <a:t>SAGA: In a thousand words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SAGA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95" y="2068618"/>
            <a:ext cx="7984005" cy="4553160"/>
          </a:xfrm>
        </p:spPr>
        <p:txBody>
          <a:bodyPr>
            <a:normAutofit/>
          </a:bodyPr>
          <a:lstStyle/>
          <a:p>
            <a:r>
              <a:rPr lang="en-US" dirty="0" smtClean="0"/>
              <a:t>SAGA is used to develop applications that are distributed by definition:</a:t>
            </a:r>
          </a:p>
          <a:p>
            <a:pPr lvl="1"/>
            <a:r>
              <a:rPr lang="en-US" dirty="0" smtClean="0"/>
              <a:t>Simple extensions of “localized applications” (</a:t>
            </a:r>
            <a:r>
              <a:rPr lang="en-US" dirty="0" err="1" smtClean="0"/>
              <a:t>eg</a:t>
            </a:r>
            <a:r>
              <a:rPr lang="en-US" dirty="0" smtClean="0"/>
              <a:t> scripting)</a:t>
            </a:r>
          </a:p>
          <a:p>
            <a:pPr lvl="1"/>
            <a:r>
              <a:rPr lang="en-US" dirty="0" smtClean="0"/>
              <a:t>Novel Distributed Programming Models (</a:t>
            </a:r>
            <a:r>
              <a:rPr lang="en-US" dirty="0" err="1" smtClean="0"/>
              <a:t>eg</a:t>
            </a:r>
            <a:r>
              <a:rPr lang="en-US" dirty="0" smtClean="0"/>
              <a:t> Rep-</a:t>
            </a:r>
            <a:r>
              <a:rPr lang="en-US" dirty="0" err="1" smtClean="0"/>
              <a:t>Exch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SAGA: Build tools and abstractions that enable the execution of applications over distributed resources, without modifying the applications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Infrastructure Independent Pilot-Jobs</a:t>
            </a:r>
          </a:p>
          <a:p>
            <a:r>
              <a:rPr lang="en-US" dirty="0" smtClean="0"/>
              <a:t>SAGA: To provide uniform access layers to </a:t>
            </a:r>
            <a:r>
              <a:rPr lang="en-US" dirty="0" err="1" smtClean="0"/>
              <a:t>heter</a:t>
            </a:r>
            <a:r>
              <a:rPr lang="en-US" dirty="0" smtClean="0"/>
              <a:t>. CI</a:t>
            </a:r>
          </a:p>
          <a:p>
            <a:pPr lvl="1"/>
            <a:r>
              <a:rPr lang="en-US" dirty="0" smtClean="0"/>
              <a:t>Uniform access to EGI (ARC, </a:t>
            </a:r>
            <a:r>
              <a:rPr lang="en-US" dirty="0" err="1" smtClean="0"/>
              <a:t>gLite</a:t>
            </a:r>
            <a:r>
              <a:rPr lang="en-US" dirty="0" smtClean="0"/>
              <a:t>, </a:t>
            </a:r>
            <a:r>
              <a:rPr lang="en-US" dirty="0" err="1" smtClean="0"/>
              <a:t>Globus</a:t>
            </a:r>
            <a:r>
              <a:rPr lang="en-US" dirty="0" smtClean="0"/>
              <a:t> and </a:t>
            </a:r>
            <a:r>
              <a:rPr lang="en-US" dirty="0" err="1" smtClean="0"/>
              <a:t>Unicore</a:t>
            </a:r>
            <a:r>
              <a:rPr lang="en-US" dirty="0" smtClean="0"/>
              <a:t>/</a:t>
            </a:r>
            <a:r>
              <a:rPr lang="en-US" dirty="0" smtClean="0"/>
              <a:t>BES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Simplify the building of tools and Gateways or MW applications, workers submitted to &gt;8 back-ends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SAGA: Develop </a:t>
            </a:r>
            <a:r>
              <a:rPr lang="en-US" sz="2400" dirty="0" smtClean="0"/>
              <a:t>applications that are distributed by </a:t>
            </a:r>
            <a:r>
              <a:rPr lang="en-US" sz="2400" dirty="0" smtClean="0"/>
              <a:t>definition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06400" y="1397001"/>
            <a:ext cx="4495800" cy="4978399"/>
          </a:xfrm>
        </p:spPr>
        <p:txBody>
          <a:bodyPr>
            <a:normAutofit/>
          </a:bodyPr>
          <a:lstStyle/>
          <a:p>
            <a:r>
              <a:rPr lang="en-US" sz="1700" dirty="0" smtClean="0"/>
              <a:t>How to develop a simple MR that is interoperable across infrastructure concurrently?</a:t>
            </a:r>
            <a:endParaRPr lang="en-US" sz="1700" dirty="0" smtClean="0"/>
          </a:p>
          <a:p>
            <a:r>
              <a:rPr lang="en-US" sz="1700" dirty="0" smtClean="0"/>
              <a:t>Same </a:t>
            </a:r>
            <a:r>
              <a:rPr lang="en-US" sz="1700" dirty="0" smtClean="0"/>
              <a:t>application,</a:t>
            </a:r>
            <a:r>
              <a:rPr lang="en-US" sz="1700" dirty="0" smtClean="0"/>
              <a:t> same programming model:</a:t>
            </a:r>
          </a:p>
          <a:p>
            <a:pPr lvl="1"/>
            <a:r>
              <a:rPr lang="en-US" sz="1700" dirty="0" smtClean="0"/>
              <a:t>Very different performance </a:t>
            </a:r>
            <a:r>
              <a:rPr lang="en-US" sz="1700" dirty="0" smtClean="0"/>
              <a:t>dependence</a:t>
            </a:r>
            <a:endParaRPr lang="en-US" sz="1700" dirty="0" smtClean="0"/>
          </a:p>
          <a:p>
            <a:r>
              <a:rPr lang="en-US" sz="1700" dirty="0" smtClean="0"/>
              <a:t>Same application, different </a:t>
            </a:r>
            <a:r>
              <a:rPr lang="en-US" sz="1700" dirty="0" smtClean="0"/>
              <a:t>programming </a:t>
            </a:r>
            <a:r>
              <a:rPr lang="en-US" sz="1700" dirty="0" smtClean="0"/>
              <a:t>models</a:t>
            </a:r>
            <a:endParaRPr lang="en-US" sz="1700" dirty="0" smtClean="0"/>
          </a:p>
          <a:p>
            <a:pPr lvl="1"/>
            <a:r>
              <a:rPr lang="en-US" sz="1700" dirty="0" smtClean="0"/>
              <a:t>Very </a:t>
            </a:r>
            <a:r>
              <a:rPr lang="en-US" sz="1700" dirty="0" smtClean="0"/>
              <a:t>different performance </a:t>
            </a:r>
            <a:r>
              <a:rPr lang="en-US" sz="1700" dirty="0" smtClean="0"/>
              <a:t>dependence</a:t>
            </a:r>
          </a:p>
          <a:p>
            <a:pPr lvl="1">
              <a:buNone/>
            </a:pPr>
            <a:endParaRPr lang="en-US" sz="1700" dirty="0" smtClean="0"/>
          </a:p>
        </p:txBody>
      </p:sp>
      <p:pic>
        <p:nvPicPr>
          <p:cNvPr id="7" name="Content Placeholder 3" descr="saga_mapreduce_schema.png"/>
          <p:cNvPicPr>
            <a:picLocks noChangeAspect="1"/>
          </p:cNvPicPr>
          <p:nvPr/>
        </p:nvPicPr>
        <p:blipFill>
          <a:blip r:embed="rId2"/>
          <a:srcRect l="-10578" r="-10578"/>
          <a:stretch>
            <a:fillRect/>
          </a:stretch>
        </p:blipFill>
        <p:spPr>
          <a:xfrm>
            <a:off x="4368800" y="1592712"/>
            <a:ext cx="4632959" cy="4782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Distributed Programming Models </a:t>
            </a:r>
            <a:endParaRPr lang="en-US" dirty="0"/>
          </a:p>
        </p:txBody>
      </p:sp>
      <p:pic>
        <p:nvPicPr>
          <p:cNvPr id="4" name="Content Placeholder 3" descr="sphere_varying_worker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4268" r="-14268"/>
          <a:stretch>
            <a:fillRect/>
          </a:stretch>
        </p:blipFill>
        <p:spPr>
          <a:xfrm>
            <a:off x="4129449" y="1817641"/>
            <a:ext cx="5014551" cy="2731106"/>
          </a:xfrm>
        </p:spPr>
      </p:pic>
      <p:pic>
        <p:nvPicPr>
          <p:cNvPr id="5" name="Picture 4" descr="sagamr_varying_work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83" y="4310826"/>
            <a:ext cx="3827804" cy="2547174"/>
          </a:xfrm>
          <a:prstGeom prst="rect">
            <a:avLst/>
          </a:prstGeom>
        </p:spPr>
      </p:pic>
      <p:pic>
        <p:nvPicPr>
          <p:cNvPr id="6" name="Picture 5" descr="sphere_mr_varying_chunksiz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65574"/>
            <a:ext cx="4571429" cy="320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222" dirty="0" smtClean="0"/>
              <a:t>Distributed Adaptive Replica Exchange (DARE)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222" dirty="0" smtClean="0">
                <a:solidFill>
                  <a:schemeClr val="bg1">
                    <a:lumMod val="75000"/>
                  </a:schemeClr>
                </a:solidFill>
              </a:rPr>
              <a:t>Multiple Pilot-Jobs on the “Distributed” </a:t>
            </a:r>
            <a:r>
              <a:rPr lang="en-US" sz="2222" dirty="0" err="1" smtClean="0">
                <a:solidFill>
                  <a:schemeClr val="bg1">
                    <a:lumMod val="75000"/>
                  </a:schemeClr>
                </a:solidFill>
              </a:rPr>
              <a:t>TeraGrid</a:t>
            </a:r>
            <a:endParaRPr lang="en-US" sz="2222" dirty="0" smtClean="0">
              <a:solidFill>
                <a:srgbClr val="800000"/>
              </a:solidFill>
              <a:latin typeface="Cooper Black"/>
              <a:cs typeface="Cooper Black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92710" y="2011973"/>
            <a:ext cx="7489289" cy="1366228"/>
          </a:xfrm>
        </p:spPr>
        <p:txBody>
          <a:bodyPr>
            <a:normAutofit/>
          </a:bodyPr>
          <a:lstStyle/>
          <a:p>
            <a:r>
              <a:rPr lang="en-US" dirty="0" smtClean="0"/>
              <a:t>Ability to dynamically add HPC resources. On TG:</a:t>
            </a:r>
            <a:endParaRPr lang="en-US" dirty="0" smtClean="0"/>
          </a:p>
          <a:p>
            <a:r>
              <a:rPr lang="en-US" dirty="0" smtClean="0"/>
              <a:t>Innovations in Distributed Algorithms:</a:t>
            </a:r>
          </a:p>
          <a:p>
            <a:pPr lvl="1"/>
            <a:r>
              <a:rPr lang="en-US" dirty="0" smtClean="0"/>
              <a:t>Variants </a:t>
            </a:r>
            <a:r>
              <a:rPr lang="en-US" dirty="0" smtClean="0"/>
              <a:t>of  RE: Sync (local)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(distr.)</a:t>
            </a:r>
          </a:p>
        </p:txBody>
      </p:sp>
      <p:pic>
        <p:nvPicPr>
          <p:cNvPr id="37894" name="Picture 7" descr="perf_distributed_number_replica-1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011" y="3746500"/>
            <a:ext cx="3657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hart 6"/>
          <p:cNvGraphicFramePr/>
          <p:nvPr/>
        </p:nvGraphicFramePr>
        <p:xfrm>
          <a:off x="4888046" y="3644900"/>
          <a:ext cx="3935959" cy="307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414</TotalTime>
  <Words>626</Words>
  <Application>Microsoft Macintosh PowerPoint</Application>
  <PresentationFormat>On-screen Show (4:3)</PresentationFormat>
  <Paragraphs>82</Paragraphs>
  <Slides>15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Perspective</vt:lpstr>
      <vt:lpstr>Nouvelle présentation</vt:lpstr>
      <vt:lpstr>1_Perspective</vt:lpstr>
      <vt:lpstr>2_Perspective</vt:lpstr>
      <vt:lpstr>3_Perspective</vt:lpstr>
      <vt:lpstr>4_Perspective</vt:lpstr>
      <vt:lpstr>A Brief Introduction to SAGA</vt:lpstr>
      <vt:lpstr>Distributed Applications  Development Challenges</vt:lpstr>
      <vt:lpstr>SAGA: In a nutshell</vt:lpstr>
      <vt:lpstr>SAGA: In a thousand words</vt:lpstr>
      <vt:lpstr>SAGA: Architecture</vt:lpstr>
      <vt:lpstr>How is SAGA Used?</vt:lpstr>
      <vt:lpstr>SAGA: Develop applications that are distributed by definition</vt:lpstr>
      <vt:lpstr>Understanding Distributed Programming Models </vt:lpstr>
      <vt:lpstr>Distributed Adaptive Replica Exchange (DARE) Multiple Pilot-Jobs on the “Distributed” TeraGrid</vt:lpstr>
      <vt:lpstr>SAGA: Tools for Effective Distributed Execution</vt:lpstr>
      <vt:lpstr>SAGA: Provides uniform access layers to heterogenous CI</vt:lpstr>
      <vt:lpstr>SAGA: To provide uniform access layers to heterogeneous CI</vt:lpstr>
      <vt:lpstr>SAGA-GANGA Integration</vt:lpstr>
      <vt:lpstr>Java-based Python SAGA wrapper</vt:lpstr>
      <vt:lpstr>DARE – Gateway for RNA-folding   (Joohyun Kim, CyD)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96</cp:revision>
  <dcterms:created xsi:type="dcterms:W3CDTF">2010-11-28T20:29:18Z</dcterms:created>
  <dcterms:modified xsi:type="dcterms:W3CDTF">2010-11-28T20:55:25Z</dcterms:modified>
</cp:coreProperties>
</file>