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2" r:id="rId4"/>
    <p:sldId id="261" r:id="rId5"/>
    <p:sldId id="267" r:id="rId6"/>
    <p:sldId id="268" r:id="rId7"/>
    <p:sldId id="270" r:id="rId8"/>
    <p:sldId id="258" r:id="rId9"/>
    <p:sldId id="259" r:id="rId10"/>
    <p:sldId id="264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8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4205A-AF26-EC4E-8562-143F5F805227}" type="datetimeFigureOut">
              <a:rPr lang="en-US" smtClean="0"/>
              <a:t>10/19/11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63CFF-A1CC-D141-89CD-005E2D32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8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0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3CAE-85D5-EF41-8154-1DEE4C4DD4B2}" type="datetimeFigureOut">
              <a:rPr lang="en-US" smtClean="0"/>
              <a:t>10/19/11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5825"/>
            <a:ext cx="7772400" cy="2314575"/>
          </a:xfrm>
        </p:spPr>
        <p:txBody>
          <a:bodyPr>
            <a:normAutofit/>
          </a:bodyPr>
          <a:lstStyle/>
          <a:p>
            <a:r>
              <a:rPr lang="en-US" dirty="0" smtClean="0"/>
              <a:t>DARE</a:t>
            </a:r>
            <a:br>
              <a:rPr lang="en-US" dirty="0" smtClean="0"/>
            </a:br>
            <a:r>
              <a:rPr lang="en-US" dirty="0" smtClean="0"/>
              <a:t>SAGA enabled Gateway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Joohyun</a:t>
            </a:r>
            <a:r>
              <a:rPr lang="en-US" dirty="0" smtClean="0"/>
              <a:t> Kim</a:t>
            </a:r>
          </a:p>
          <a:p>
            <a:r>
              <a:rPr lang="en-US" dirty="0" smtClean="0"/>
              <a:t>Sharath Maddineni</a:t>
            </a:r>
          </a:p>
          <a:p>
            <a:r>
              <a:rPr lang="en-US" dirty="0" err="1"/>
              <a:t>Shantenu</a:t>
            </a:r>
            <a:r>
              <a:rPr lang="en-US" dirty="0"/>
              <a:t> </a:t>
            </a:r>
            <a:r>
              <a:rPr lang="en-US" dirty="0" err="1"/>
              <a:t>Jha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3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23047" y="1529880"/>
            <a:ext cx="7966954" cy="4608884"/>
          </a:xfrm>
        </p:spPr>
        <p:txBody>
          <a:bodyPr>
            <a:noAutofit/>
          </a:bodyPr>
          <a:lstStyle/>
          <a:p>
            <a:r>
              <a:rPr lang="en-US" sz="1700" dirty="0" smtClean="0"/>
              <a:t>DARE-based Gateways for Life Science Applications</a:t>
            </a:r>
          </a:p>
          <a:p>
            <a:pPr lvl="1"/>
            <a:r>
              <a:rPr lang="en-US" sz="1700" dirty="0" smtClean="0"/>
              <a:t>Importance of Life Science </a:t>
            </a:r>
            <a:r>
              <a:rPr lang="en-US" sz="1700" dirty="0" smtClean="0">
                <a:sym typeface="Wingdings"/>
              </a:rPr>
              <a:t>&lt; == &gt; Role of Gateways</a:t>
            </a:r>
            <a:r>
              <a:rPr lang="en-US" sz="1700" dirty="0" smtClean="0"/>
              <a:t>  </a:t>
            </a:r>
          </a:p>
          <a:p>
            <a:pPr lvl="1"/>
            <a:r>
              <a:rPr lang="en-US" sz="1700" dirty="0" smtClean="0"/>
              <a:t>Different computational characteristics</a:t>
            </a:r>
          </a:p>
          <a:p>
            <a:r>
              <a:rPr lang="en-US" sz="1900" dirty="0" smtClean="0"/>
              <a:t>DARE for HT-HPC and NGS</a:t>
            </a:r>
          </a:p>
          <a:p>
            <a:pPr lvl="1"/>
            <a:r>
              <a:rPr lang="en-US" sz="1700" dirty="0" smtClean="0"/>
              <a:t>Architecture, Performance and Scalability</a:t>
            </a:r>
          </a:p>
          <a:p>
            <a:r>
              <a:rPr lang="en-US" sz="1700" dirty="0" smtClean="0"/>
              <a:t>DARE based Gateway for NGS Analytics</a:t>
            </a:r>
          </a:p>
          <a:p>
            <a:pPr lvl="1"/>
            <a:r>
              <a:rPr lang="en-US" sz="1700" dirty="0" smtClean="0"/>
              <a:t>Perform alignment for “real” NGS problems on production DCI</a:t>
            </a:r>
          </a:p>
          <a:p>
            <a:pPr lvl="1"/>
            <a:r>
              <a:rPr lang="en-US" sz="1700" dirty="0" smtClean="0"/>
              <a:t>Empirical understanding of using prod DCI for DI applications</a:t>
            </a:r>
          </a:p>
          <a:p>
            <a:r>
              <a:rPr lang="en-US" sz="1700" dirty="0" smtClean="0"/>
              <a:t>BFAST computational characterization</a:t>
            </a:r>
          </a:p>
          <a:p>
            <a:pPr lvl="1"/>
            <a:r>
              <a:rPr lang="en-US" sz="1700" dirty="0" smtClean="0"/>
              <a:t>Tradeoffs: Com.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Mem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r>
              <a:rPr lang="en-US" sz="1700" dirty="0" smtClean="0"/>
              <a:t>Towards Production DCI for NGS Analytics</a:t>
            </a:r>
          </a:p>
          <a:p>
            <a:pPr lvl="1"/>
            <a:r>
              <a:rPr lang="en-US" sz="1700" dirty="0" smtClean="0"/>
              <a:t>DARE-based Gateway: Lessons and </a:t>
            </a:r>
            <a:r>
              <a:rPr lang="en-US" sz="1700" dirty="0" smtClean="0"/>
              <a:t>Experience</a:t>
            </a:r>
            <a:endParaRPr lang="en-US" sz="1700" dirty="0" smtClean="0"/>
          </a:p>
          <a:p>
            <a:pPr lvl="1"/>
            <a:endParaRPr lang="en-US" sz="1700" dirty="0" smtClean="0"/>
          </a:p>
          <a:p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5614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Life Science </a:t>
            </a:r>
            <a:r>
              <a:rPr lang="en-US" dirty="0" smtClean="0"/>
              <a:t>Applications – compute and data intensive present broad range of challenges at scale</a:t>
            </a:r>
          </a:p>
          <a:p>
            <a:pPr lvl="1"/>
            <a:r>
              <a:rPr lang="en-US" dirty="0" smtClean="0"/>
              <a:t>Have characterized BFAST as an example of alignment that can be used in  production DCI  </a:t>
            </a:r>
          </a:p>
          <a:p>
            <a:pPr lvl="1"/>
            <a:r>
              <a:rPr lang="en-US" dirty="0" smtClean="0"/>
              <a:t>What are the CI challenges of NGS Analytics?</a:t>
            </a:r>
          </a:p>
          <a:p>
            <a:pPr lvl="2"/>
            <a:r>
              <a:rPr lang="en-US" dirty="0" smtClean="0"/>
              <a:t>Exploring HTC, HPC-grids and Clouds</a:t>
            </a:r>
          </a:p>
          <a:p>
            <a:r>
              <a:rPr lang="en-US" dirty="0" smtClean="0"/>
              <a:t>DARE-based Gateway</a:t>
            </a:r>
          </a:p>
          <a:p>
            <a:pPr lvl="1"/>
            <a:r>
              <a:rPr lang="en-US" dirty="0" smtClean="0"/>
              <a:t>Extensions to abstractions for dynamic execution and data</a:t>
            </a:r>
          </a:p>
          <a:p>
            <a:pPr lvl="1"/>
            <a:r>
              <a:rPr lang="en-US" dirty="0" smtClean="0"/>
              <a:t>Need for community provided solution on XD and other production DCI</a:t>
            </a:r>
          </a:p>
          <a:p>
            <a:pPr lvl="1"/>
            <a:r>
              <a:rPr lang="en-US" dirty="0" smtClean="0"/>
              <a:t>Challenges remain in the scalable provisioning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7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DARE</a:t>
            </a:r>
          </a:p>
          <a:p>
            <a:r>
              <a:rPr lang="en-US" dirty="0" smtClean="0"/>
              <a:t>Example using DARE</a:t>
            </a:r>
          </a:p>
          <a:p>
            <a:r>
              <a:rPr lang="en-US" dirty="0" smtClean="0"/>
              <a:t>DARE Based Gateways</a:t>
            </a:r>
          </a:p>
          <a:p>
            <a:r>
              <a:rPr lang="en-US" dirty="0" smtClean="0"/>
              <a:t>DARE-NGS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 to support Distributed Scientific Applications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Coordinate </a:t>
            </a:r>
            <a:r>
              <a:rPr lang="en-US" dirty="0" smtClean="0"/>
              <a:t>Compute and Data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the resource </a:t>
            </a:r>
            <a:r>
              <a:rPr lang="en-US" dirty="0" smtClean="0"/>
              <a:t>information</a:t>
            </a:r>
            <a:endParaRPr lang="en-US" dirty="0" smtClean="0"/>
          </a:p>
          <a:p>
            <a:pPr lvl="1"/>
            <a:r>
              <a:rPr lang="en-US" dirty="0" smtClean="0"/>
              <a:t>Build dynamic applications / </a:t>
            </a:r>
            <a:r>
              <a:rPr lang="en-US" dirty="0" smtClean="0"/>
              <a:t>workflows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0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DARE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DARE</a:t>
            </a:r>
          </a:p>
          <a:p>
            <a:pPr lvl="1"/>
            <a:r>
              <a:rPr lang="en-US" dirty="0" smtClean="0"/>
              <a:t>Compute Engine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smtClean="0"/>
              <a:t>Movement Engine</a:t>
            </a:r>
            <a:endParaRPr lang="en-US" dirty="0" smtClean="0"/>
          </a:p>
          <a:p>
            <a:pPr lvl="1"/>
            <a:r>
              <a:rPr lang="en-US" dirty="0" smtClean="0"/>
              <a:t>Configuration File parser/Writer/Validator (Data Dictionary)</a:t>
            </a:r>
          </a:p>
          <a:p>
            <a:pPr lvl="1"/>
            <a:r>
              <a:rPr lang="en-US" dirty="0"/>
              <a:t>Update Status </a:t>
            </a:r>
            <a:r>
              <a:rPr lang="en-US" dirty="0" smtClean="0"/>
              <a:t>to Database(Web DB)</a:t>
            </a:r>
          </a:p>
          <a:p>
            <a:pPr lvl="1"/>
            <a:r>
              <a:rPr lang="en-US" dirty="0" smtClean="0"/>
              <a:t>Manager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8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53778"/>
            <a:ext cx="6858000" cy="54486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67271" cy="779140"/>
          </a:xfrm>
        </p:spPr>
        <p:txBody>
          <a:bodyPr/>
          <a:lstStyle/>
          <a:p>
            <a:r>
              <a:rPr lang="en-US" dirty="0" smtClean="0"/>
              <a:t>DARE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7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4" y="1235595"/>
            <a:ext cx="8725047" cy="448171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67271" cy="779140"/>
          </a:xfrm>
        </p:spPr>
        <p:txBody>
          <a:bodyPr/>
          <a:lstStyle/>
          <a:p>
            <a:r>
              <a:rPr lang="en-US" dirty="0" smtClean="0"/>
              <a:t>DARE </a:t>
            </a:r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6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47" y="1450974"/>
            <a:ext cx="4055353" cy="4835526"/>
          </a:xfrm>
        </p:spPr>
        <p:txBody>
          <a:bodyPr>
            <a:noAutofit/>
          </a:bodyPr>
          <a:lstStyle/>
          <a:p>
            <a:r>
              <a:rPr lang="en-US" sz="1700" dirty="0" smtClean="0"/>
              <a:t>Most software is associated with specific sequencing instruments</a:t>
            </a:r>
          </a:p>
          <a:p>
            <a:pPr lvl="1"/>
            <a:r>
              <a:rPr lang="en-US" sz="1700" dirty="0" smtClean="0"/>
              <a:t>Multi-stage, but focus on alignment/mapping</a:t>
            </a:r>
          </a:p>
          <a:p>
            <a:r>
              <a:rPr lang="en-US" sz="1700" dirty="0" smtClean="0"/>
              <a:t>Data types:</a:t>
            </a:r>
          </a:p>
          <a:p>
            <a:pPr lvl="1"/>
            <a:r>
              <a:rPr lang="en-US" sz="1700" dirty="0" smtClean="0"/>
              <a:t>Short read  </a:t>
            </a:r>
            <a:r>
              <a:rPr lang="en-US" sz="1700" dirty="0" smtClean="0"/>
              <a:t>data(Dynamic)</a:t>
            </a:r>
            <a:endParaRPr lang="en-US" sz="1700" dirty="0" smtClean="0"/>
          </a:p>
          <a:p>
            <a:pPr lvl="1"/>
            <a:r>
              <a:rPr lang="en-US" sz="1700" dirty="0" smtClean="0"/>
              <a:t>Reference Index </a:t>
            </a:r>
            <a:r>
              <a:rPr lang="en-US" sz="1700" dirty="0" smtClean="0"/>
              <a:t>data(Static)</a:t>
            </a:r>
            <a:endParaRPr lang="en-US" sz="1700" dirty="0" smtClean="0"/>
          </a:p>
          <a:p>
            <a:r>
              <a:rPr lang="en-US" sz="1700" dirty="0" smtClean="0"/>
              <a:t>Relative </a:t>
            </a:r>
            <a:r>
              <a:rPr lang="en-US" sz="1700" dirty="0" smtClean="0"/>
              <a:t>to other alignments programs, </a:t>
            </a:r>
            <a:r>
              <a:rPr lang="en-US" sz="1700" dirty="0" smtClean="0"/>
              <a:t>BFAST </a:t>
            </a:r>
            <a:r>
              <a:rPr lang="en-US" sz="1700" dirty="0" smtClean="0"/>
              <a:t>has:		</a:t>
            </a:r>
          </a:p>
          <a:p>
            <a:pPr lvl="1"/>
            <a:r>
              <a:rPr lang="en-US" sz="1700" dirty="0" smtClean="0"/>
              <a:t>higher sensitivity</a:t>
            </a:r>
          </a:p>
          <a:p>
            <a:pPr lvl="1"/>
            <a:r>
              <a:rPr lang="en-US" sz="1700" dirty="0" smtClean="0"/>
              <a:t>large memory and disk </a:t>
            </a:r>
            <a:r>
              <a:rPr lang="en-US" sz="1700" dirty="0" smtClean="0"/>
              <a:t>requirements</a:t>
            </a:r>
            <a:endParaRPr lang="en-US" sz="1700" dirty="0" smtClean="0"/>
          </a:p>
          <a:p>
            <a:endParaRPr lang="en-US" sz="1700" dirty="0" smtClean="0"/>
          </a:p>
        </p:txBody>
      </p:sp>
      <p:pic>
        <p:nvPicPr>
          <p:cNvPr id="6" name="Picture 5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3359" y="1574800"/>
            <a:ext cx="4510641" cy="39243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BFAST Using DARE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9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DARE-based Science Gateways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1" y="1621268"/>
            <a:ext cx="3289299" cy="4703332"/>
          </a:xfrm>
        </p:spPr>
        <p:txBody>
          <a:bodyPr>
            <a:noAutofit/>
          </a:bodyPr>
          <a:lstStyle/>
          <a:p>
            <a:r>
              <a:rPr lang="en-US" sz="1700" dirty="0" smtClean="0"/>
              <a:t>Three levels: </a:t>
            </a:r>
          </a:p>
          <a:p>
            <a:pPr lvl="1"/>
            <a:r>
              <a:rPr lang="en-US" sz="1700" dirty="0" smtClean="0"/>
              <a:t>Access/Application </a:t>
            </a:r>
            <a:r>
              <a:rPr lang="en-US" sz="1700" dirty="0" smtClean="0"/>
              <a:t>Layer(L1,L2)</a:t>
            </a:r>
            <a:endParaRPr lang="en-US" sz="1700" dirty="0" smtClean="0"/>
          </a:p>
          <a:p>
            <a:pPr lvl="1"/>
            <a:r>
              <a:rPr lang="en-US" sz="1700" dirty="0" smtClean="0"/>
              <a:t>Services &amp; MW </a:t>
            </a:r>
            <a:r>
              <a:rPr lang="en-US" sz="1700" dirty="0" smtClean="0"/>
              <a:t>Layer(L3)</a:t>
            </a:r>
            <a:endParaRPr lang="en-US" sz="1700" dirty="0" smtClean="0"/>
          </a:p>
          <a:p>
            <a:pPr lvl="1"/>
            <a:r>
              <a:rPr lang="en-US" sz="1700" dirty="0" smtClean="0"/>
              <a:t>Resource </a:t>
            </a:r>
            <a:r>
              <a:rPr lang="en-US" sz="1700" dirty="0" smtClean="0"/>
              <a:t>Layer(L4)</a:t>
            </a:r>
            <a:endParaRPr lang="en-US" sz="1700" dirty="0" smtClean="0"/>
          </a:p>
          <a:p>
            <a:r>
              <a:rPr lang="en-US" sz="1700" dirty="0" smtClean="0"/>
              <a:t>Abstractions for Dynamic and Adaptive Execution</a:t>
            </a:r>
          </a:p>
          <a:p>
            <a:pPr lvl="1"/>
            <a:r>
              <a:rPr lang="en-US" sz="1700" dirty="0" smtClean="0"/>
              <a:t>Integrated compute and data</a:t>
            </a:r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Extensible:  frameworks, abstractions and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1211729"/>
            <a:ext cx="5587999" cy="54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8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NGS Analytics as a Service: </a:t>
            </a:r>
            <a:br>
              <a:rPr lang="en-US" sz="2400" dirty="0" smtClean="0"/>
            </a:br>
            <a:r>
              <a:rPr lang="en-US" sz="2400" dirty="0" smtClean="0"/>
              <a:t>DARE-based Gateway on XD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0748" y="1263180"/>
            <a:ext cx="8081252" cy="5277320"/>
          </a:xfrm>
        </p:spPr>
        <p:txBody>
          <a:bodyPr>
            <a:normAutofit/>
          </a:bodyPr>
          <a:lstStyle/>
          <a:p>
            <a:r>
              <a:rPr lang="en-US" dirty="0" smtClean="0"/>
              <a:t>Some NGS specific challenges</a:t>
            </a:r>
          </a:p>
          <a:p>
            <a:pPr lvl="1"/>
            <a:r>
              <a:rPr lang="en-US" dirty="0" smtClean="0"/>
              <a:t>Efficient Algorithm/tool/code selection</a:t>
            </a:r>
          </a:p>
          <a:p>
            <a:pPr lvl="2"/>
            <a:r>
              <a:rPr lang="en-US" dirty="0" smtClean="0"/>
              <a:t>Hosting pre-installed  VM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1"/>
            <a:r>
              <a:rPr lang="en-US" dirty="0" smtClean="0"/>
              <a:t>Efficient Distributed data management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O(hours</a:t>
            </a:r>
            <a:r>
              <a:rPr lang="en-US" dirty="0" smtClean="0"/>
              <a:t>) 130 GB,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O(mins</a:t>
            </a:r>
            <a:r>
              <a:rPr lang="en-US" dirty="0" smtClean="0"/>
              <a:t>) [L to QB] 9 GB</a:t>
            </a:r>
          </a:p>
          <a:p>
            <a:pPr lvl="1"/>
            <a:r>
              <a:rPr lang="en-US" dirty="0" smtClean="0"/>
              <a:t>Determine optimal point -- tradeoff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2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437</Words>
  <Application>Microsoft Macintosh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DARE SAGA enabled Gateway</vt:lpstr>
      <vt:lpstr>Contents</vt:lpstr>
      <vt:lpstr>What is DARE?</vt:lpstr>
      <vt:lpstr>What is in DARE ?</vt:lpstr>
      <vt:lpstr>DARE Architecture</vt:lpstr>
      <vt:lpstr>DARE UML</vt:lpstr>
      <vt:lpstr>BFAST Using DARE</vt:lpstr>
      <vt:lpstr>DARE-based Science Gateways</vt:lpstr>
      <vt:lpstr>NGS Analytics as a Service:  DARE-based Gateway on XD</vt:lpstr>
      <vt:lpstr>Overview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 SAGA enabled Gateway</dc:title>
  <dc:creator>Sharath Maddineni</dc:creator>
  <cp:lastModifiedBy>Sharath Maddineni</cp:lastModifiedBy>
  <cp:revision>61</cp:revision>
  <dcterms:created xsi:type="dcterms:W3CDTF">2011-10-18T19:38:35Z</dcterms:created>
  <dcterms:modified xsi:type="dcterms:W3CDTF">2011-10-19T05:35:59Z</dcterms:modified>
</cp:coreProperties>
</file>