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9" r:id="rId1"/>
  </p:sldMasterIdLst>
  <p:notesMasterIdLst>
    <p:notesMasterId r:id="rId35"/>
  </p:notesMasterIdLst>
  <p:sldIdLst>
    <p:sldId id="259" r:id="rId2"/>
    <p:sldId id="269" r:id="rId3"/>
    <p:sldId id="260" r:id="rId4"/>
    <p:sldId id="271" r:id="rId5"/>
    <p:sldId id="282" r:id="rId6"/>
    <p:sldId id="258" r:id="rId7"/>
    <p:sldId id="256" r:id="rId8"/>
    <p:sldId id="276" r:id="rId9"/>
    <p:sldId id="277" r:id="rId10"/>
    <p:sldId id="278" r:id="rId11"/>
    <p:sldId id="280" r:id="rId12"/>
    <p:sldId id="279" r:id="rId13"/>
    <p:sldId id="28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4" r:id="rId24"/>
    <p:sldId id="272" r:id="rId25"/>
    <p:sldId id="273" r:id="rId26"/>
    <p:sldId id="292" r:id="rId27"/>
    <p:sldId id="293" r:id="rId28"/>
    <p:sldId id="275" r:id="rId29"/>
    <p:sldId id="257" r:id="rId30"/>
    <p:sldId id="262" r:id="rId31"/>
    <p:sldId id="263" r:id="rId32"/>
    <p:sldId id="261" r:id="rId33"/>
    <p:sldId id="264" r:id="rId3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3" autoAdjust="0"/>
  </p:normalViewPr>
  <p:slideViewPr>
    <p:cSldViewPr showGuides="1">
      <p:cViewPr varScale="1">
        <p:scale>
          <a:sx n="75" d="100"/>
          <a:sy n="75" d="100"/>
        </p:scale>
        <p:origin x="-1032" y="-108"/>
      </p:cViewPr>
      <p:guideLst>
        <p:guide orient="horz" pos="1008"/>
        <p:guide pos="544"/>
        <p:guide pos="7696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33973" y="5527040"/>
            <a:ext cx="9753600" cy="1408853"/>
          </a:xfrm>
        </p:spPr>
        <p:txBody>
          <a:bodyPr anchor="t" anchorCtr="0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33973" y="7288107"/>
            <a:ext cx="9753600" cy="75861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1286933" y="5188373"/>
            <a:ext cx="10403840" cy="182067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300480" y="7179733"/>
            <a:ext cx="10403840" cy="97536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86933" y="5188373"/>
            <a:ext cx="325120" cy="182067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300480" y="7179733"/>
            <a:ext cx="325120" cy="97536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162108" y="4553887"/>
            <a:ext cx="832307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973" y="4226560"/>
            <a:ext cx="9753600" cy="1517227"/>
          </a:xfrm>
        </p:spPr>
        <p:txBody>
          <a:bodyPr anchor="t" anchorCtr="0"/>
          <a:lstStyle>
            <a:lvl1pPr algn="r">
              <a:buNone/>
              <a:defRPr sz="46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346" y="6068907"/>
            <a:ext cx="9645227" cy="1625600"/>
          </a:xfrm>
        </p:spPr>
        <p:txBody>
          <a:bodyPr anchor="t" anchorCtr="0"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0480" y="4009813"/>
            <a:ext cx="10403840" cy="182067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300480" y="4009813"/>
            <a:ext cx="325120" cy="182067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88015" y="1729638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828800"/>
            <a:ext cx="5746045" cy="975360"/>
          </a:xfrm>
          <a:noFill/>
          <a:ln>
            <a:noFill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10774" y="1842347"/>
            <a:ext cx="5748302" cy="975360"/>
          </a:xfrm>
          <a:noFill/>
          <a:ln>
            <a:noFill/>
          </a:ln>
        </p:spPr>
        <p:txBody>
          <a:bodyPr lIns="130046" anchor="b" anchorCtr="0"/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0240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610773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088120" y="9057258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7282" y="9057258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6081" y="9057258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987" y="433493"/>
            <a:ext cx="3576320" cy="1192107"/>
          </a:xfrm>
        </p:spPr>
        <p:txBody>
          <a:bodyPr anchor="b" anchorCtr="0">
            <a:noAutofit/>
          </a:bodyPr>
          <a:lstStyle>
            <a:lvl1pPr algn="l"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994987" y="1733974"/>
            <a:ext cx="3576320" cy="6888481"/>
          </a:xfrm>
        </p:spPr>
        <p:txBody>
          <a:bodyPr/>
          <a:lstStyle>
            <a:lvl1pPr marL="0" indent="0">
              <a:lnSpc>
                <a:spcPts val="3129"/>
              </a:lnSpc>
              <a:spcAft>
                <a:spcPts val="1422"/>
              </a:spcAft>
              <a:buNone/>
              <a:defRPr sz="2300">
                <a:solidFill>
                  <a:schemeClr val="tx2"/>
                </a:solidFill>
              </a:defRPr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495140" y="4727787"/>
            <a:ext cx="85831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33493" y="433493"/>
            <a:ext cx="8128000" cy="812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10"/>
          </p:nvPr>
        </p:nvSpPr>
        <p:spPr>
          <a:xfrm>
            <a:off x="9088120" y="9057258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7282" y="9057258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6081" y="9057258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712329"/>
            <a:ext cx="11704320" cy="959556"/>
          </a:xfrm>
          <a:ln>
            <a:solidFill>
              <a:schemeClr val="accent1"/>
            </a:solidFill>
          </a:ln>
        </p:spPr>
        <p:txBody>
          <a:bodyPr lIns="390138" anchor="ctr"/>
          <a:lstStyle>
            <a:lvl1pPr algn="r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240" y="2709333"/>
            <a:ext cx="11704320" cy="6073242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853"/>
              </a:spcBef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" y="1733974"/>
            <a:ext cx="11704320" cy="758613"/>
          </a:xfrm>
        </p:spPr>
        <p:txBody>
          <a:bodyPr anchor="ctr" anchorCtr="0"/>
          <a:lstStyle>
            <a:lvl1pPr marL="0" indent="0" algn="l">
              <a:buFontTx/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50240" y="712329"/>
            <a:ext cx="260096" cy="9753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0240" y="216747"/>
            <a:ext cx="11704320" cy="1408853"/>
          </a:xfrm>
          <a:prstGeom prst="rect">
            <a:avLst/>
          </a:prstGeom>
        </p:spPr>
        <p:txBody>
          <a:bodyPr vert="horz" lIns="130046" tIns="65023" rIns="130046" bIns="65023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50240" y="1733973"/>
            <a:ext cx="11704320" cy="6983578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50240" y="1625600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53"/>
        </a:spcBef>
        <a:buClr>
          <a:schemeClr val="accent1"/>
        </a:buClr>
        <a:buSzPct val="76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90138" algn="l" rtl="0" eaLnBrk="1" latinLnBrk="0" hangingPunct="1">
        <a:spcBef>
          <a:spcPts val="711"/>
        </a:spcBef>
        <a:buClr>
          <a:schemeClr val="accent2"/>
        </a:buClr>
        <a:buSzPct val="76000"/>
        <a:buFont typeface="Wingdings 3"/>
        <a:buChar char=""/>
        <a:defRPr kumimoji="0" sz="3300" kern="1200">
          <a:solidFill>
            <a:schemeClr val="tx2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71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69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427"/>
        </a:spcBef>
        <a:buClr>
          <a:schemeClr val="accent2"/>
        </a:buClr>
        <a:buSzPct val="70000"/>
        <a:buFont typeface="Wingdings"/>
        <a:buChar char="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260092" algn="l" rtl="0" eaLnBrk="1" latinLnBrk="0" hangingPunct="1">
        <a:spcBef>
          <a:spcPts val="42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3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600919" indent="-260092" algn="l" rtl="0" eaLnBrk="1" latinLnBrk="0" hangingPunct="1">
        <a:spcBef>
          <a:spcPts val="42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861011" indent="-260092" algn="l" rtl="0" eaLnBrk="1" latinLnBrk="0" hangingPunct="1">
        <a:spcBef>
          <a:spcPts val="42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3121103" indent="-260092" algn="l" rtl="0" eaLnBrk="1" latinLnBrk="0" hangingPunct="1">
        <a:spcBef>
          <a:spcPts val="427"/>
        </a:spcBef>
        <a:buClr>
          <a:srgbClr val="9FB8CD"/>
        </a:buClr>
        <a:buSzPct val="75000"/>
        <a:buFont typeface="Wingdings 3"/>
        <a:buChar char=""/>
        <a:defRPr kumimoji="0" lang="en-US" sz="17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oweidner\Desktop\faust_agents_01.graffle\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ssgc-server-01.polytech.unice.fr/saga/examples/depending_jobs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aga.cct.lsu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/cpp/apidoc/" TargetMode="External"/><Relationship Id="rId2" Type="http://schemas.openxmlformats.org/officeDocument/2006/relationships/hyperlink" Target="http://faust.cct.lsu.edu/trac/saga/wiki/NeSC20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saga-manu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SAGA: Simple Examples, Programming Manual SAGA-Shell, Example Applications</a:t>
            </a:r>
            <a:br>
              <a:rPr lang="en-US" dirty="0" smtClean="0"/>
            </a:br>
            <a:endParaRPr lang="en-US" dirty="0">
              <a:hlinkClick r:id="rId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NeSC</a:t>
            </a:r>
            <a:r>
              <a:rPr lang="en-US" sz="2000" dirty="0" smtClean="0"/>
              <a:t> 2009, September 3rd/4th </a:t>
            </a:r>
          </a:p>
          <a:p>
            <a:r>
              <a:rPr lang="en-US" sz="2000" dirty="0" smtClean="0"/>
              <a:t>Hartmut Kaiser, Shantenu Jha, Ole Weidner, Andre Merzky, Andre Luckow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156365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ssh and local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521716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local adaptor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Hypercube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2743200"/>
          <a:ext cx="10972800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saga-replica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allowing to amp logical file names to a set of physical files (i.e. different instances of same file on different machines)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local adaptor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Globus RLS (subset)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saga-replica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2743200"/>
          <a:ext cx="10972800" cy="570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&lt;lfn&gt;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dirty="0" smtClean="0"/>
                        <a:t>lfn</a:t>
                      </a: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add_lfn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remove_lfn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list_pfns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dirty="0" smtClean="0"/>
                        <a:t>lfn</a:t>
                      </a: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remove_pfn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fontAlgn="ctr"/>
            <a:r>
              <a:rPr lang="de-DE" dirty="0" smtClean="0"/>
              <a:t>How to run: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 fontAlgn="ctr"/>
            <a:r>
              <a:rPr lang="de-DE" dirty="0" smtClean="0"/>
              <a:t>Same should be possible from inside the shell: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438400"/>
            <a:ext cx="11353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/>
              <a:t>setenv  SAGA_SHELL_HOME file://localhost/usr/local/saga</a:t>
            </a:r>
          </a:p>
          <a:p>
            <a:pPr marL="0" lvl="3" algn="l"/>
            <a:r>
              <a:rPr lang="de-DE" sz="2400" dirty="0" smtClean="0"/>
              <a:t>setenv  SAGA_SHELL_CONTACT fork://localhost/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saga-shell</a:t>
            </a:r>
            <a:endParaRPr lang="de-DE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3600" y="5124271"/>
            <a:ext cx="11353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saga-shell</a:t>
            </a:r>
          </a:p>
          <a:p>
            <a:pPr marL="0" lvl="3" algn="l"/>
            <a:r>
              <a:rPr lang="de-DE" sz="2400" dirty="0" smtClean="0"/>
              <a:t>set HOME=file://localhost/usr/local/saga</a:t>
            </a:r>
          </a:p>
          <a:p>
            <a:pPr marL="0" lvl="3" algn="l"/>
            <a:r>
              <a:rPr lang="de-DE" sz="2400" dirty="0" smtClean="0"/>
              <a:t>set CONTACT=fork://localhost/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44600" y="27432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19600"/>
                <a:gridCol w="6553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 smtClean="0"/>
          </a:p>
          <a:p>
            <a:pPr fontAlgn="ctr"/>
            <a:r>
              <a:rPr lang="en-US" sz="4000" dirty="0" smtClean="0"/>
              <a:t>Sync/</a:t>
            </a:r>
            <a:r>
              <a:rPr lang="en-US" sz="4000" dirty="0" err="1" smtClean="0"/>
              <a:t>async</a:t>
            </a:r>
            <a:r>
              <a:rPr lang="en-US" sz="4000" dirty="0" smtClean="0"/>
              <a:t> API’s</a:t>
            </a:r>
            <a:endParaRPr lang="en-US" sz="9600" dirty="0" smtClean="0"/>
          </a:p>
          <a:p>
            <a:pPr fontAlgn="ctr"/>
            <a:r>
              <a:rPr lang="en-US" dirty="0" smtClean="0"/>
              <a:t>Task container</a:t>
            </a:r>
          </a:p>
          <a:p>
            <a:pPr fontAlgn="ctr"/>
            <a:r>
              <a:rPr lang="en-US" dirty="0" smtClean="0"/>
              <a:t>Error handling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2133600"/>
            <a:ext cx="11435236" cy="632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675" y="1981200"/>
            <a:ext cx="8553450" cy="671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SAGA API objects are very lightweight (except saga::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Cheap to copy, passed as arguments, or stored in containers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670042"/>
            <a:ext cx="1135380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&lt;saga/saga.hpp&gt;</a:t>
            </a:r>
          </a:p>
          <a:p>
            <a:pPr marL="0" lvl="3" algn="l"/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copy(saga::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::file f,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const&amp; target)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f.copy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(target);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target(".");</a:t>
            </a:r>
          </a:p>
          <a:p>
            <a:pPr marL="0" lvl="3" algn="l"/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  saga::filesystem::file f(source, saga::filesystem::Read);</a:t>
            </a:r>
          </a:p>
          <a:p>
            <a:pPr marL="0" lvl="3" algn="l"/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  copy(f, target);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391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Almost all API objects expose 4 different sets of API functions:</a:t>
            </a:r>
          </a:p>
          <a:p>
            <a:pPr lvl="1"/>
            <a:r>
              <a:rPr lang="en-US" dirty="0" smtClean="0"/>
              <a:t>Synchronous</a:t>
            </a:r>
          </a:p>
          <a:p>
            <a:pPr lvl="2"/>
            <a:r>
              <a:rPr lang="en-US" dirty="0" smtClean="0"/>
              <a:t>Returns result synchronously</a:t>
            </a:r>
          </a:p>
          <a:p>
            <a:pPr lvl="2"/>
            <a:r>
              <a:rPr lang="en-US" dirty="0" smtClean="0"/>
              <a:t>saga::</a:t>
            </a:r>
            <a:r>
              <a:rPr lang="en-US" dirty="0" err="1" smtClean="0"/>
              <a:t>off_t</a:t>
            </a:r>
            <a:r>
              <a:rPr lang="en-US" dirty="0" smtClean="0"/>
              <a:t> file::</a:t>
            </a:r>
            <a:r>
              <a:rPr lang="en-US" dirty="0" err="1" smtClean="0"/>
              <a:t>get_size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Task based</a:t>
            </a:r>
          </a:p>
          <a:p>
            <a:pPr lvl="2"/>
            <a:r>
              <a:rPr lang="en-US" dirty="0" smtClean="0"/>
              <a:t>Returns handle to deferred result (using a task object)</a:t>
            </a:r>
          </a:p>
          <a:p>
            <a:pPr lvl="2"/>
            <a:r>
              <a:rPr lang="en-US" dirty="0" smtClean="0"/>
              <a:t>Asynchronous</a:t>
            </a:r>
          </a:p>
          <a:p>
            <a:pPr lvl="3"/>
            <a:r>
              <a:rPr lang="en-US" dirty="0" smtClean="0"/>
              <a:t>saga::task not running yet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</a:t>
            </a:r>
            <a:r>
              <a:rPr lang="en-US" dirty="0" err="1" smtClean="0"/>
              <a:t>Async</a:t>
            </a:r>
            <a:r>
              <a:rPr lang="en-US" dirty="0" smtClean="0"/>
              <a:t>&gt;();</a:t>
            </a:r>
          </a:p>
          <a:p>
            <a:pPr lvl="2"/>
            <a:r>
              <a:rPr lang="en-US" dirty="0" smtClean="0"/>
              <a:t>Task</a:t>
            </a:r>
          </a:p>
          <a:p>
            <a:pPr lvl="3"/>
            <a:r>
              <a:rPr lang="en-US" dirty="0" smtClean="0"/>
              <a:t>saga::task already running 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&lt;saga::task::Task&gt;();</a:t>
            </a:r>
          </a:p>
          <a:p>
            <a:pPr lvl="2"/>
            <a:r>
              <a:rPr lang="en-US" dirty="0" smtClean="0"/>
              <a:t>Synchronous</a:t>
            </a:r>
          </a:p>
          <a:p>
            <a:pPr lvl="3"/>
            <a:r>
              <a:rPr lang="en-US" dirty="0" smtClean="0"/>
              <a:t>saga::task guaranteed to be finished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&lt;saga::task::Sync&gt;();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2438400"/>
            <a:ext cx="113538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saga::off_t size = f.get_size();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600" y="518160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saga::task t = f.get_size&lt;saga::task::ASync&gt;();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t.run();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saga::off_t size = t.get_result&lt;saga::off_t&gt;();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Asynchronous creation of objects</a:t>
            </a:r>
          </a:p>
          <a:p>
            <a:r>
              <a:rPr lang="en-US" dirty="0" smtClean="0"/>
              <a:t>Factory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15474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create task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saga::task t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::file::create&lt;saga::task::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 f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t.get_result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::file&gt;();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A Simple SAGA Application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/>
              <a:t>Simple file copy example: copy.cpp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600" y="2819400"/>
            <a:ext cx="1135380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#include &lt;saga/saga.hpp&gt;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target(".");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f.copy(target);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Compiling </a:t>
            </a:r>
            <a:r>
              <a:rPr lang="en-US" dirty="0"/>
              <a:t>and </a:t>
            </a:r>
            <a:r>
              <a:rPr lang="en-US" dirty="0" smtClean="0"/>
              <a:t>Linking a SAGA Application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 dirty="0"/>
              <a:t>Simple file copy example: </a:t>
            </a:r>
            <a:r>
              <a:rPr lang="en-US" dirty="0" err="1" smtClean="0"/>
              <a:t>Makefile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900" dirty="0"/>
          </a:p>
          <a:p>
            <a:r>
              <a:rPr lang="de-DE" dirty="0" smtClean="0"/>
              <a:t>Use saga-config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do it the hard way: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787400" y="4089400"/>
            <a:ext cx="106934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3600" y="2590800"/>
            <a:ext cx="11353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SAGA_SRC = $(wildcard *.cpp)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SAGA_ADD_BIN_OBJ = $(SAGA_SRC:%.cpp=%.o) 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SAGA_BIN = copy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include $(SAGA_LOCATION)/share/saga/make/saga.application.mk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500" y="7467600"/>
            <a:ext cx="11353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g++ -Wall –I$SAGA_LOCATION/include –pthread \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-L$SAGA_LOCATION/lib \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-lsaga_engine –lsaga_package_file copy.cpp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3600" y="5410200"/>
            <a:ext cx="11353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g++ -Wall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`saga-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cxxflags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 `saga-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 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copy.cpp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Special container allowing to handle many tasks as one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667000"/>
            <a:ext cx="113538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create a list of tasks to run jobs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somehost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 num; ++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tc.add_task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&lt;Task&gt;(execs[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], hosts[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]));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execute tasks</a:t>
            </a:r>
          </a:p>
          <a:p>
            <a:pPr marL="0" lvl="3" algn="l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wait for any of the tasks to finish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std::vector&lt;saga::task&gt; finished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::Any));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Error handling is currently purely exception based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66700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try 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filesystem:file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f("non-existing file");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catch (saga::exception const&amp; e) 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cerr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e.what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 &lt;&lt;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600" y="6472535"/>
            <a:ext cx="11353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e.get_error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error code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e.get_message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top level message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failing API object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e.get_all_exceptions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list of exceptions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e.get_all_messages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list of messages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Running a SAGA Application</a:t>
            </a:r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 dirty="0"/>
              <a:t>Make sure that the SAGA libraries can be found by the loader. </a:t>
            </a:r>
            <a:endParaRPr lang="en-US" dirty="0" smtClean="0"/>
          </a:p>
          <a:p>
            <a:r>
              <a:rPr lang="en-US" dirty="0" smtClean="0"/>
              <a:t>Use: /</a:t>
            </a:r>
            <a:r>
              <a:rPr lang="en-US" dirty="0" err="1" smtClean="0"/>
              <a:t>usr</a:t>
            </a:r>
            <a:r>
              <a:rPr lang="en-US" dirty="0" smtClean="0"/>
              <a:t>/local/saga/share/saga/saga-env.sh</a:t>
            </a:r>
          </a:p>
          <a:p>
            <a:r>
              <a:rPr lang="en-US" dirty="0" smtClean="0"/>
              <a:t>If </a:t>
            </a:r>
            <a:r>
              <a:rPr lang="en-US" dirty="0"/>
              <a:t>something goes wrong - use SAGA_VERBOSE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600" y="4648200"/>
            <a:ext cx="11353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SAGA_VERBOSE=6 ./copy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 dirty="0"/>
              <a:t>The source code can be found </a:t>
            </a:r>
            <a:r>
              <a:rPr lang="en-US" dirty="0" smtClean="0"/>
              <a:t>here (see ‘Example1’):</a:t>
            </a:r>
            <a:endParaRPr lang="en-US" dirty="0"/>
          </a:p>
          <a:p>
            <a:pPr lvl="1"/>
            <a:r>
              <a:rPr lang="en-US" dirty="0" smtClean="0"/>
              <a:t>http://faust.cct.lsu.edu/trac/saga/wiki/NeSC2009</a:t>
            </a:r>
          </a:p>
          <a:p>
            <a:r>
              <a:rPr lang="en-US" dirty="0" smtClean="0"/>
              <a:t>Change </a:t>
            </a:r>
            <a:r>
              <a:rPr lang="en-US" dirty="0"/>
              <a:t>these lines: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r>
              <a:rPr lang="en-US" sz="3700" dirty="0" smtClean="0"/>
              <a:t>Login (</a:t>
            </a:r>
            <a:r>
              <a:rPr lang="en-US" sz="3700" dirty="0" err="1" smtClean="0"/>
              <a:t>ssh</a:t>
            </a:r>
            <a:r>
              <a:rPr lang="en-US" sz="3700" dirty="0" smtClean="0"/>
              <a:t>) to one of the following machines:</a:t>
            </a:r>
          </a:p>
          <a:p>
            <a:pPr lvl="3">
              <a:buNone/>
            </a:pPr>
            <a:r>
              <a:rPr lang="en-US" sz="3600" dirty="0" smtClean="0"/>
              <a:t>tc09.nesc.ed.ac.uk</a:t>
            </a:r>
          </a:p>
          <a:p>
            <a:pPr lvl="3">
              <a:buNone/>
            </a:pPr>
            <a:r>
              <a:rPr lang="en-US" sz="3600" dirty="0" smtClean="0"/>
              <a:t>tc11.nesc.ed.ac.uk</a:t>
            </a:r>
          </a:p>
          <a:p>
            <a:pPr lvl="3">
              <a:buNone/>
            </a:pPr>
            <a:r>
              <a:rPr lang="en-US" sz="3600" dirty="0" smtClean="0"/>
              <a:t>tc15.nesc.ed.ac.uk</a:t>
            </a:r>
          </a:p>
          <a:p>
            <a:pPr lvl="3">
              <a:buNone/>
            </a:pPr>
            <a:r>
              <a:rPr lang="en-US" sz="3600" dirty="0" smtClean="0"/>
              <a:t>tc16.nesc.ed.ac.uk</a:t>
            </a:r>
          </a:p>
          <a:p>
            <a:pPr lvl="3">
              <a:buNone/>
            </a:pPr>
            <a:r>
              <a:rPr lang="en-US" sz="3600" dirty="0" smtClean="0"/>
              <a:t>tc17.nesc.ed.ac.uk</a:t>
            </a:r>
          </a:p>
          <a:p>
            <a:r>
              <a:rPr lang="en-US" dirty="0" smtClean="0"/>
              <a:t>Credentials: FIXME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 3: DEPENDING_jobs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9900" y="2476500"/>
            <a:ext cx="12090400" cy="6464300"/>
          </a:xfrm>
          <a:ln/>
        </p:spPr>
        <p:txBody>
          <a:bodyPr/>
          <a:lstStyle/>
          <a:p>
            <a:r>
              <a:rPr lang="en-US"/>
              <a:t>The source code can be found here:</a:t>
            </a:r>
          </a:p>
          <a:p>
            <a:pPr marL="685800" lvl="1"/>
            <a:r>
              <a:rPr lang="en-US" u="sng">
                <a:solidFill>
                  <a:srgbClr val="B70000"/>
                </a:solidFill>
                <a:hlinkClick r:id="rId2"/>
              </a:rPr>
              <a:t>http://issgc-server-01.polytech.unice.fr/saga/examples/depending_jobs.cpp</a:t>
            </a:r>
            <a:endParaRPr lang="en-US">
              <a:solidFill>
                <a:srgbClr val="B70000"/>
              </a:solidFill>
            </a:endParaRPr>
          </a:p>
          <a:p>
            <a:r>
              <a:rPr lang="en-US"/>
              <a:t>Change this line:</a:t>
            </a:r>
          </a:p>
          <a:p>
            <a:endParaRPr lang="en-US"/>
          </a:p>
          <a:p>
            <a:r>
              <a:rPr lang="en-US"/>
              <a:t>Make sure the advert entry is empty </a:t>
            </a:r>
          </a:p>
        </p:txBody>
      </p:sp>
      <p:pic>
        <p:nvPicPr>
          <p:cNvPr id="3072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00" y="51181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" y="71247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 3: DEPENDING_jobs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/>
              <a:t>Copy executable</a:t>
            </a:r>
          </a:p>
          <a:p>
            <a:endParaRPr lang="en-US"/>
          </a:p>
          <a:p>
            <a:r>
              <a:rPr lang="en-US"/>
              <a:t>Run the example:</a:t>
            </a:r>
          </a:p>
          <a:p>
            <a:endParaRPr lang="en-US"/>
          </a:p>
          <a:p>
            <a:r>
              <a:rPr lang="en-US"/>
              <a:t>Retrieve result from the advert service</a:t>
            </a:r>
          </a:p>
        </p:txBody>
      </p:sp>
      <p:pic>
        <p:nvPicPr>
          <p:cNvPr id="3174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" y="36576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50" y="50292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950" y="22860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/>
              <a:t>We saw simple examples from three different API packages:</a:t>
            </a:r>
          </a:p>
          <a:p>
            <a:pPr marL="685800" lvl="1"/>
            <a:r>
              <a:rPr lang="en-US"/>
              <a:t>advert package</a:t>
            </a:r>
          </a:p>
          <a:p>
            <a:pPr marL="685800" lvl="1"/>
            <a:r>
              <a:rPr lang="en-US"/>
              <a:t>job package</a:t>
            </a:r>
          </a:p>
          <a:p>
            <a:pPr marL="685800" lvl="1"/>
            <a:r>
              <a:rPr lang="en-US"/>
              <a:t>file package</a:t>
            </a:r>
          </a:p>
          <a:p>
            <a:r>
              <a:rPr lang="en-US"/>
              <a:t>All the example code was rather simple, but of course it can be used to develop applications of arbitrary complexity</a:t>
            </a:r>
          </a:p>
          <a:p>
            <a:r>
              <a:rPr lang="en-US"/>
              <a:t>More packages available:</a:t>
            </a:r>
          </a:p>
          <a:p>
            <a:pPr marL="685800" lvl="1"/>
            <a:r>
              <a:rPr lang="en-US"/>
              <a:t>replica, service discovery, cpr, streams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355600" y="3746500"/>
            <a:ext cx="12293600" cy="1371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7200">
                <a:solidFill>
                  <a:schemeClr val="tx1"/>
                </a:solidFill>
                <a:ea typeface="Gill Sans Light" charset="0"/>
                <a:cs typeface="Gill Sans Light" charset="0"/>
              </a:rPr>
              <a:t>THANKS</a:t>
            </a:r>
            <a:br>
              <a:rPr lang="en-US" sz="7200">
                <a:solidFill>
                  <a:schemeClr val="tx1"/>
                </a:solidFill>
                <a:ea typeface="Gill Sans Light" charset="0"/>
                <a:cs typeface="Gill Sans Light" charset="0"/>
              </a:rPr>
            </a:br>
            <a:endParaRPr lang="en-US" sz="7200">
              <a:solidFill>
                <a:schemeClr val="tx1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355600" y="4826000"/>
            <a:ext cx="12293600" cy="2717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800">
              <a:solidFill>
                <a:srgbClr val="B70000"/>
              </a:solidFill>
              <a:ea typeface="Gill Sans Light" charset="0"/>
              <a:cs typeface="Gill Sans Light" charset="0"/>
            </a:endParaRPr>
          </a:p>
          <a:p>
            <a:r>
              <a:rPr lang="en-US" sz="3800" u="sng">
                <a:solidFill>
                  <a:srgbClr val="B70000"/>
                </a:solidFill>
                <a:ea typeface="Gill Sans Light" charset="0"/>
                <a:cs typeface="Gill Sans Light" charset="0"/>
                <a:hlinkClick r:id="rId2"/>
              </a:rPr>
              <a:t>http://saga.cct.lsu.edu</a:t>
            </a:r>
            <a:endParaRPr lang="en-US" sz="3800" u="sng">
              <a:solidFill>
                <a:srgbClr val="B70000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Enter the </a:t>
            </a:r>
            <a:r>
              <a:rPr lang="en-US" dirty="0" smtClean="0"/>
              <a:t>SAGA world</a:t>
            </a:r>
            <a:endParaRPr lang="en-US" dirty="0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971550" y="4724400"/>
            <a:ext cx="110617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35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Make </a:t>
            </a:r>
            <a:r>
              <a:rPr lang="en-US" sz="35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  <a:t>sure everything works</a:t>
            </a:r>
            <a:r>
              <a:rPr lang="en-US" sz="35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:</a:t>
            </a:r>
            <a:endParaRPr lang="en-US" sz="2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500" y="2819400"/>
            <a:ext cx="11353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source /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usr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/local/saga/share/saga/saga-env.sh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600" y="5867400"/>
            <a:ext cx="113538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lvl="3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saga-job run ssh://user@tcXX.nesc.ed.ac.uk /bin/hostname</a:t>
            </a:r>
          </a:p>
          <a:p>
            <a:pPr marL="0" lvl="3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saga-advert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list_directory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advert://FIXME/FIXME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 the SAGA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r>
              <a:rPr lang="de-DE" dirty="0" smtClean="0"/>
              <a:t>If something goes wrong: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Will print logging information about adaptors, settings, API calls, etc.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819400"/>
            <a:ext cx="11353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setenv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SAGA_VERBOSE = 0…6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  <a:ln/>
        </p:spPr>
        <p:txBody>
          <a:bodyPr/>
          <a:lstStyle/>
          <a:p>
            <a:r>
              <a:rPr lang="en-US" dirty="0" smtClean="0"/>
              <a:t>General information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http://faust.cct.lsu.edu/trac/saga/wiki/NeSC2009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</a:p>
          <a:p>
            <a:pPr marL="685800" lvl="1"/>
            <a:r>
              <a:rPr lang="en-US" dirty="0" smtClean="0">
                <a:hlinkClick r:id="rId3"/>
              </a:rPr>
              <a:t>http://saga.cct.lsu.edu/cpp/apidoc/</a:t>
            </a:r>
            <a:endParaRPr lang="en-US" dirty="0" smtClean="0"/>
          </a:p>
          <a:p>
            <a:pPr marL="295662"/>
            <a:r>
              <a:rPr lang="en-US" dirty="0" smtClean="0"/>
              <a:t>Programming </a:t>
            </a:r>
            <a:r>
              <a:rPr lang="en-US" dirty="0"/>
              <a:t>manual</a:t>
            </a:r>
          </a:p>
          <a:p>
            <a:pPr marL="685800" lvl="1"/>
            <a:r>
              <a:rPr lang="en-US" dirty="0" smtClean="0">
                <a:solidFill>
                  <a:srgbClr val="B70000"/>
                </a:solidFill>
                <a:hlinkClick r:id="rId4"/>
              </a:rPr>
              <a:t>http://tinyurl.com/</a:t>
            </a:r>
            <a:r>
              <a:rPr lang="en-US" dirty="0" smtClean="0">
                <a:hlinkClick r:id="rId4"/>
              </a:rPr>
              <a:t>saga-manual</a:t>
            </a:r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 smtClean="0"/>
              <a:t>saga-job 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saga-replica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/replica/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 smtClean="0"/>
              <a:t>saga-shell	$SAGA_ROOT/saga/tools/shell/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r>
              <a:rPr lang="en-US" dirty="0" smtClean="0"/>
              <a:t>‘Shell bindings’</a:t>
            </a:r>
          </a:p>
          <a:p>
            <a:r>
              <a:rPr lang="en-US" dirty="0" smtClean="0"/>
              <a:t>SAGA shell </a:t>
            </a:r>
          </a:p>
          <a:p>
            <a:pPr lvl="1" fontAlgn="ctr"/>
            <a:r>
              <a:rPr lang="de-DE" sz="3300" dirty="0" smtClean="0"/>
              <a:t>All in one solution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Filesystem navigation (filesystem, advert, replica)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Job launching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Scripting</a:t>
            </a:r>
            <a:endParaRPr lang="de-DE" sz="85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ssh and local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5593080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iri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Spirit</Template>
  <TotalTime>2056</TotalTime>
  <Pages>0</Pages>
  <Words>1752</Words>
  <Characters>0</Characters>
  <Application>Microsoft Office PowerPoint</Application>
  <PresentationFormat>Custom</PresentationFormat>
  <Lines>0</Lines>
  <Paragraphs>453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Spirit</vt:lpstr>
      <vt:lpstr>SAGA: Simple Examples, Programming Manual SAGA-Shell, Example Applications </vt:lpstr>
      <vt:lpstr>Infrastructure</vt:lpstr>
      <vt:lpstr>Login</vt:lpstr>
      <vt:lpstr>Enter the SAGA world</vt:lpstr>
      <vt:lpstr>Enter the SAGA world</vt:lpstr>
      <vt:lpstr>Documentation</vt:lpstr>
      <vt:lpstr>Command line tools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saga-replica </vt:lpstr>
      <vt:lpstr>Command line tool: saga-replica </vt:lpstr>
      <vt:lpstr>Command line tool: saga-shell</vt:lpstr>
      <vt:lpstr>Command line tool: saga-shell</vt:lpstr>
      <vt:lpstr>Command line tool: saga-shell</vt:lpstr>
      <vt:lpstr>General Guidelines</vt:lpstr>
      <vt:lpstr>Pimpl paradigm, shared_ptr</vt:lpstr>
      <vt:lpstr>Pimpl paradigm, shared_ptr</vt:lpstr>
      <vt:lpstr>Sync/Async API’s</vt:lpstr>
      <vt:lpstr>Sync/Async API’s</vt:lpstr>
      <vt:lpstr>Sync/Async API’s</vt:lpstr>
      <vt:lpstr>A Simple SAGA Application</vt:lpstr>
      <vt:lpstr>Compiling and Linking a SAGA Application</vt:lpstr>
      <vt:lpstr>Task container</vt:lpstr>
      <vt:lpstr>Error Handling</vt:lpstr>
      <vt:lpstr>Running a SAGA Application</vt:lpstr>
      <vt:lpstr>Example 1: hello_world</vt:lpstr>
      <vt:lpstr>EXAMPLE 3: DEPENDING_jobs</vt:lpstr>
      <vt:lpstr>EXAMPLE 3: DEPENDING_jobs</vt:lpstr>
      <vt:lpstr>Conclusion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Hartmut Kaiser</cp:lastModifiedBy>
  <cp:revision>79</cp:revision>
  <dcterms:modified xsi:type="dcterms:W3CDTF">2009-09-03T10:00:10Z</dcterms:modified>
</cp:coreProperties>
</file>