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4" r:id="rId5"/>
    <p:sldId id="267" r:id="rId6"/>
    <p:sldId id="268" r:id="rId7"/>
    <p:sldId id="258" r:id="rId8"/>
    <p:sldId id="259" r:id="rId9"/>
    <p:sldId id="266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4205A-AF26-EC4E-8562-143F5F805227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63CFF-A1CC-D141-89CD-005E2D322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3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 the diagram.. Please</a:t>
            </a:r>
            <a:r>
              <a:rPr lang="en-US" baseline="0" dirty="0" smtClean="0"/>
              <a:t> </a:t>
            </a:r>
            <a:r>
              <a:rPr lang="en-US" dirty="0" smtClean="0"/>
              <a:t>remove next slide if you are OK</a:t>
            </a:r>
            <a:r>
              <a:rPr lang="en-US" baseline="0" dirty="0" smtClean="0"/>
              <a:t> with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3CAE-85D5-EF41-8154-1DEE4C4DD4B2}" type="datetimeFigureOut">
              <a:rPr lang="en-US" smtClean="0"/>
              <a:t>10/18/11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1B88C-7562-F447-9EBC-A68217EDC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DARE</a:t>
            </a:r>
            <a:br>
              <a:rPr lang="en-US" dirty="0" smtClean="0"/>
            </a:br>
            <a:r>
              <a:rPr lang="en-US" dirty="0" smtClean="0"/>
              <a:t>SAGA enabled Gateway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Joohyun</a:t>
            </a:r>
            <a:r>
              <a:rPr lang="en-US" dirty="0" smtClean="0"/>
              <a:t> Kim</a:t>
            </a:r>
          </a:p>
          <a:p>
            <a:r>
              <a:rPr lang="en-US" dirty="0" smtClean="0"/>
              <a:t>Sharath Maddineni</a:t>
            </a:r>
          </a:p>
          <a:p>
            <a:r>
              <a:rPr lang="en-US" dirty="0" err="1"/>
              <a:t>Shantenu</a:t>
            </a:r>
            <a:r>
              <a:rPr lang="en-US" dirty="0"/>
              <a:t> </a:t>
            </a:r>
            <a:r>
              <a:rPr lang="en-US" dirty="0" err="1"/>
              <a:t>Jha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734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LS Applications – compute and data intensive present broad range of challenges at scale</a:t>
            </a:r>
          </a:p>
          <a:p>
            <a:pPr lvl="1"/>
            <a:r>
              <a:rPr lang="en-US" dirty="0" smtClean="0"/>
              <a:t>Have characterized BFAST as an example of alignment that can be used in  production DCI  </a:t>
            </a:r>
          </a:p>
          <a:p>
            <a:pPr lvl="1"/>
            <a:r>
              <a:rPr lang="en-US" dirty="0" smtClean="0"/>
              <a:t>What are the CI challenges of NGS Analytics?</a:t>
            </a:r>
          </a:p>
          <a:p>
            <a:pPr lvl="2"/>
            <a:r>
              <a:rPr lang="en-US" dirty="0" smtClean="0"/>
              <a:t>Exploring HTC, HPC-grids and Clouds</a:t>
            </a:r>
          </a:p>
          <a:p>
            <a:r>
              <a:rPr lang="en-US" dirty="0" smtClean="0"/>
              <a:t>DARE-based Gateway</a:t>
            </a:r>
          </a:p>
          <a:p>
            <a:pPr lvl="1"/>
            <a:r>
              <a:rPr lang="en-US" dirty="0" smtClean="0"/>
              <a:t>Extensions to abstractions for dynamic execution and data</a:t>
            </a:r>
          </a:p>
          <a:p>
            <a:pPr lvl="1"/>
            <a:r>
              <a:rPr lang="en-US" dirty="0" smtClean="0"/>
              <a:t>Need for community provided solution on XD and other production DCI</a:t>
            </a:r>
          </a:p>
          <a:p>
            <a:pPr lvl="1"/>
            <a:r>
              <a:rPr lang="en-US" dirty="0" smtClean="0"/>
              <a:t>Challenges remain in the scalable provisioning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framework to support Distributed Scientific Applications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Co-ordinate Compute and Data</a:t>
            </a:r>
          </a:p>
          <a:p>
            <a:pPr lvl="1"/>
            <a:r>
              <a:rPr lang="en-US" dirty="0" smtClean="0"/>
              <a:t>Support for Pipelines/Workflows</a:t>
            </a:r>
          </a:p>
          <a:p>
            <a:pPr lvl="1"/>
            <a:r>
              <a:rPr lang="en-US" dirty="0" smtClean="0"/>
              <a:t>Using the resource database</a:t>
            </a:r>
          </a:p>
          <a:p>
            <a:pPr lvl="1"/>
            <a:r>
              <a:rPr lang="en-US" dirty="0" smtClean="0"/>
              <a:t>Build dynamic applications / workflows</a:t>
            </a:r>
          </a:p>
        </p:txBody>
      </p:sp>
    </p:spTree>
    <p:extLst>
      <p:ext uri="{BB962C8B-B14F-4D97-AF65-F5344CB8AC3E}">
        <p14:creationId xmlns:p14="http://schemas.microsoft.com/office/powerpoint/2010/main" val="140103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DARE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DARE</a:t>
            </a:r>
          </a:p>
          <a:p>
            <a:pPr lvl="1"/>
            <a:r>
              <a:rPr lang="en-US" dirty="0" smtClean="0"/>
              <a:t>Compute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Configuration File parser/Writer/Validator (Data Dictionary)</a:t>
            </a:r>
          </a:p>
          <a:p>
            <a:pPr lvl="1"/>
            <a:r>
              <a:rPr lang="en-US" dirty="0"/>
              <a:t>Update Status </a:t>
            </a:r>
            <a:r>
              <a:rPr lang="en-US" dirty="0" smtClean="0"/>
              <a:t>to Database(Web DB)</a:t>
            </a:r>
          </a:p>
          <a:p>
            <a:pPr lvl="1"/>
            <a:r>
              <a:rPr lang="en-US" dirty="0" smtClean="0"/>
              <a:t>Manager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8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23047" y="1529880"/>
            <a:ext cx="7966954" cy="4608884"/>
          </a:xfrm>
        </p:spPr>
        <p:txBody>
          <a:bodyPr>
            <a:noAutofit/>
          </a:bodyPr>
          <a:lstStyle/>
          <a:p>
            <a:r>
              <a:rPr lang="en-US" sz="1700" dirty="0" smtClean="0"/>
              <a:t>DARE-based Gateways for Life Science Applications</a:t>
            </a:r>
          </a:p>
          <a:p>
            <a:pPr lvl="1"/>
            <a:r>
              <a:rPr lang="en-US" sz="1700" dirty="0" smtClean="0"/>
              <a:t>Importance of Life Science </a:t>
            </a:r>
            <a:r>
              <a:rPr lang="en-US" sz="1700" dirty="0" smtClean="0">
                <a:sym typeface="Wingdings"/>
              </a:rPr>
              <a:t>&lt; == &gt; Role of Gateways</a:t>
            </a:r>
            <a:r>
              <a:rPr lang="en-US" sz="1700" dirty="0" smtClean="0"/>
              <a:t>  </a:t>
            </a:r>
          </a:p>
          <a:p>
            <a:pPr lvl="1"/>
            <a:r>
              <a:rPr lang="en-US" sz="1700" dirty="0" smtClean="0"/>
              <a:t>Different computational characteristics</a:t>
            </a:r>
          </a:p>
          <a:p>
            <a:r>
              <a:rPr lang="en-US" sz="1900" dirty="0" smtClean="0"/>
              <a:t>DARE for HT-HPC and NGS</a:t>
            </a:r>
          </a:p>
          <a:p>
            <a:pPr lvl="1"/>
            <a:r>
              <a:rPr lang="en-US" sz="1700" dirty="0" smtClean="0"/>
              <a:t>Architecture, Performance and Scalability</a:t>
            </a:r>
          </a:p>
          <a:p>
            <a:r>
              <a:rPr lang="en-US" sz="1700" dirty="0" smtClean="0"/>
              <a:t>DARE based Gateway for NGS Analytics</a:t>
            </a:r>
          </a:p>
          <a:p>
            <a:pPr lvl="1"/>
            <a:r>
              <a:rPr lang="en-US" sz="1700" dirty="0" smtClean="0"/>
              <a:t>Perform alignment for “real” NGS problems on production DCI</a:t>
            </a:r>
          </a:p>
          <a:p>
            <a:pPr lvl="1"/>
            <a:r>
              <a:rPr lang="en-US" sz="1700" dirty="0" smtClean="0"/>
              <a:t>Empirical understanding of using prod DCI for DI applications</a:t>
            </a:r>
          </a:p>
          <a:p>
            <a:r>
              <a:rPr lang="en-US" sz="1700" dirty="0" smtClean="0"/>
              <a:t>BFAST computational characterization</a:t>
            </a:r>
          </a:p>
          <a:p>
            <a:pPr lvl="1"/>
            <a:r>
              <a:rPr lang="en-US" sz="1700" dirty="0" smtClean="0"/>
              <a:t>Tradeoffs: Com.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Mem</a:t>
            </a:r>
            <a:r>
              <a:rPr lang="en-US" sz="1700" dirty="0" smtClean="0"/>
              <a:t>. </a:t>
            </a:r>
            <a:r>
              <a:rPr lang="en-US" sz="1700" dirty="0" err="1" smtClean="0"/>
              <a:t>vs</a:t>
            </a:r>
            <a:r>
              <a:rPr lang="en-US" sz="1700" dirty="0" smtClean="0"/>
              <a:t> I/O </a:t>
            </a:r>
            <a:r>
              <a:rPr lang="en-US" sz="1700" dirty="0" err="1" smtClean="0"/>
              <a:t>vs</a:t>
            </a:r>
            <a:r>
              <a:rPr lang="en-US" sz="1700" dirty="0" smtClean="0"/>
              <a:t> </a:t>
            </a:r>
            <a:r>
              <a:rPr lang="en-US" sz="1700" dirty="0" err="1" smtClean="0"/>
              <a:t>DoD</a:t>
            </a:r>
            <a:endParaRPr lang="en-US" sz="1700" dirty="0" smtClean="0"/>
          </a:p>
          <a:p>
            <a:r>
              <a:rPr lang="en-US" sz="1700" dirty="0" smtClean="0"/>
              <a:t>Towards Production DCI for NGS Analytics</a:t>
            </a:r>
          </a:p>
          <a:p>
            <a:pPr lvl="1"/>
            <a:r>
              <a:rPr lang="en-US" sz="1700" dirty="0" smtClean="0"/>
              <a:t>DARE-based Gateway: Lessons and </a:t>
            </a:r>
            <a:r>
              <a:rPr lang="en-US" sz="1700" dirty="0" err="1" smtClean="0"/>
              <a:t>Experienc</a:t>
            </a:r>
            <a:endParaRPr lang="en-US" sz="1700" dirty="0" smtClean="0"/>
          </a:p>
          <a:p>
            <a:pPr lvl="1"/>
            <a:endParaRPr lang="en-US" sz="1700" dirty="0" smtClean="0"/>
          </a:p>
          <a:p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356149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5600"/>
            <a:ext cx="68580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20" y="1638300"/>
            <a:ext cx="8725047" cy="44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DARE-based Science Gateways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0500" y="1621268"/>
            <a:ext cx="3729555" cy="4703332"/>
          </a:xfrm>
        </p:spPr>
        <p:txBody>
          <a:bodyPr>
            <a:noAutofit/>
          </a:bodyPr>
          <a:lstStyle/>
          <a:p>
            <a:r>
              <a:rPr lang="en-US" sz="1700" dirty="0" smtClean="0"/>
              <a:t>Three levels: </a:t>
            </a:r>
          </a:p>
          <a:p>
            <a:pPr lvl="1"/>
            <a:r>
              <a:rPr lang="en-US" sz="1700" dirty="0" smtClean="0"/>
              <a:t>Access/Application Layer</a:t>
            </a:r>
          </a:p>
          <a:p>
            <a:pPr lvl="1"/>
            <a:r>
              <a:rPr lang="en-US" sz="1700" dirty="0" smtClean="0"/>
              <a:t>Services &amp; MW Layer</a:t>
            </a:r>
          </a:p>
          <a:p>
            <a:pPr lvl="1"/>
            <a:r>
              <a:rPr lang="en-US" sz="1700" dirty="0" smtClean="0"/>
              <a:t>Resource Layer</a:t>
            </a:r>
          </a:p>
          <a:p>
            <a:r>
              <a:rPr lang="en-US" sz="1700" dirty="0" smtClean="0"/>
              <a:t>Abstractions for Dynamic and Adaptive Execution</a:t>
            </a:r>
          </a:p>
          <a:p>
            <a:pPr lvl="1"/>
            <a:r>
              <a:rPr lang="en-US" sz="1700" dirty="0" smtClean="0"/>
              <a:t>Integrated compute and data</a:t>
            </a:r>
          </a:p>
          <a:p>
            <a:r>
              <a:rPr lang="en-US" sz="1700" dirty="0" smtClean="0"/>
              <a:t>Interoperable across DCI</a:t>
            </a:r>
          </a:p>
          <a:p>
            <a:r>
              <a:rPr lang="en-US" sz="1700" dirty="0" smtClean="0"/>
              <a:t>Extensible:  frameworks, abstractions and features</a:t>
            </a:r>
          </a:p>
        </p:txBody>
      </p:sp>
      <p:pic>
        <p:nvPicPr>
          <p:cNvPr id="5" name="Picture 4" descr="DAREOut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855" y="1595869"/>
            <a:ext cx="5223945" cy="44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8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REOut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22" y="1928392"/>
            <a:ext cx="3464667" cy="2925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NGS Analytics as a Service: </a:t>
            </a:r>
            <a:br>
              <a:rPr lang="en-US" sz="2400" dirty="0" smtClean="0"/>
            </a:br>
            <a:r>
              <a:rPr lang="en-US" sz="2400" dirty="0" smtClean="0"/>
              <a:t>DARE-based Gateway on XD</a:t>
            </a:r>
            <a:endParaRPr lang="en-US" sz="24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00748" y="1263180"/>
            <a:ext cx="5203874" cy="52773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Some NGS specific challenges</a:t>
            </a:r>
          </a:p>
          <a:p>
            <a:pPr lvl="1"/>
            <a:r>
              <a:rPr lang="en-US" dirty="0" smtClean="0"/>
              <a:t>Efficient Algorithm/tool/code selection</a:t>
            </a:r>
          </a:p>
          <a:p>
            <a:pPr lvl="2"/>
            <a:r>
              <a:rPr lang="en-US" dirty="0" smtClean="0"/>
              <a:t>Hosting pre-installed  VM</a:t>
            </a:r>
          </a:p>
          <a:p>
            <a:pPr lvl="1"/>
            <a:r>
              <a:rPr lang="en-US" dirty="0" smtClean="0"/>
              <a:t>Efficient task scheduling and placement</a:t>
            </a:r>
          </a:p>
          <a:p>
            <a:pPr lvl="1"/>
            <a:r>
              <a:rPr lang="en-US" dirty="0" smtClean="0"/>
              <a:t>Efficient Distributed data management</a:t>
            </a:r>
          </a:p>
          <a:p>
            <a:pPr lvl="1"/>
            <a:r>
              <a:rPr lang="en-US" dirty="0" smtClean="0"/>
              <a:t>Efficient Data transfer/scheduling</a:t>
            </a:r>
          </a:p>
          <a:p>
            <a:pPr lvl="2"/>
            <a:r>
              <a:rPr lang="en-US" dirty="0" smtClean="0"/>
              <a:t>Transfer of Ref. genome index files: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O(hours</a:t>
            </a:r>
            <a:r>
              <a:rPr lang="en-US" dirty="0" smtClean="0"/>
              <a:t>) 130 GB, </a:t>
            </a:r>
          </a:p>
          <a:p>
            <a:pPr lvl="2"/>
            <a:r>
              <a:rPr lang="en-US" dirty="0" smtClean="0"/>
              <a:t>Transfer of Short read files: </a:t>
            </a:r>
          </a:p>
          <a:p>
            <a:pPr lvl="3"/>
            <a:r>
              <a:rPr lang="en-US" dirty="0" smtClean="0"/>
              <a:t> </a:t>
            </a:r>
            <a:r>
              <a:rPr lang="en-US" dirty="0" err="1" smtClean="0"/>
              <a:t>O(mins</a:t>
            </a:r>
            <a:r>
              <a:rPr lang="en-US" dirty="0" smtClean="0"/>
              <a:t>) [L to QB] 9 GB</a:t>
            </a:r>
          </a:p>
          <a:p>
            <a:pPr lvl="1"/>
            <a:r>
              <a:rPr lang="en-US" dirty="0" smtClean="0"/>
              <a:t>Determine optimal point -- tradeoff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92699" y="1358900"/>
            <a:ext cx="4318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800000"/>
                </a:solidFill>
              </a:rPr>
              <a:t>http://</a:t>
            </a:r>
            <a:r>
              <a:rPr lang="en-US" sz="1600" dirty="0" err="1" smtClean="0">
                <a:solidFill>
                  <a:srgbClr val="800000"/>
                </a:solidFill>
              </a:rPr>
              <a:t>dare.cct.lsu.edu/gateways/ngs</a:t>
            </a:r>
            <a:endParaRPr lang="en-US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2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prstClr val="white"/>
                </a:solidFill>
              </a:rPr>
              <a:t>BFAST: A prototype for NGS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47" y="1450974"/>
            <a:ext cx="8182853" cy="4479925"/>
          </a:xfrm>
        </p:spPr>
        <p:txBody>
          <a:bodyPr>
            <a:noAutofit/>
          </a:bodyPr>
          <a:lstStyle/>
          <a:p>
            <a:r>
              <a:rPr lang="en-US" sz="1700" dirty="0" smtClean="0"/>
              <a:t>Most software is associated with specific sequencing instruments</a:t>
            </a:r>
          </a:p>
          <a:p>
            <a:pPr lvl="1"/>
            <a:r>
              <a:rPr lang="en-US" sz="1700" dirty="0" smtClean="0"/>
              <a:t>Multi-stage, but focus on alignment/mapping</a:t>
            </a:r>
          </a:p>
          <a:p>
            <a:r>
              <a:rPr lang="en-US" sz="1700" dirty="0" smtClean="0"/>
              <a:t>Data types:</a:t>
            </a:r>
          </a:p>
          <a:p>
            <a:pPr lvl="1"/>
            <a:r>
              <a:rPr lang="en-US" sz="1700" dirty="0" smtClean="0"/>
              <a:t>Short read  data</a:t>
            </a:r>
          </a:p>
          <a:p>
            <a:pPr lvl="1"/>
            <a:r>
              <a:rPr lang="en-US" sz="1700" dirty="0" smtClean="0"/>
              <a:t>Reference Index data</a:t>
            </a:r>
          </a:p>
          <a:p>
            <a:r>
              <a:rPr lang="en-US" sz="1700" dirty="0" smtClean="0"/>
              <a:t>Classify most alignment software into categories 	based upon based upon indexing property</a:t>
            </a:r>
          </a:p>
          <a:p>
            <a:pPr lvl="1"/>
            <a:r>
              <a:rPr lang="en-US" sz="1700" dirty="0" smtClean="0"/>
              <a:t>Hash-based and Tree-based</a:t>
            </a:r>
          </a:p>
          <a:p>
            <a:r>
              <a:rPr lang="en-US" sz="1700" dirty="0" smtClean="0"/>
              <a:t>Relative to other alignments programs, 					BFAST has:		</a:t>
            </a:r>
          </a:p>
          <a:p>
            <a:pPr lvl="1"/>
            <a:r>
              <a:rPr lang="en-US" sz="1700" dirty="0" smtClean="0"/>
              <a:t>higher sensitivity</a:t>
            </a:r>
          </a:p>
          <a:p>
            <a:pPr lvl="1"/>
            <a:r>
              <a:rPr lang="en-US" sz="1700" dirty="0" smtClean="0"/>
              <a:t>large memory and disk requirements</a:t>
            </a:r>
          </a:p>
          <a:p>
            <a:endParaRPr lang="en-US" sz="1700" dirty="0" smtClean="0"/>
          </a:p>
        </p:txBody>
      </p:sp>
      <p:pic>
        <p:nvPicPr>
          <p:cNvPr id="13" name="Picture 12" descr="ngs-sw-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0" y="4645585"/>
            <a:ext cx="4114800" cy="2047315"/>
          </a:xfrm>
          <a:prstGeom prst="rect">
            <a:avLst/>
          </a:prstGeom>
        </p:spPr>
      </p:pic>
      <p:pic>
        <p:nvPicPr>
          <p:cNvPr id="6" name="Picture 5" descr="work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2679" y="1866900"/>
            <a:ext cx="2846521" cy="2476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052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415</Words>
  <Application>Microsoft Macintosh PowerPoint</Application>
  <PresentationFormat>On-screen Show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DARE SAGA enabled Gateway</vt:lpstr>
      <vt:lpstr>What is DARE?</vt:lpstr>
      <vt:lpstr>What is DARE ?</vt:lpstr>
      <vt:lpstr>Overview</vt:lpstr>
      <vt:lpstr>PowerPoint Presentation</vt:lpstr>
      <vt:lpstr>PowerPoint Presentation</vt:lpstr>
      <vt:lpstr>DARE-based Science Gateways</vt:lpstr>
      <vt:lpstr>NGS Analytics as a Service:  DARE-based Gateway on XD</vt:lpstr>
      <vt:lpstr>BFAST: A prototype for NGS Analytics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 SAGA enabled Gateway</dc:title>
  <dc:creator>Sharath Maddineni</dc:creator>
  <cp:lastModifiedBy>Sharath Maddineni</cp:lastModifiedBy>
  <cp:revision>34</cp:revision>
  <dcterms:created xsi:type="dcterms:W3CDTF">2011-10-18T19:38:35Z</dcterms:created>
  <dcterms:modified xsi:type="dcterms:W3CDTF">2011-10-19T01:01:14Z</dcterms:modified>
</cp:coreProperties>
</file>