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6.xml" ContentType="application/vnd.openxmlformats-officedocument.theme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  <p:sldMasterId id="2147483680" r:id="rId4"/>
    <p:sldMasterId id="2147483682" r:id="rId5"/>
    <p:sldMasterId id="2147483684" r:id="rId6"/>
  </p:sldMasterIdLst>
  <p:notesMasterIdLst>
    <p:notesMasterId r:id="rId24"/>
  </p:notesMasterIdLst>
  <p:handoutMasterIdLst>
    <p:handoutMasterId r:id="rId25"/>
  </p:handoutMasterIdLst>
  <p:sldIdLst>
    <p:sldId id="256" r:id="rId7"/>
    <p:sldId id="281" r:id="rId8"/>
    <p:sldId id="282" r:id="rId9"/>
    <p:sldId id="261" r:id="rId10"/>
    <p:sldId id="262" r:id="rId11"/>
    <p:sldId id="263" r:id="rId12"/>
    <p:sldId id="264" r:id="rId13"/>
    <p:sldId id="277" r:id="rId14"/>
    <p:sldId id="278" r:id="rId15"/>
    <p:sldId id="279" r:id="rId16"/>
    <p:sldId id="272" r:id="rId17"/>
    <p:sldId id="265" r:id="rId18"/>
    <p:sldId id="266" r:id="rId19"/>
    <p:sldId id="267" r:id="rId20"/>
    <p:sldId id="269" r:id="rId21"/>
    <p:sldId id="26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104" autoAdjust="0"/>
    <p:restoredTop sz="94668" autoAdjust="0"/>
  </p:normalViewPr>
  <p:slideViewPr>
    <p:cSldViewPr snapToGrid="0" snapToObjects="1">
      <p:cViewPr varScale="1">
        <p:scale>
          <a:sx n="162" d="100"/>
          <a:sy n="162" d="100"/>
        </p:scale>
        <p:origin x="-10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Synchronous</c:v>
          </c:tx>
          <c:errBars>
            <c:errBarType val="both"/>
            <c:errValType val="cust"/>
            <c:pl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plus>
            <c:min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Sheet1!$B$39:$C$39</c:f>
              <c:numCache>
                <c:formatCode>General</c:formatCode>
                <c:ptCount val="2"/>
                <c:pt idx="0">
                  <c:v>1179.8</c:v>
                </c:pt>
                <c:pt idx="1">
                  <c:v>805.0</c:v>
                </c:pt>
              </c:numCache>
            </c:numRef>
          </c:val>
        </c:ser>
        <c:ser>
          <c:idx val="1"/>
          <c:order val="1"/>
          <c:tx>
            <c:v>Asynchronous-Centralized</c:v>
          </c:tx>
          <c:errBars>
            <c:errBarType val="both"/>
            <c:errValType val="cust"/>
            <c:pl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plus>
            <c:min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Sheet1!$B$40:$C$40</c:f>
              <c:numCache>
                <c:formatCode>General</c:formatCode>
                <c:ptCount val="2"/>
                <c:pt idx="0">
                  <c:v>685.0</c:v>
                </c:pt>
                <c:pt idx="1">
                  <c:v>632.0</c:v>
                </c:pt>
              </c:numCache>
            </c:numRef>
          </c:val>
        </c:ser>
        <c:ser>
          <c:idx val="2"/>
          <c:order val="2"/>
          <c:tx>
            <c:v>Asynchronous-Decentralized</c:v>
          </c:tx>
          <c:errBars>
            <c:errBarType val="both"/>
            <c:errValType val="cust"/>
            <c:pl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plus>
            <c:min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641.0</c:v>
                </c:pt>
                <c:pt idx="1">
                  <c:v>607.8</c:v>
                </c:pt>
              </c:numCache>
            </c:numRef>
          </c:val>
        </c:ser>
        <c:axId val="627838200"/>
        <c:axId val="492001288"/>
      </c:barChart>
      <c:catAx>
        <c:axId val="627838200"/>
        <c:scaling>
          <c:orientation val="minMax"/>
        </c:scaling>
        <c:axPos val="b"/>
        <c:tickLblPos val="nextTo"/>
        <c:crossAx val="492001288"/>
        <c:crosses val="autoZero"/>
        <c:auto val="1"/>
        <c:lblAlgn val="ctr"/>
        <c:lblOffset val="100"/>
      </c:catAx>
      <c:valAx>
        <c:axId val="492001288"/>
        <c:scaling>
          <c:orientation val="minMax"/>
        </c:scaling>
        <c:axPos val="l"/>
        <c:majorGridlines/>
        <c:numFmt formatCode="General" sourceLinked="1"/>
        <c:tickLblPos val="nextTo"/>
        <c:crossAx val="6278382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6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saga/wiki/" TargetMode="External"/><Relationship Id="rId4" Type="http://schemas.openxmlformats.org/officeDocument/2006/relationships/hyperlink" Target="http://static.saga.cct.lsu.edu/apidoc/python/latest/" TargetMode="External"/><Relationship Id="rId5" Type="http://schemas.openxmlformats.org/officeDocument/2006/relationships/hyperlink" Target="http://static.saga.cct.lsu.edu/apidoc/cpp/latest/" TargetMode="External"/><Relationship Id="rId6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06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Develop applications that are distributed by definition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6400" y="1397001"/>
            <a:ext cx="4495800" cy="4978399"/>
          </a:xfrm>
        </p:spPr>
        <p:txBody>
          <a:bodyPr>
            <a:normAutofit/>
          </a:bodyPr>
          <a:lstStyle/>
          <a:p>
            <a:r>
              <a:rPr lang="en-US" sz="1700" dirty="0" smtClean="0"/>
              <a:t>How to develop a simple MR that is interoperable across infrastructure concurrently?</a:t>
            </a:r>
          </a:p>
          <a:p>
            <a:r>
              <a:rPr lang="en-US" sz="1700" dirty="0" smtClean="0"/>
              <a:t>Same application, same programming model: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r>
              <a:rPr lang="en-US" sz="1700" dirty="0" smtClean="0"/>
              <a:t>Same application, different programming models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pPr lvl="1">
              <a:buNone/>
            </a:pPr>
            <a:endParaRPr lang="en-US" sz="1700" dirty="0" smtClean="0"/>
          </a:p>
        </p:txBody>
      </p:sp>
      <p:pic>
        <p:nvPicPr>
          <p:cNvPr id="7" name="Content Placeholder 3" descr="saga_mapreduce_schema.png"/>
          <p:cNvPicPr>
            <a:picLocks noChangeAspect="1"/>
          </p:cNvPicPr>
          <p:nvPr/>
        </p:nvPicPr>
        <p:blipFill>
          <a:blip r:embed="rId2"/>
          <a:srcRect l="-10578" r="-10578"/>
          <a:stretch>
            <a:fillRect/>
          </a:stretch>
        </p:blipFill>
        <p:spPr>
          <a:xfrm>
            <a:off x="4368801" y="1592712"/>
            <a:ext cx="4632959" cy="478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Programming Models </a:t>
            </a:r>
            <a:endParaRPr lang="en-US" dirty="0"/>
          </a:p>
        </p:txBody>
      </p:sp>
      <p:pic>
        <p:nvPicPr>
          <p:cNvPr id="4" name="Content Placeholder 3" descr="sphere_varying_worke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268" r="-14268"/>
          <a:stretch>
            <a:fillRect/>
          </a:stretch>
        </p:blipFill>
        <p:spPr>
          <a:xfrm>
            <a:off x="4129450" y="1817641"/>
            <a:ext cx="5014551" cy="2731106"/>
          </a:xfrm>
        </p:spPr>
      </p:pic>
      <p:pic>
        <p:nvPicPr>
          <p:cNvPr id="5" name="Picture 4" descr="sagamr_varying_work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3" y="4310827"/>
            <a:ext cx="3827804" cy="2547174"/>
          </a:xfrm>
          <a:prstGeom prst="rect">
            <a:avLst/>
          </a:prstGeom>
        </p:spPr>
      </p:pic>
      <p:pic>
        <p:nvPicPr>
          <p:cNvPr id="6" name="Picture 5" descr="sphere_mr_varying_chunksiz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65574"/>
            <a:ext cx="4571429" cy="32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2. Tools </a:t>
            </a:r>
            <a:r>
              <a:rPr lang="en-US" sz="2400" dirty="0" smtClean="0"/>
              <a:t>for Effective Distributed Execution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2200" dirty="0" smtClean="0"/>
              <a:t>Distributed Adaptive Replica Exchange (DARE)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Multiple Pilot-Jobs on the “Distributed” </a:t>
            </a:r>
            <a:r>
              <a:rPr lang="en-US" sz="2200" dirty="0" err="1" smtClean="0"/>
              <a:t>TeraGrid</a:t>
            </a:r>
            <a:endParaRPr lang="en-US" sz="2200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11" y="2011973"/>
            <a:ext cx="7489289" cy="1366228"/>
          </a:xfrm>
        </p:spPr>
        <p:txBody>
          <a:bodyPr>
            <a:normAutofit/>
          </a:bodyPr>
          <a:lstStyle/>
          <a:p>
            <a:r>
              <a:rPr lang="en-US" dirty="0" smtClean="0"/>
              <a:t>Ability to dynamically add HPC resources. On TG:</a:t>
            </a:r>
          </a:p>
          <a:p>
            <a:r>
              <a:rPr lang="en-US" dirty="0" smtClean="0"/>
              <a:t>Innovations in Distributed Algorithms:</a:t>
            </a:r>
          </a:p>
          <a:p>
            <a:pPr lvl="1"/>
            <a:r>
              <a:rPr lang="en-US" dirty="0" smtClean="0"/>
              <a:t>Variants 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011" y="37465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/>
          <p:nvPr/>
        </p:nvGraphicFramePr>
        <p:xfrm>
          <a:off x="4888047" y="3644900"/>
          <a:ext cx="3935959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1" y="1332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smtClean="0"/>
              <a:t>Provides uniform access layers to </a:t>
            </a:r>
            <a:r>
              <a:rPr lang="en-US" dirty="0" err="1" smtClean="0"/>
              <a:t>heterogenous</a:t>
            </a:r>
            <a:r>
              <a:rPr lang="en-US" dirty="0" smtClean="0"/>
              <a:t> CI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8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8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6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7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5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  <a:endParaRPr lang="fr-FR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Arial" charset="0"/>
              </a:rPr>
              <a:t>JPySAGA</a:t>
            </a:r>
            <a:endParaRPr lang="en-US" dirty="0">
              <a:latin typeface="Arial" charset="0"/>
            </a:endParaRP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1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1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Arial" charset="0"/>
              </a:rPr>
              <a:t>JySAGA</a:t>
            </a:r>
            <a:endParaRPr lang="en-US" dirty="0">
              <a:latin typeface="Arial" charset="0"/>
            </a:endParaRP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1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3"/>
            <a:ext cx="2057400" cy="338138"/>
            <a:chOff x="4368" y="1392"/>
            <a:chExt cx="1296" cy="213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</a:rPr>
                <a:t>SAGA-</a:t>
              </a:r>
              <a:r>
                <a:rPr lang="en-US" dirty="0" err="1">
                  <a:latin typeface="Arial" charset="0"/>
                </a:rPr>
                <a:t>C++Py</a:t>
              </a:r>
              <a:endParaRPr lang="en-US" dirty="0">
                <a:latin typeface="Arial" charset="0"/>
              </a:endParaRP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1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1"/>
            <a:ext cx="214725" cy="5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  <a:spAutoFit/>
          </a:bodyPr>
          <a:lstStyle/>
          <a:p>
            <a:pPr marL="342882" indent="-342882"/>
            <a:endParaRPr lang="en-US" sz="1000" dirty="0">
              <a:latin typeface="Arial" charset="0"/>
            </a:endParaRPr>
          </a:p>
          <a:p>
            <a:pPr marL="342882" indent="-342882" eaLnBrk="0" hangingPunct="0"/>
            <a:endParaRPr lang="en-US" dirty="0"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3"/>
            <a:ext cx="2057400" cy="338138"/>
            <a:chOff x="1392" y="1392"/>
            <a:chExt cx="1248" cy="213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14426" y="263525"/>
            <a:ext cx="8029575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DARE – Gateway for RNA-folding  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Joohyun</a:t>
            </a:r>
            <a:r>
              <a:rPr lang="en-US" sz="2700" dirty="0" smtClean="0"/>
              <a:t> Kim, </a:t>
            </a:r>
            <a:r>
              <a:rPr lang="en-US" sz="2700" dirty="0" err="1" smtClean="0"/>
              <a:t>CyD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pic>
        <p:nvPicPr>
          <p:cNvPr id="5" name="Picture 4" descr="dare-rfold-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75"/>
            <a:ext cx="9144000" cy="2193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3627444"/>
            <a:ext cx="4168024" cy="341631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DARE-Gateway: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Integrated, Extensible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Balanced: Scale-Up and Scale-out </a:t>
            </a:r>
            <a:r>
              <a:rPr lang="en-US" sz="2400" dirty="0" smtClean="0"/>
              <a:t>to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DARE-RFOLD, DOCK, Bioscope (NG Sequence Data), STMD (Molecular Dynamics)</a:t>
            </a:r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7" name="Picture 6" descr="pipe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84" y="3327805"/>
            <a:ext cx="4669939" cy="3337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from this tutorial can be found at: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/>
              <a:t>http://saga.cct.lsu.edu/software/cpp/documentation/tutorials/loni-training-2010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dirty="0" smtClean="0"/>
              <a:t>And at: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https://svn.cct.lsu.edu/repos/saga-projects/tutorial/general_tutorial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General Information and Documentation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17534" y="1875235"/>
            <a:ext cx="7707367" cy="439109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>
                <a:hlinkClick r:id="rId3"/>
              </a:rPr>
              <a:t>http://saga. cct.lsu.edu/</a:t>
            </a:r>
            <a:endParaRPr lang="en-US" dirty="0" smtClean="0"/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saga.cct.lsu.edu/software/cpp/documentation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4"/>
              </a:rPr>
              <a:t>http://static.saga.cct.lsu.edu/apidoc/python/latest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5"/>
              </a:rPr>
              <a:t>http://static.saga.cct.lsu.edu/apidoc/cpp/latest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07880"/>
            <a:r>
              <a:rPr lang="en-US" dirty="0" smtClean="0"/>
              <a:t>Programmers Guide:</a:t>
            </a:r>
          </a:p>
          <a:p>
            <a:pPr marL="550763" lvl="1"/>
            <a:r>
              <a:rPr lang="en-US" dirty="0" err="1" smtClean="0"/>
              <a:t>https://svn.cct.lsu.edu/repos/saga/core/trunk/docs/manuals/programming_guide/tex/saga-programming-guide.pdf</a:t>
            </a:r>
            <a:endParaRPr lang="en-US" dirty="0" smtClean="0"/>
          </a:p>
          <a:p>
            <a:pPr marL="550763" lvl="1"/>
            <a:endParaRPr lang="en-US" dirty="0" smtClean="0"/>
          </a:p>
          <a:p>
            <a:pPr marL="550763" lvl="1"/>
            <a:endParaRPr lang="en-US" dirty="0" smtClean="0"/>
          </a:p>
          <a:p>
            <a:pPr marL="482186" lvl="1"/>
            <a:endParaRPr lang="en-US" dirty="0" smtClean="0">
              <a:solidFill>
                <a:srgbClr val="B70000"/>
              </a:solidFill>
              <a:hlinkClick r:id="rId6"/>
            </a:endParaRPr>
          </a:p>
          <a:p>
            <a:pPr marL="482186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</a:t>
            </a:r>
            <a:r>
              <a:rPr lang="en-US" dirty="0" smtClean="0"/>
              <a:t> 29,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1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457177" algn="l"/>
                <a:tab pos="914353" algn="l"/>
                <a:tab pos="1371530" algn="l"/>
                <a:tab pos="1828706" algn="l"/>
                <a:tab pos="2285883" algn="l"/>
                <a:tab pos="2743060" algn="l"/>
                <a:tab pos="3200236" algn="l"/>
                <a:tab pos="3657413" algn="l"/>
                <a:tab pos="4114590" algn="l"/>
                <a:tab pos="4571766" algn="l"/>
                <a:tab pos="5028942" algn="l"/>
                <a:tab pos="5486119" algn="l"/>
                <a:tab pos="5943296" algn="l"/>
                <a:tab pos="6400473" algn="l"/>
                <a:tab pos="6857649" algn="l"/>
                <a:tab pos="7314825" algn="l"/>
                <a:tab pos="7772002" algn="l"/>
                <a:tab pos="8229179" algn="l"/>
                <a:tab pos="8686355" algn="l"/>
                <a:tab pos="9143532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Applications </a:t>
            </a:r>
            <a:br>
              <a:rPr lang="en-US" sz="2400" dirty="0" smtClean="0"/>
            </a:br>
            <a:r>
              <a:rPr lang="en-US" sz="2400" dirty="0" smtClean="0"/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7" y="2087422"/>
            <a:ext cx="7966954" cy="4940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Arial" pitchFamily="-110" charset="0"/>
              </a:rPr>
              <a:t>Ability to develop simple or effective distributed applications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  <a:endParaRPr lang="en-US" dirty="0" smtClean="0">
              <a:sym typeface="Arial" pitchFamily="-110" charset="0"/>
            </a:endParaRPr>
          </a:p>
          <a:p>
            <a:pPr lvl="1"/>
            <a:r>
              <a:rPr lang="en-US" dirty="0" smtClean="0">
                <a:sym typeface="Arial" pitchFamily="-110" charset="0"/>
              </a:rPr>
              <a:t>App. that utilize resources sequentially, concurrently or asynchronously is low </a:t>
            </a:r>
          </a:p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Control/Coordination &amp; execution over Heterogeneous sites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3"/>
            <a:r>
              <a:rPr lang="en-US" dirty="0" smtClean="0"/>
              <a:t>Deployment and Exec. environment dependent on development tools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See: DPA Survey Paper:</a:t>
            </a:r>
          </a:p>
          <a:p>
            <a:pPr lvl="1"/>
            <a:r>
              <a:rPr lang="en-US" dirty="0" err="1" smtClean="0">
                <a:sym typeface="Arial" pitchFamily="-110" charset="0"/>
              </a:rPr>
              <a:t>http://www.cct.lsu.edu/~sjha/dpa_publications/dpa_surveypaper.pdf</a:t>
            </a:r>
            <a:endParaRPr lang="en-US" dirty="0" smtClean="0">
              <a:sym typeface="Arial" pitchFamily="-110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8" y="2038256"/>
            <a:ext cx="7691373" cy="4524934"/>
          </a:xfrm>
          <a:prstGeom prst="rect">
            <a:avLst/>
          </a:prstGeom>
        </p:spPr>
        <p:txBody>
          <a:bodyPr vert="horz" lIns="91435" tIns="45718" rIns="91435" bIns="45718" rtlCol="0">
            <a:normAutofit fontScale="85000" lnSpcReduction="10000"/>
          </a:bodyPr>
          <a:lstStyle/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exists a lack of Programmatic approaches that: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Provide general-purpose, basic &amp;common grid functionality for applications and thus hide underlying complexity, varying semantics..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The building blocks upon which to construct “consistent” higher-levels of functionality and abstractions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Meets the need for a Broad Spectrum of Application: </a:t>
            </a:r>
          </a:p>
          <a:p>
            <a:pPr marL="1034997" lvl="2" indent="-349232" defTabSz="91435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scripts, Gateways, Smart Applications and Production Grade Tooling, Workflow…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Simple, integrated, stable, uniform and high-level interface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Simple and Stable: 80:20 restricted scope and </a:t>
            </a:r>
            <a:r>
              <a:rPr lang="en-US" b="1" dirty="0" smtClean="0">
                <a:solidFill>
                  <a:srgbClr val="800000"/>
                </a:solidFill>
              </a:rPr>
              <a:t>Standard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Integrated: Similar semantics &amp; style across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Uniform: Same interface for different distributed systems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SAGA: Provides Application* developers with units required to compose high-level functionality across (distinct) distributed systems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defRPr/>
            </a:pPr>
            <a:r>
              <a:rPr lang="en-US" dirty="0" smtClean="0">
                <a:solidFill>
                  <a:schemeClr val="accent5"/>
                </a:solidFill>
              </a:rPr>
              <a:t>    (*) One Person’s Application is another Person’s Tool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1" y="171356"/>
            <a:ext cx="8913813" cy="914400"/>
          </a:xfrm>
        </p:spPr>
        <p:txBody>
          <a:bodyPr/>
          <a:lstStyle/>
          <a:p>
            <a:r>
              <a:rPr lang="en-US" smtClean="0"/>
              <a:t>SAGA: In a thousand words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SAGA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6" y="2068619"/>
            <a:ext cx="7984005" cy="4553160"/>
          </a:xfrm>
        </p:spPr>
        <p:txBody>
          <a:bodyPr>
            <a:normAutofit/>
          </a:bodyPr>
          <a:lstStyle/>
          <a:p>
            <a:r>
              <a:rPr lang="en-US" dirty="0" smtClean="0"/>
              <a:t>SAGA is used to develop applications that are distributed by definition:</a:t>
            </a:r>
          </a:p>
          <a:p>
            <a:pPr lvl="1"/>
            <a:r>
              <a:rPr lang="en-US" dirty="0" smtClean="0"/>
              <a:t>Simple extensions of “localized applications” (</a:t>
            </a:r>
            <a:r>
              <a:rPr lang="en-US" dirty="0" err="1" smtClean="0"/>
              <a:t>eg</a:t>
            </a:r>
            <a:r>
              <a:rPr lang="en-US" dirty="0" smtClean="0"/>
              <a:t> scripting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MW </a:t>
            </a:r>
            <a:r>
              <a:rPr lang="en-US" dirty="0" smtClean="0"/>
              <a:t>applications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workers </a:t>
            </a:r>
            <a:r>
              <a:rPr lang="en-US" dirty="0" smtClean="0"/>
              <a:t>submitted to &gt;8 back-ends </a:t>
            </a:r>
          </a:p>
          <a:p>
            <a:pPr lvl="1"/>
            <a:r>
              <a:rPr lang="en-US" dirty="0" smtClean="0"/>
              <a:t>Novel Distributed Programming Models (</a:t>
            </a:r>
            <a:r>
              <a:rPr lang="en-US" dirty="0" err="1" smtClean="0"/>
              <a:t>eg</a:t>
            </a:r>
            <a:r>
              <a:rPr lang="en-US" dirty="0" smtClean="0"/>
              <a:t> Rep-</a:t>
            </a:r>
            <a:r>
              <a:rPr lang="en-US" dirty="0" err="1" smtClean="0"/>
              <a:t>Exch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SAGA: Build tools and implement abstractions that enable the execution of applications over distributed resources, </a:t>
            </a:r>
            <a:r>
              <a:rPr lang="en-US" i="1" dirty="0" smtClean="0"/>
              <a:t>without modifying the applications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Infrastructure Independent Pilot-Jobs</a:t>
            </a:r>
          </a:p>
          <a:p>
            <a:r>
              <a:rPr lang="en-US" dirty="0" smtClean="0"/>
              <a:t>SAGA: To provide uniform access layers to </a:t>
            </a:r>
            <a:r>
              <a:rPr lang="en-US" dirty="0" smtClean="0"/>
              <a:t>heterogeneous CI</a:t>
            </a:r>
            <a:endParaRPr lang="en-US" dirty="0" smtClean="0"/>
          </a:p>
          <a:p>
            <a:pPr lvl="1"/>
            <a:r>
              <a:rPr lang="en-US" dirty="0" smtClean="0"/>
              <a:t>Uniform access to EGI (ARC,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 and </a:t>
            </a:r>
            <a:r>
              <a:rPr lang="en-US" dirty="0" err="1" smtClean="0"/>
              <a:t>Unicore</a:t>
            </a:r>
            <a:r>
              <a:rPr lang="en-US" dirty="0" smtClean="0"/>
              <a:t>/BES)</a:t>
            </a:r>
          </a:p>
          <a:p>
            <a:pPr lvl="1"/>
            <a:r>
              <a:rPr lang="en-US" dirty="0" smtClean="0"/>
              <a:t>Simplify the building of tools and </a:t>
            </a:r>
            <a:r>
              <a:rPr lang="en-US" dirty="0" smtClean="0"/>
              <a:t>Gateways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delbr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5" y="1287404"/>
            <a:ext cx="8089359" cy="5570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1.  </a:t>
            </a:r>
            <a:r>
              <a:rPr lang="en-US" sz="2400" dirty="0" smtClean="0"/>
              <a:t>Develop </a:t>
            </a:r>
            <a:r>
              <a:rPr lang="en-US" sz="2400" dirty="0" smtClean="0"/>
              <a:t>applications that are distributed by </a:t>
            </a:r>
            <a:r>
              <a:rPr lang="en-US" sz="2400" dirty="0" smtClean="0"/>
              <a:t>definition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433</TotalTime>
  <Words>791</Words>
  <Application>Microsoft Macintosh PowerPoint</Application>
  <PresentationFormat>On-screen Show (4:3)</PresentationFormat>
  <Paragraphs>103</Paragraphs>
  <Slides>17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Perspective</vt:lpstr>
      <vt:lpstr>Nouvelle présentation</vt:lpstr>
      <vt:lpstr>1_Perspective</vt:lpstr>
      <vt:lpstr>2_Perspective</vt:lpstr>
      <vt:lpstr>3_Perspective</vt:lpstr>
      <vt:lpstr>4_Perspective</vt:lpstr>
      <vt:lpstr>A Brief Introduction to SAGA</vt:lpstr>
      <vt:lpstr>All material from this tutorial can be found at:  http://saga.cct.lsu.edu/software/cpp/documentation/tutorials/loni-training-2010  And at:  https://svn.cct.lsu.edu/repos/saga-projects/tutorial/general_tutorial</vt:lpstr>
      <vt:lpstr>General Information and Documentation</vt:lpstr>
      <vt:lpstr>Distributed Applications  Development Challenges</vt:lpstr>
      <vt:lpstr>SAGA: In a nutshell</vt:lpstr>
      <vt:lpstr>SAGA: In a thousand words</vt:lpstr>
      <vt:lpstr>SAGA: Architecture</vt:lpstr>
      <vt:lpstr>How is SAGA Used?</vt:lpstr>
      <vt:lpstr>1.  Develop applications that are distributed by definition</vt:lpstr>
      <vt:lpstr>SAGA: Develop applications that are distributed by definition</vt:lpstr>
      <vt:lpstr>Understanding Distributed Programming Models </vt:lpstr>
      <vt:lpstr>2. Tools for Effective Distributed Execution</vt:lpstr>
      <vt:lpstr>Distributed Adaptive Replica Exchange (DARE) Multiple Pilot-Jobs on the “Distributed” TeraGrid</vt:lpstr>
      <vt:lpstr>3. Provides uniform access layers to heterogenous CI</vt:lpstr>
      <vt:lpstr>SAGA-GANGA Integration</vt:lpstr>
      <vt:lpstr>Java-based Python SAGA wrapper</vt:lpstr>
      <vt:lpstr>DARE – Gateway for RNA-folding   (Joohyun Kim, CyD)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118</cp:revision>
  <dcterms:created xsi:type="dcterms:W3CDTF">2010-11-29T17:49:50Z</dcterms:created>
  <dcterms:modified xsi:type="dcterms:W3CDTF">2010-11-29T18:05:40Z</dcterms:modified>
</cp:coreProperties>
</file>