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charts/chart1.xml" ContentType="application/vnd.openxmlformats-officedocument.drawingml.chart+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Default Extension="pdf" ContentType="application/pdf"/>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3"/>
  </p:notesMasterIdLst>
  <p:sldIdLst>
    <p:sldId id="256" r:id="rId2"/>
    <p:sldId id="264" r:id="rId3"/>
    <p:sldId id="271" r:id="rId4"/>
    <p:sldId id="272" r:id="rId5"/>
    <p:sldId id="273" r:id="rId6"/>
    <p:sldId id="265" r:id="rId7"/>
    <p:sldId id="266" r:id="rId8"/>
    <p:sldId id="276" r:id="rId9"/>
    <p:sldId id="260" r:id="rId10"/>
    <p:sldId id="277" r:id="rId11"/>
    <p:sldId id="274" r:id="rId12"/>
    <p:sldId id="275" r:id="rId13"/>
    <p:sldId id="278" r:id="rId14"/>
    <p:sldId id="259" r:id="rId15"/>
    <p:sldId id="269" r:id="rId16"/>
    <p:sldId id="263" r:id="rId17"/>
    <p:sldId id="281" r:id="rId18"/>
    <p:sldId id="279" r:id="rId19"/>
    <p:sldId id="267" r:id="rId20"/>
    <p:sldId id="280"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B9461C"/>
    <a:srgbClr val="B5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2994" autoAdjust="0"/>
  </p:normalViewPr>
  <p:slideViewPr>
    <p:cSldViewPr snapToGrid="0" snapToObjects="1">
      <p:cViewPr varScale="1">
        <p:scale>
          <a:sx n="85" d="100"/>
          <a:sy n="85" d="100"/>
        </p:scale>
        <p:origin x="-768"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luckow:workspace-saga:papers:async-re:data:Refined_data_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de-DE"/>
  <c:style val="1"/>
  <c:chart>
    <c:plotArea>
      <c:layout/>
      <c:lineChart>
        <c:grouping val="standard"/>
        <c:ser>
          <c:idx val="0"/>
          <c:order val="0"/>
          <c:tx>
            <c:strRef>
              <c:f>'Andre Rework'!$A$3</c:f>
              <c:strCache>
                <c:ptCount val="1"/>
                <c:pt idx="0">
                  <c:v>Synchronous</c:v>
                </c:pt>
              </c:strCache>
            </c:strRef>
          </c:tx>
          <c:marker>
            <c:symbol val="diamond"/>
            <c:size val="7"/>
          </c:marker>
          <c:errBars>
            <c:errDir val="y"/>
            <c:errBarType val="both"/>
            <c:errValType val="cust"/>
            <c:noEndCap val="1"/>
            <c:plus>
              <c:numRef>
                <c:f>'Andre Rework'!$B$10:$E$10</c:f>
                <c:numCache>
                  <c:formatCode>General</c:formatCode>
                  <c:ptCount val="4"/>
                  <c:pt idx="0">
                    <c:v>8.81</c:v>
                  </c:pt>
                  <c:pt idx="1">
                    <c:v>11.2</c:v>
                  </c:pt>
                  <c:pt idx="2">
                    <c:v>17.0</c:v>
                  </c:pt>
                  <c:pt idx="3">
                    <c:v>18.34</c:v>
                  </c:pt>
                </c:numCache>
              </c:numRef>
            </c:plus>
            <c:minus>
              <c:numRef>
                <c:f>'Andre Rework'!$B$10:$E$10</c:f>
                <c:numCache>
                  <c:formatCode>General</c:formatCode>
                  <c:ptCount val="4"/>
                  <c:pt idx="0">
                    <c:v>8.81</c:v>
                  </c:pt>
                  <c:pt idx="1">
                    <c:v>11.2</c:v>
                  </c:pt>
                  <c:pt idx="2">
                    <c:v>17.0</c:v>
                  </c:pt>
                  <c:pt idx="3">
                    <c:v>18.34</c:v>
                  </c:pt>
                </c:numCache>
              </c:numRef>
            </c:minus>
          </c:errBars>
          <c:cat>
            <c:numRef>
              <c:f>'Andre Rework'!$B$2:$F$2</c:f>
              <c:numCache>
                <c:formatCode>0</c:formatCode>
                <c:ptCount val="5"/>
                <c:pt idx="0">
                  <c:v>4.0</c:v>
                </c:pt>
                <c:pt idx="1">
                  <c:v>8.0</c:v>
                </c:pt>
                <c:pt idx="2">
                  <c:v>16.0</c:v>
                </c:pt>
                <c:pt idx="3">
                  <c:v>32.0</c:v>
                </c:pt>
                <c:pt idx="4">
                  <c:v>64.0</c:v>
                </c:pt>
              </c:numCache>
            </c:numRef>
          </c:cat>
          <c:val>
            <c:numRef>
              <c:f>'Andre Rework'!$B$3:$F$3</c:f>
              <c:numCache>
                <c:formatCode>General</c:formatCode>
                <c:ptCount val="5"/>
                <c:pt idx="0">
                  <c:v>624.0</c:v>
                </c:pt>
                <c:pt idx="1">
                  <c:v>685.0</c:v>
                </c:pt>
                <c:pt idx="2">
                  <c:v>802.0</c:v>
                </c:pt>
                <c:pt idx="3">
                  <c:v>1023.0</c:v>
                </c:pt>
                <c:pt idx="4">
                  <c:v>1432.0</c:v>
                </c:pt>
              </c:numCache>
            </c:numRef>
          </c:val>
        </c:ser>
        <c:ser>
          <c:idx val="1"/>
          <c:order val="1"/>
          <c:tx>
            <c:strRef>
              <c:f>'Andre Rework'!$A$4</c:f>
              <c:strCache>
                <c:ptCount val="1"/>
                <c:pt idx="0">
                  <c:v>Asynchronous - Centralized</c:v>
                </c:pt>
              </c:strCache>
            </c:strRef>
          </c:tx>
          <c:cat>
            <c:numRef>
              <c:f>'Andre Rework'!$B$2:$F$2</c:f>
              <c:numCache>
                <c:formatCode>0</c:formatCode>
                <c:ptCount val="5"/>
                <c:pt idx="0">
                  <c:v>4.0</c:v>
                </c:pt>
                <c:pt idx="1">
                  <c:v>8.0</c:v>
                </c:pt>
                <c:pt idx="2">
                  <c:v>16.0</c:v>
                </c:pt>
                <c:pt idx="3">
                  <c:v>32.0</c:v>
                </c:pt>
                <c:pt idx="4">
                  <c:v>64.0</c:v>
                </c:pt>
              </c:numCache>
            </c:numRef>
          </c:cat>
          <c:val>
            <c:numRef>
              <c:f>'Andre Rework'!$B$4:$F$4</c:f>
              <c:numCache>
                <c:formatCode>General</c:formatCode>
                <c:ptCount val="5"/>
                <c:pt idx="0">
                  <c:v>628.6</c:v>
                </c:pt>
                <c:pt idx="1">
                  <c:v>630.0</c:v>
                </c:pt>
                <c:pt idx="2">
                  <c:v>701.83</c:v>
                </c:pt>
                <c:pt idx="3">
                  <c:v>804.0</c:v>
                </c:pt>
                <c:pt idx="4">
                  <c:v>1014.0</c:v>
                </c:pt>
              </c:numCache>
            </c:numRef>
          </c:val>
        </c:ser>
        <c:ser>
          <c:idx val="2"/>
          <c:order val="2"/>
          <c:tx>
            <c:strRef>
              <c:f>'Andre Rework'!$A$5</c:f>
              <c:strCache>
                <c:ptCount val="1"/>
                <c:pt idx="0">
                  <c:v>Asynchronous - Decentralized</c:v>
                </c:pt>
              </c:strCache>
            </c:strRef>
          </c:tx>
          <c:cat>
            <c:numRef>
              <c:f>'Andre Rework'!$B$2:$F$2</c:f>
              <c:numCache>
                <c:formatCode>0</c:formatCode>
                <c:ptCount val="5"/>
                <c:pt idx="0">
                  <c:v>4.0</c:v>
                </c:pt>
                <c:pt idx="1">
                  <c:v>8.0</c:v>
                </c:pt>
                <c:pt idx="2">
                  <c:v>16.0</c:v>
                </c:pt>
                <c:pt idx="3">
                  <c:v>32.0</c:v>
                </c:pt>
                <c:pt idx="4">
                  <c:v>64.0</c:v>
                </c:pt>
              </c:numCache>
            </c:numRef>
          </c:cat>
          <c:val>
            <c:numRef>
              <c:f>'Andre Rework'!$B$5:$F$5</c:f>
              <c:numCache>
                <c:formatCode>General</c:formatCode>
                <c:ptCount val="5"/>
                <c:pt idx="0">
                  <c:v>588.9</c:v>
                </c:pt>
                <c:pt idx="1">
                  <c:v>609.0</c:v>
                </c:pt>
                <c:pt idx="2">
                  <c:v>583.33</c:v>
                </c:pt>
                <c:pt idx="3">
                  <c:v>641.0</c:v>
                </c:pt>
                <c:pt idx="4">
                  <c:v>650.0</c:v>
                </c:pt>
              </c:numCache>
            </c:numRef>
          </c:val>
        </c:ser>
        <c:marker val="1"/>
        <c:axId val="447477592"/>
        <c:axId val="447483512"/>
      </c:lineChart>
      <c:catAx>
        <c:axId val="447477592"/>
        <c:scaling>
          <c:orientation val="minMax"/>
        </c:scaling>
        <c:axPos val="b"/>
        <c:title>
          <c:tx>
            <c:rich>
              <a:bodyPr/>
              <a:lstStyle/>
              <a:p>
                <a:pPr>
                  <a:defRPr sz="1400"/>
                </a:pPr>
                <a:r>
                  <a:rPr lang="de-DE" sz="1400"/>
                  <a:t>Number of Replicas</a:t>
                </a:r>
              </a:p>
            </c:rich>
          </c:tx>
          <c:layout/>
        </c:title>
        <c:numFmt formatCode="0" sourceLinked="1"/>
        <c:tickLblPos val="nextTo"/>
        <c:txPr>
          <a:bodyPr/>
          <a:lstStyle/>
          <a:p>
            <a:pPr>
              <a:defRPr sz="1300"/>
            </a:pPr>
            <a:endParaRPr lang="de-DE"/>
          </a:p>
        </c:txPr>
        <c:crossAx val="447483512"/>
        <c:crosses val="autoZero"/>
        <c:auto val="1"/>
        <c:lblAlgn val="ctr"/>
        <c:lblOffset val="100"/>
      </c:catAx>
      <c:valAx>
        <c:axId val="447483512"/>
        <c:scaling>
          <c:orientation val="minMax"/>
        </c:scaling>
        <c:axPos val="l"/>
        <c:majorGridlines/>
        <c:title>
          <c:tx>
            <c:rich>
              <a:bodyPr/>
              <a:lstStyle/>
              <a:p>
                <a:pPr>
                  <a:defRPr sz="1300"/>
                </a:pPr>
                <a:r>
                  <a:rPr lang="de-DE" sz="1300"/>
                  <a:t>Runtime (in sec)</a:t>
                </a:r>
              </a:p>
            </c:rich>
          </c:tx>
          <c:layout/>
        </c:title>
        <c:numFmt formatCode="General" sourceLinked="1"/>
        <c:tickLblPos val="nextTo"/>
        <c:txPr>
          <a:bodyPr/>
          <a:lstStyle/>
          <a:p>
            <a:pPr>
              <a:defRPr sz="1300"/>
            </a:pPr>
            <a:endParaRPr lang="de-DE"/>
          </a:p>
        </c:txPr>
        <c:crossAx val="447477592"/>
        <c:crosses val="autoZero"/>
        <c:crossBetween val="between"/>
      </c:valAx>
    </c:plotArea>
    <c:legend>
      <c:legendPos val="b"/>
      <c:layout/>
      <c:txPr>
        <a:bodyPr/>
        <a:lstStyle/>
        <a:p>
          <a:pPr>
            <a:defRPr sz="1200"/>
          </a:pPr>
          <a:endParaRPr lang="de-DE"/>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157DFE-7A66-3345-A799-BC7DAB5E1AC8}" type="datetimeFigureOut">
              <a:rPr lang="en-US" smtClean="0"/>
              <a:pPr/>
              <a:t>13.09.2010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0256F-FACB-CC4B-A3D9-71375CB20943}"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This should be before the results!!</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possible to design a decentralized synchronous RE mechanism.</a:t>
            </a:r>
          </a:p>
          <a:p>
            <a:pPr lvl="1"/>
            <a:r>
              <a:rPr lang="en-US" dirty="0" smtClean="0"/>
              <a:t>But then, with a heterogeneous infrastructure, each replica could have different run times.</a:t>
            </a:r>
          </a:p>
          <a:p>
            <a:endParaRPr lang="en-US" dirty="0" smtClean="0"/>
          </a:p>
          <a:p>
            <a:r>
              <a:rPr lang="en-US" dirty="0" smtClean="0"/>
              <a:t>The asynchronous RE mechanism eliminates the synchronization delays caused due to a heterogeneous infrastructure.</a:t>
            </a:r>
          </a:p>
          <a:p>
            <a:pPr lvl="1"/>
            <a:r>
              <a:rPr lang="en-US" dirty="0" smtClean="0"/>
              <a:t>A decentralized implementation adds to the efficiency of the asynchronous RE method.</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solidFill>
                  <a:srgbClr val="800000"/>
                </a:solidFill>
              </a:rPr>
              <a:t>What</a:t>
            </a:r>
            <a:r>
              <a:rPr lang="en-US" sz="2000" b="1" baseline="0" dirty="0" smtClean="0">
                <a:solidFill>
                  <a:srgbClr val="800000"/>
                </a:solidFill>
              </a:rPr>
              <a:t> do you mean asynchronously? Elaborate please? How does it eliminate the need to pair replicas? </a:t>
            </a:r>
          </a:p>
          <a:p>
            <a:endParaRPr lang="en-US" sz="2000" b="1" baseline="0" dirty="0" smtClean="0">
              <a:solidFill>
                <a:srgbClr val="800000"/>
              </a:solidFill>
            </a:endParaRPr>
          </a:p>
          <a:p>
            <a:r>
              <a:rPr lang="en-US" sz="2000" b="1" baseline="0" dirty="0" smtClean="0">
                <a:solidFill>
                  <a:srgbClr val="800000"/>
                </a:solidFill>
              </a:rPr>
              <a:t>We do not propose it. It has been already been proposed/implemented. We are trying to implement it using SAGA, which gives us the ability to test/implement on large-scale production infrastructure</a:t>
            </a:r>
            <a:endParaRPr lang="en-US" sz="2000" b="1" dirty="0">
              <a:solidFill>
                <a:srgbClr val="800000"/>
              </a:solidFill>
            </a:endParaRPr>
          </a:p>
        </p:txBody>
      </p:sp>
      <p:sp>
        <p:nvSpPr>
          <p:cNvPr id="4" name="Slide Number Placeholder 3"/>
          <p:cNvSpPr>
            <a:spLocks noGrp="1"/>
          </p:cNvSpPr>
          <p:nvPr>
            <p:ph type="sldNum" sz="quarter" idx="10"/>
          </p:nvPr>
        </p:nvSpPr>
        <p:spPr/>
        <p:txBody>
          <a:bodyPr/>
          <a:lstStyle/>
          <a:p>
            <a:fld id="{D770256F-FACB-CC4B-A3D9-71375CB2094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Control</a:t>
            </a:r>
            <a:r>
              <a:rPr lang="en-US" sz="2000" b="1" baseline="0" dirty="0" smtClean="0"/>
              <a:t> flow of what?</a:t>
            </a:r>
          </a:p>
          <a:p>
            <a:endParaRPr lang="en-US"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Plots/Results are not </a:t>
            </a:r>
            <a:r>
              <a:rPr lang="en-US" sz="2000" b="1" baseline="0" dirty="0" smtClean="0"/>
              <a:t> readable. Maybe </a:t>
            </a:r>
            <a:r>
              <a:rPr lang="en-US" sz="2000" b="1" baseline="0" dirty="0" err="1" smtClean="0"/>
              <a:t>pairwise</a:t>
            </a:r>
            <a:r>
              <a:rPr lang="en-US" sz="2000" b="1" baseline="0" dirty="0" smtClean="0"/>
              <a:t> </a:t>
            </a:r>
            <a:r>
              <a:rPr lang="en-US" sz="2000" b="1" baseline="0" dirty="0" err="1" smtClean="0"/>
              <a:t>compairision</a:t>
            </a:r>
            <a:r>
              <a:rPr lang="en-US" sz="2000" b="1" baseline="0" dirty="0" smtClean="0"/>
              <a:t>? </a:t>
            </a:r>
            <a:r>
              <a:rPr lang="en-US" sz="2000" b="1" baseline="0" dirty="0" err="1" smtClean="0"/>
              <a:t>Eg</a:t>
            </a:r>
            <a:r>
              <a:rPr lang="en-US" sz="2000" b="1" baseline="0" dirty="0" smtClean="0"/>
              <a:t> Sync </a:t>
            </a:r>
            <a:r>
              <a:rPr lang="en-US" sz="2000" b="1" baseline="0" dirty="0" err="1" smtClean="0"/>
              <a:t>vs</a:t>
            </a:r>
            <a:r>
              <a:rPr lang="en-US" sz="2000" b="1" baseline="0" dirty="0" smtClean="0"/>
              <a:t> Centralized, then Centralized </a:t>
            </a:r>
            <a:r>
              <a:rPr lang="en-US" sz="2000" b="1" baseline="0" dirty="0" err="1" smtClean="0"/>
              <a:t>vs</a:t>
            </a:r>
            <a:r>
              <a:rPr lang="en-US" sz="2000" b="1" baseline="0" dirty="0" smtClean="0"/>
              <a:t> </a:t>
            </a:r>
            <a:r>
              <a:rPr lang="en-US" sz="2000" b="1" baseline="0" dirty="0" err="1" smtClean="0"/>
              <a:t>Decentralised</a:t>
            </a:r>
            <a:r>
              <a:rPr lang="en-US" sz="2000" b="1" baseline="0" dirty="0" smtClean="0"/>
              <a:t>?</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1" dirty="0" smtClean="0"/>
              <a:t>Plots/Results are not </a:t>
            </a:r>
            <a:r>
              <a:rPr lang="en-US" sz="2000" b="1" baseline="0" dirty="0" smtClean="0"/>
              <a:t> readable. Maybe </a:t>
            </a:r>
            <a:r>
              <a:rPr lang="en-US" sz="2000" b="1" baseline="0" dirty="0" err="1" smtClean="0"/>
              <a:t>pairwise</a:t>
            </a:r>
            <a:r>
              <a:rPr lang="en-US" sz="2000" b="1" baseline="0" dirty="0" smtClean="0"/>
              <a:t> </a:t>
            </a:r>
            <a:r>
              <a:rPr lang="en-US" sz="2000" b="1" baseline="0" dirty="0" err="1" smtClean="0"/>
              <a:t>compairision</a:t>
            </a:r>
            <a:r>
              <a:rPr lang="en-US" sz="2000" b="1" baseline="0" dirty="0" smtClean="0"/>
              <a:t>? </a:t>
            </a:r>
            <a:r>
              <a:rPr lang="en-US" sz="2000" b="1" baseline="0" dirty="0" err="1" smtClean="0"/>
              <a:t>Eg</a:t>
            </a:r>
            <a:r>
              <a:rPr lang="en-US" sz="2000" b="1" baseline="0" dirty="0" smtClean="0"/>
              <a:t> Sync </a:t>
            </a:r>
            <a:r>
              <a:rPr lang="en-US" sz="2000" b="1" baseline="0" dirty="0" err="1" smtClean="0"/>
              <a:t>vs</a:t>
            </a:r>
            <a:r>
              <a:rPr lang="en-US" sz="2000" b="1" baseline="0" dirty="0" smtClean="0"/>
              <a:t> Centralized, then Centralized </a:t>
            </a:r>
            <a:r>
              <a:rPr lang="en-US" sz="2000" b="1" baseline="0" dirty="0" err="1" smtClean="0"/>
              <a:t>vs</a:t>
            </a:r>
            <a:r>
              <a:rPr lang="en-US" sz="2000" b="1" baseline="0" dirty="0" smtClean="0"/>
              <a:t> </a:t>
            </a:r>
            <a:r>
              <a:rPr lang="en-US" sz="2000" b="1" baseline="0" dirty="0" err="1" smtClean="0"/>
              <a:t>Decentralised</a:t>
            </a:r>
            <a:r>
              <a:rPr lang="en-US" sz="2000" b="1" baseline="0" dirty="0" smtClean="0"/>
              <a:t>?</a:t>
            </a:r>
            <a:endParaRPr lang="en-US" sz="2000" b="1" dirty="0"/>
          </a:p>
        </p:txBody>
      </p:sp>
      <p:sp>
        <p:nvSpPr>
          <p:cNvPr id="4" name="Slide Number Placeholder 3"/>
          <p:cNvSpPr>
            <a:spLocks noGrp="1"/>
          </p:cNvSpPr>
          <p:nvPr>
            <p:ph type="sldNum" sz="quarter" idx="10"/>
          </p:nvPr>
        </p:nvSpPr>
        <p:spPr/>
        <p:txBody>
          <a:bodyPr/>
          <a:lstStyle/>
          <a:p>
            <a:fld id="{D770256F-FACB-CC4B-A3D9-71375CB2094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16CD7-3C1A-3B4B-AA1C-84A17814F932}" type="datetimeFigureOut">
              <a:rPr lang="en-US" smtClean="0"/>
              <a:pPr/>
              <a:t>13.09.2010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817BA-87F0-1148-8301-2245C8C0B52A}"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16CD7-3C1A-3B4B-AA1C-84A17814F932}" type="datetimeFigureOut">
              <a:rPr lang="en-US" smtClean="0"/>
              <a:pPr/>
              <a:t>13.09.2010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817BA-87F0-1148-8301-2245C8C0B52A}"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df"/><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Efficient Replica-Exchange Simulations on Large-Scale Production</a:t>
            </a:r>
            <a:br>
              <a:rPr lang="en-US" sz="3200" dirty="0"/>
            </a:br>
            <a:r>
              <a:rPr lang="en-US" sz="3200" dirty="0"/>
              <a:t>Infrastructure</a:t>
            </a:r>
          </a:p>
        </p:txBody>
      </p:sp>
      <p:sp>
        <p:nvSpPr>
          <p:cNvPr id="3" name="Subtitle 2"/>
          <p:cNvSpPr>
            <a:spLocks noGrp="1"/>
          </p:cNvSpPr>
          <p:nvPr>
            <p:ph type="subTitle" idx="1"/>
          </p:nvPr>
        </p:nvSpPr>
        <p:spPr/>
        <p:txBody>
          <a:bodyPr/>
          <a:lstStyle/>
          <a:p>
            <a:r>
              <a:rPr lang="en-US" dirty="0" err="1" smtClean="0"/>
              <a:t>Abhinav</a:t>
            </a:r>
            <a:r>
              <a:rPr lang="en-US" dirty="0" smtClean="0"/>
              <a:t> </a:t>
            </a:r>
            <a:r>
              <a:rPr lang="en-US" dirty="0" err="1" smtClean="0"/>
              <a:t>Thota</a:t>
            </a:r>
            <a:endParaRPr lang="en-US" dirty="0" smtClean="0"/>
          </a:p>
          <a:p>
            <a:r>
              <a:rPr lang="en-US" dirty="0" smtClean="0"/>
              <a:t>Andre </a:t>
            </a:r>
            <a:r>
              <a:rPr lang="en-US" dirty="0" err="1" smtClean="0"/>
              <a:t>Luckow</a:t>
            </a:r>
            <a:endParaRPr lang="en-US" dirty="0" smtClean="0"/>
          </a:p>
          <a:p>
            <a:r>
              <a:rPr lang="en-US" dirty="0" err="1" smtClean="0"/>
              <a:t>Shantenu</a:t>
            </a:r>
            <a:r>
              <a:rPr lang="en-US" dirty="0" smtClean="0"/>
              <a:t> </a:t>
            </a:r>
            <a:r>
              <a:rPr lang="en-US" dirty="0" err="1" smtClean="0"/>
              <a:t>Jha</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pic>
        <p:nvPicPr>
          <p:cNvPr id="4" name="Content Placeholder 3" descr="centralized.pdf"/>
          <p:cNvPicPr>
            <a:picLocks noGrp="1" noChangeAspect="1"/>
          </p:cNvPicPr>
          <p:nvPr>
            <p:ph idx="1"/>
          </p:nvPr>
        </p:nvPicPr>
        <mc:AlternateContent xmlns:ma="http://schemas.microsoft.com/office/mac/drawingml/2008/main">
          <mc:Choice Requires="ma">
            <p:blipFill>
              <a:blip r:embed="rId3"/>
              <a:srcRect t="-1503" b="-150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rcRect t="-1503" b="-1503"/>
              <a:stretch>
                <a:fillRect/>
              </a:stretch>
            </p:blipFill>
          </mc:Fallback>
        </mc:AlternateConten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Limitations</a:t>
            </a:r>
            <a:endParaRPr lang="en-US" dirty="0"/>
          </a:p>
        </p:txBody>
      </p:sp>
      <p:sp>
        <p:nvSpPr>
          <p:cNvPr id="3" name="Content Placeholder 2"/>
          <p:cNvSpPr>
            <a:spLocks noGrp="1"/>
          </p:cNvSpPr>
          <p:nvPr>
            <p:ph idx="1"/>
          </p:nvPr>
        </p:nvSpPr>
        <p:spPr/>
        <p:txBody>
          <a:bodyPr>
            <a:normAutofit/>
          </a:bodyPr>
          <a:lstStyle/>
          <a:p>
            <a:r>
              <a:rPr lang="en-US" sz="2800" dirty="0" smtClean="0"/>
              <a:t>This is an improvement over the Synchronous RE algorithm. </a:t>
            </a:r>
          </a:p>
          <a:p>
            <a:r>
              <a:rPr lang="en-US" sz="2800" dirty="0" smtClean="0"/>
              <a:t>Scales better with more replicas and distributed resources.</a:t>
            </a:r>
          </a:p>
          <a:p>
            <a:endParaRPr lang="en-US" sz="2800" dirty="0" smtClean="0"/>
          </a:p>
          <a:p>
            <a:r>
              <a:rPr lang="en-US" sz="2800" dirty="0" smtClean="0"/>
              <a:t>But with large number of replicas, the centralized implementation becomes a bottleneck.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 – Decentralized</a:t>
            </a:r>
            <a:endParaRPr lang="en-US" dirty="0"/>
          </a:p>
        </p:txBody>
      </p:sp>
      <p:sp>
        <p:nvSpPr>
          <p:cNvPr id="3" name="Content Placeholder 2"/>
          <p:cNvSpPr>
            <a:spLocks noGrp="1"/>
          </p:cNvSpPr>
          <p:nvPr>
            <p:ph idx="1"/>
          </p:nvPr>
        </p:nvSpPr>
        <p:spPr>
          <a:xfrm>
            <a:off x="457200" y="1600201"/>
            <a:ext cx="8229600" cy="1870454"/>
          </a:xfrm>
        </p:spPr>
        <p:txBody>
          <a:bodyPr>
            <a:normAutofit/>
          </a:bodyPr>
          <a:lstStyle/>
          <a:p>
            <a:r>
              <a:rPr lang="en-US" sz="2400" dirty="0" smtClean="0"/>
              <a:t>In the decentralized implementation, each replica is handled independently.</a:t>
            </a:r>
          </a:p>
          <a:p>
            <a:r>
              <a:rPr lang="en-US" sz="2400" dirty="0" smtClean="0"/>
              <a:t>This prevents a central manager/master from becoming a bottleneck with large number of replicas.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pic>
        <p:nvPicPr>
          <p:cNvPr id="4" name="Picture 3" descr="asyncre.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1269912" y="2272727"/>
            <a:ext cx="6864515" cy="39942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SAGA </a:t>
            </a:r>
            <a:r>
              <a:rPr lang="en-US" dirty="0" err="1" smtClean="0"/>
              <a:t>BigJob</a:t>
            </a:r>
            <a:r>
              <a:rPr lang="en-US" dirty="0" smtClean="0"/>
              <a:t> Framework</a:t>
            </a:r>
            <a:endParaRPr lang="en-US" dirty="0"/>
          </a:p>
        </p:txBody>
      </p:sp>
      <p:sp>
        <p:nvSpPr>
          <p:cNvPr id="3" name="Content Placeholder 2"/>
          <p:cNvSpPr>
            <a:spLocks noGrp="1"/>
          </p:cNvSpPr>
          <p:nvPr>
            <p:ph idx="1"/>
          </p:nvPr>
        </p:nvSpPr>
        <p:spPr>
          <a:xfrm>
            <a:off x="457200" y="1600200"/>
            <a:ext cx="8081547" cy="2595683"/>
          </a:xfrm>
        </p:spPr>
        <p:txBody>
          <a:bodyPr>
            <a:normAutofit/>
          </a:bodyPr>
          <a:lstStyle/>
          <a:p>
            <a:r>
              <a:rPr lang="en-US" dirty="0" smtClean="0"/>
              <a:t>We use the SAGA </a:t>
            </a:r>
            <a:r>
              <a:rPr lang="en-US" dirty="0" err="1" smtClean="0"/>
              <a:t>BigJob</a:t>
            </a:r>
            <a:r>
              <a:rPr lang="en-US" dirty="0" smtClean="0"/>
              <a:t> (the </a:t>
            </a:r>
            <a:r>
              <a:rPr lang="en-US" dirty="0"/>
              <a:t>SAGA Pilot-Job </a:t>
            </a:r>
            <a:r>
              <a:rPr lang="en-US" dirty="0" smtClean="0"/>
              <a:t>framework</a:t>
            </a:r>
            <a:r>
              <a:rPr lang="en-US" dirty="0"/>
              <a:t>)</a:t>
            </a:r>
            <a:r>
              <a:rPr lang="en-US" dirty="0" smtClean="0"/>
              <a:t> to </a:t>
            </a:r>
            <a:r>
              <a:rPr lang="en-US" dirty="0"/>
              <a:t>run RE simulations across multiple</a:t>
            </a:r>
            <a:r>
              <a:rPr lang="en-US" dirty="0" smtClean="0"/>
              <a:t>, heterogeneous </a:t>
            </a:r>
            <a:r>
              <a:rPr lang="en-US" dirty="0"/>
              <a:t>distributed </a:t>
            </a:r>
            <a:r>
              <a:rPr lang="en-US" dirty="0" smtClean="0"/>
              <a:t>Grid infrastructures.</a:t>
            </a:r>
          </a:p>
        </p:txBody>
      </p:sp>
      <p:pic>
        <p:nvPicPr>
          <p:cNvPr id="4" name="Picture 3" descr="Bigjob_arch.pdf"/>
          <p:cNvPicPr>
            <a:picLocks noChangeAspect="1"/>
          </p:cNvPicPr>
          <p:nvPr/>
        </p:nvPicPr>
        <mc:AlternateContent xmlns:ma="http://schemas.microsoft.com/office/mac/drawingml/2008/main">
          <mc:Choice Requires="ma">
            <p:blipFill>
              <a:blip r:embed="rId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tretch>
                <a:fillRect/>
              </a:stretch>
            </p:blipFill>
          </mc:Fallback>
        </mc:AlternateContent>
        <p:spPr>
          <a:xfrm>
            <a:off x="2236140" y="3810315"/>
            <a:ext cx="4433890" cy="2846397"/>
          </a:xfrm>
          <a:prstGeom prst="rect">
            <a:avLst/>
          </a:prstGeom>
        </p:spPr>
      </p:pic>
      <p:sp>
        <p:nvSpPr>
          <p:cNvPr id="5" name="TextBox 4"/>
          <p:cNvSpPr txBox="1"/>
          <p:nvPr/>
        </p:nvSpPr>
        <p:spPr>
          <a:xfrm>
            <a:off x="2404003" y="4802595"/>
            <a:ext cx="827794" cy="215444"/>
          </a:xfrm>
          <a:prstGeom prst="rect">
            <a:avLst/>
          </a:prstGeom>
          <a:noFill/>
        </p:spPr>
        <p:txBody>
          <a:bodyPr wrap="square" rtlCol="0">
            <a:spAutoFit/>
          </a:bodyPr>
          <a:lstStyle/>
          <a:p>
            <a:r>
              <a:rPr lang="en-US" sz="800" dirty="0" smtClean="0">
                <a:solidFill>
                  <a:schemeClr val="bg1"/>
                </a:solidFill>
              </a:rPr>
              <a:t>(Application)</a:t>
            </a:r>
            <a:endParaRPr lang="en-US" sz="8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We have implemented the following:</a:t>
            </a:r>
          </a:p>
          <a:p>
            <a:pPr lvl="1"/>
            <a:r>
              <a:rPr lang="en-US" dirty="0" smtClean="0"/>
              <a:t>Synchronous RE</a:t>
            </a:r>
          </a:p>
          <a:p>
            <a:pPr lvl="2"/>
            <a:r>
              <a:rPr lang="en-US" dirty="0" smtClean="0"/>
              <a:t>Case I: Synchronous (traditional) RE</a:t>
            </a:r>
          </a:p>
          <a:p>
            <a:pPr lvl="1"/>
            <a:r>
              <a:rPr lang="en-US" dirty="0" smtClean="0"/>
              <a:t>Asynchronous RE</a:t>
            </a:r>
          </a:p>
          <a:p>
            <a:pPr lvl="2"/>
            <a:r>
              <a:rPr lang="en-US" dirty="0" smtClean="0"/>
              <a:t>Case II: Asynchronous RE (centralized)</a:t>
            </a:r>
          </a:p>
          <a:p>
            <a:pPr lvl="2"/>
            <a:r>
              <a:rPr lang="en-US" dirty="0" smtClean="0"/>
              <a:t>Case III: Asynchronous RE (decentralized)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sz="2400" dirty="0" smtClean="0"/>
              <a:t>(on LONI/Teragrid resource </a:t>
            </a:r>
            <a:r>
              <a:rPr lang="en-US" sz="2400" dirty="0" err="1" smtClean="0"/>
              <a:t>QueenBee</a:t>
            </a:r>
            <a:r>
              <a:rPr lang="en-US" sz="2400" dirty="0" smtClean="0"/>
              <a:t>)</a:t>
            </a:r>
            <a:r>
              <a:rPr lang="en-US" dirty="0" smtClean="0"/>
              <a:t> </a:t>
            </a:r>
            <a:endParaRPr lang="en-US" dirty="0"/>
          </a:p>
        </p:txBody>
      </p:sp>
      <p:pic>
        <p:nvPicPr>
          <p:cNvPr id="17" name="Picture 16" descr="final_comparision.tiff"/>
          <p:cNvPicPr>
            <a:picLocks noChangeAspect="1"/>
          </p:cNvPicPr>
          <p:nvPr/>
        </p:nvPicPr>
        <p:blipFill>
          <a:blip r:embed="rId3"/>
          <a:stretch>
            <a:fillRect/>
          </a:stretch>
        </p:blipFill>
        <p:spPr>
          <a:xfrm>
            <a:off x="930431" y="1541230"/>
            <a:ext cx="6929872" cy="4584933"/>
          </a:xfrm>
          <a:prstGeom prst="rect">
            <a:avLst/>
          </a:prstGeom>
        </p:spPr>
      </p:pic>
      <p:pic>
        <p:nvPicPr>
          <p:cNvPr id="4" name="Picture 16" descr="final_comparision.tiff"/>
          <p:cNvPicPr>
            <a:picLocks noChangeAspect="1"/>
          </p:cNvPicPr>
          <p:nvPr/>
        </p:nvPicPr>
        <p:blipFill>
          <a:blip r:embed="rId3"/>
          <a:stretch>
            <a:fillRect/>
          </a:stretch>
        </p:blipFill>
        <p:spPr>
          <a:xfrm>
            <a:off x="1082831" y="1693630"/>
            <a:ext cx="6929872" cy="4584933"/>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sz="2400" dirty="0" smtClean="0"/>
              <a:t>(on LONI/Teragrid resource </a:t>
            </a:r>
            <a:r>
              <a:rPr lang="en-US" sz="2400" dirty="0" err="1" smtClean="0"/>
              <a:t>QueenBee</a:t>
            </a:r>
            <a:r>
              <a:rPr lang="en-US" sz="2400" dirty="0" smtClean="0"/>
              <a:t>)</a:t>
            </a:r>
            <a:r>
              <a:rPr lang="en-US" dirty="0" smtClean="0"/>
              <a:t> </a:t>
            </a:r>
            <a:endParaRPr lang="en-US" dirty="0"/>
          </a:p>
        </p:txBody>
      </p:sp>
      <p:graphicFrame>
        <p:nvGraphicFramePr>
          <p:cNvPr id="5" name="Diagramm 4"/>
          <p:cNvGraphicFramePr/>
          <p:nvPr/>
        </p:nvGraphicFramePr>
        <p:xfrm>
          <a:off x="457199" y="1679761"/>
          <a:ext cx="8417859" cy="47598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Content Placeholder 2"/>
          <p:cNvSpPr txBox="1">
            <a:spLocks/>
          </p:cNvSpPr>
          <p:nvPr/>
        </p:nvSpPr>
        <p:spPr>
          <a:xfrm>
            <a:off x="457199" y="1600200"/>
            <a:ext cx="8054987" cy="4525963"/>
          </a:xfrm>
          <a:prstGeom prst="rect">
            <a:avLst/>
          </a:prstGeom>
        </p:spPr>
        <p:txBody>
          <a:bodyPr vert="horz" lIns="91440" tIns="45720" rIns="91440" bIns="45720" rtlCol="0">
            <a:normAutofit fontScale="925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configured the traditional and asynchronous RE (both centralized and decentralized) to run a parallel NAMD simulation with 4, 8, 16,</a:t>
            </a:r>
            <a:r>
              <a:rPr kumimoji="0" lang="en-US" sz="2400" b="0" i="0" u="none" strike="noStrike" kern="1200" cap="none" spc="0" normalizeH="0" noProof="0" dirty="0" smtClean="0">
                <a:ln>
                  <a:noFill/>
                </a:ln>
                <a:solidFill>
                  <a:schemeClr val="tx1"/>
                </a:solidFill>
                <a:effectLst/>
                <a:uLnTx/>
                <a:uFillTx/>
                <a:latin typeface="+mn-lt"/>
                <a:ea typeface="+mn-ea"/>
                <a:cs typeface="+mn-cs"/>
              </a:rPr>
              <a:t> 32 and 64</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replicas sampling a temperature between 300 K and 1000 K on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QueenBee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Each replica uses 16 MPI processes and runs 500 time steps between exchange attempts. Therefore </a:t>
            </a:r>
            <a:r>
              <a:rPr lang="en-US" sz="2400" dirty="0" smtClean="0"/>
              <a:t>in each case a single </a:t>
            </a:r>
            <a:r>
              <a:rPr lang="en-US" sz="2400" dirty="0" err="1" smtClean="0"/>
              <a:t>BigJob</a:t>
            </a:r>
            <a:r>
              <a:rPr lang="en-US" sz="2400" dirty="0" smtClean="0"/>
              <a:t> is launched with sufficient number of cores.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metric used is the time to complete a </a:t>
            </a:r>
            <a:r>
              <a:rPr lang="en-US" sz="2400" dirty="0" smtClean="0"/>
              <a:t>particular number of exchanges.</a:t>
            </a:r>
          </a:p>
          <a:p>
            <a:pPr marL="342900" lvl="0" indent="-342900">
              <a:spcBef>
                <a:spcPct val="20000"/>
              </a:spcBef>
              <a:buFont typeface="Arial"/>
              <a:buChar char="•"/>
            </a:pPr>
            <a:endParaRPr lang="en-US" sz="2400" dirty="0" smtClean="0"/>
          </a:p>
          <a:p>
            <a:pPr marL="342900" lvl="0" indent="-342900">
              <a:spcBef>
                <a:spcPct val="20000"/>
              </a:spcBef>
              <a:buFont typeface="Arial"/>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ratio between the number of replicas and the number of exchanges is kept constant, for the purpose of</a:t>
            </a:r>
            <a:r>
              <a:rPr kumimoji="0" lang="en-US" sz="2400" b="0" i="0" u="none" strike="noStrike" kern="1200" cap="none" spc="0" normalizeH="0" noProof="0" dirty="0" smtClean="0">
                <a:ln>
                  <a:noFill/>
                </a:ln>
                <a:solidFill>
                  <a:schemeClr val="tx1"/>
                </a:solidFill>
                <a:effectLst/>
                <a:uLnTx/>
                <a:uFillTx/>
                <a:latin typeface="+mn-lt"/>
                <a:ea typeface="+mn-ea"/>
                <a:cs typeface="+mn-cs"/>
              </a:rPr>
              <a:t> comparison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the ratio between the number of replicas and the number of exchanges is kept constant, ideally, the runtime must be constant too. </a:t>
            </a:r>
          </a:p>
          <a:p>
            <a:r>
              <a:rPr lang="en-US" dirty="0" smtClean="0"/>
              <a:t>But with an increase in the number of replicas, the performance deteriorates.</a:t>
            </a:r>
          </a:p>
          <a:p>
            <a:r>
              <a:rPr lang="en-US" dirty="0" smtClean="0"/>
              <a:t>The Logic behind synchronous and asynchronous RE inevitably influences the implementation and the consequent performance.</a:t>
            </a:r>
          </a:p>
          <a:p>
            <a:r>
              <a:rPr lang="en-US" dirty="0" smtClean="0"/>
              <a:t>In synchronous RE, the overhead of managing a large group of replicas at each exchange step causes the degradation. </a:t>
            </a:r>
          </a:p>
          <a:p>
            <a:r>
              <a:rPr lang="en-US" dirty="0" smtClean="0"/>
              <a:t>Asynchronous RE scales better with a large number of replicas and resources.</a:t>
            </a:r>
          </a:p>
          <a:p>
            <a:r>
              <a:rPr lang="en-US" dirty="0" smtClean="0"/>
              <a:t>And the decentralized asynchronous RE beats the centralized version.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Replica-Exchange Simulations</a:t>
            </a:r>
            <a:endParaRPr lang="en-US" dirty="0"/>
          </a:p>
        </p:txBody>
      </p:sp>
      <p:sp>
        <p:nvSpPr>
          <p:cNvPr id="3" name="Content Placeholder 2"/>
          <p:cNvSpPr>
            <a:spLocks noGrp="1"/>
          </p:cNvSpPr>
          <p:nvPr>
            <p:ph idx="1"/>
          </p:nvPr>
        </p:nvSpPr>
        <p:spPr>
          <a:xfrm>
            <a:off x="457200" y="1600200"/>
            <a:ext cx="5288841" cy="4525963"/>
          </a:xfrm>
        </p:spPr>
        <p:txBody>
          <a:bodyPr>
            <a:normAutofit/>
          </a:bodyPr>
          <a:lstStyle/>
          <a:p>
            <a:r>
              <a:rPr lang="en-US" dirty="0" smtClean="0"/>
              <a:t>Replica-Exchange (RE) methods:</a:t>
            </a:r>
          </a:p>
          <a:p>
            <a:pPr lvl="1"/>
            <a:r>
              <a:rPr lang="en-US" dirty="0" smtClean="0"/>
              <a:t>represent a class of algorithms that involve a large number of loosely coupled ensembles. </a:t>
            </a:r>
          </a:p>
          <a:p>
            <a:r>
              <a:rPr lang="en-US" dirty="0" smtClean="0"/>
              <a:t>RE simulations are used to understand a range of physical phenomena.</a:t>
            </a:r>
          </a:p>
        </p:txBody>
      </p:sp>
      <p:pic>
        <p:nvPicPr>
          <p:cNvPr id="4" name="Picture 3" descr="repex-1.png"/>
          <p:cNvPicPr>
            <a:picLocks noChangeAspect="1"/>
          </p:cNvPicPr>
          <p:nvPr/>
        </p:nvPicPr>
        <p:blipFill>
          <a:blip r:embed="rId3"/>
          <a:stretch>
            <a:fillRect/>
          </a:stretch>
        </p:blipFill>
        <p:spPr>
          <a:xfrm>
            <a:off x="5998478" y="1622154"/>
            <a:ext cx="2688322" cy="450400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a:t>
            </a:r>
            <a:br>
              <a:rPr lang="en-US" dirty="0" smtClean="0"/>
            </a:br>
            <a:r>
              <a:rPr lang="en-US" sz="2200" dirty="0" smtClean="0"/>
              <a:t>(distributed over Teragrid resources Ranger and </a:t>
            </a:r>
            <a:r>
              <a:rPr lang="en-US" sz="2200" dirty="0" err="1" smtClean="0"/>
              <a:t>QueenBee</a:t>
            </a:r>
            <a:r>
              <a:rPr lang="en-US" sz="2200" dirty="0" smtClean="0"/>
              <a:t>)</a:t>
            </a:r>
            <a:r>
              <a:rPr lang="en-US" dirty="0" smtClean="0"/>
              <a:t>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Questions/Comments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Developing applications that are able to orchestrate heterogeneous resources across distributed resources is a complex task.</a:t>
            </a:r>
          </a:p>
          <a:p>
            <a:pPr>
              <a:buNone/>
            </a:pPr>
            <a:endParaRPr lang="en-US" dirty="0" smtClean="0"/>
          </a:p>
          <a:p>
            <a:r>
              <a:rPr lang="en-US" dirty="0" smtClean="0"/>
              <a:t>RE simulations involve a large number of loosely coupled ensembles.</a:t>
            </a:r>
          </a:p>
          <a:p>
            <a:pPr>
              <a:buNone/>
            </a:pPr>
            <a:endParaRPr lang="en-US" dirty="0" smtClean="0"/>
          </a:p>
          <a:p>
            <a:r>
              <a:rPr lang="en-US" dirty="0" smtClean="0"/>
              <a:t>The challenge is to break the coupling between the development and the underlying infrastructure, to enable RE to be flexible (across infrastructure), extensible (to new methods of communication and coordination) and scalable.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dirty="0" smtClean="0"/>
              <a:t>We propose a flexible, extensible and scalable implementation of an efficient RE algorithm:</a:t>
            </a:r>
          </a:p>
          <a:p>
            <a:pPr lvl="1"/>
            <a:r>
              <a:rPr lang="en-US" dirty="0" smtClean="0"/>
              <a:t>that can utilize a range of infrastructure concurrently</a:t>
            </a:r>
          </a:p>
          <a:p>
            <a:pPr lvl="1"/>
            <a:r>
              <a:rPr lang="en-US" dirty="0" smtClean="0"/>
              <a:t>that supports different coordination mechanisms</a:t>
            </a:r>
          </a:p>
          <a:p>
            <a:pPr lvl="1"/>
            <a:r>
              <a:rPr lang="en-US" dirty="0" smtClean="0"/>
              <a:t>that supports different replica pairing mechanisms (synchronous versus asynchronous) and thereby different variants of the RE algorithm</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RE Algorithms</a:t>
            </a:r>
            <a:endParaRPr lang="en-US" dirty="0"/>
          </a:p>
        </p:txBody>
      </p:sp>
      <p:sp>
        <p:nvSpPr>
          <p:cNvPr id="3" name="Content Placeholder 2"/>
          <p:cNvSpPr>
            <a:spLocks noGrp="1"/>
          </p:cNvSpPr>
          <p:nvPr>
            <p:ph idx="1"/>
          </p:nvPr>
        </p:nvSpPr>
        <p:spPr/>
        <p:txBody>
          <a:bodyPr/>
          <a:lstStyle/>
          <a:p>
            <a:r>
              <a:rPr lang="en-US" dirty="0" smtClean="0"/>
              <a:t>Traditional RE/Synchronous replica-exchange</a:t>
            </a:r>
          </a:p>
          <a:p>
            <a:endParaRPr lang="en-US" dirty="0" smtClean="0"/>
          </a:p>
          <a:p>
            <a:r>
              <a:rPr lang="en-US" dirty="0" smtClean="0"/>
              <a:t>Asynchronous 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(synchronous) 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the traditional implementation of RE, depending on the number of replicas (N), the RE manager creates N/2 pairs of replicas.</a:t>
            </a:r>
          </a:p>
          <a:p>
            <a:endParaRPr lang="en-US" dirty="0" smtClean="0"/>
          </a:p>
          <a:p>
            <a:r>
              <a:rPr lang="en-US" dirty="0" smtClean="0"/>
              <a:t>When </a:t>
            </a:r>
            <a:r>
              <a:rPr lang="en-US" i="1" dirty="0" smtClean="0"/>
              <a:t>all</a:t>
            </a:r>
            <a:r>
              <a:rPr lang="en-US" dirty="0" smtClean="0"/>
              <a:t> the replicas reach a pre-determined state, the exchanges are attempted (the exchange step). </a:t>
            </a:r>
          </a:p>
          <a:p>
            <a:endParaRPr lang="en-US" dirty="0" smtClean="0"/>
          </a:p>
          <a:p>
            <a:r>
              <a:rPr lang="en-US" dirty="0" smtClean="0"/>
              <a:t>If an exchange is successful, parameters such as the temperature are swapped and replicas are re-started.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replicas are paired in ﬁxed groups. Exchanges can only take place between these paired replicas:</a:t>
            </a:r>
          </a:p>
          <a:p>
            <a:pPr lvl="1"/>
            <a:r>
              <a:rPr lang="en-US" dirty="0" smtClean="0"/>
              <a:t>inhibits exchanges between replicas with non-nearest temperatures.</a:t>
            </a:r>
          </a:p>
          <a:p>
            <a:pPr lvl="1"/>
            <a:endParaRPr lang="en-US" dirty="0" smtClean="0"/>
          </a:p>
          <a:p>
            <a:r>
              <a:rPr lang="en-US" dirty="0" smtClean="0"/>
              <a:t>Synchronized exchange steps – inefficient with a heterogeneous infrastructure (different running times for each replica).  </a:t>
            </a:r>
          </a:p>
          <a:p>
            <a:endParaRPr lang="en-US" dirty="0" smtClean="0"/>
          </a:p>
          <a:p>
            <a:r>
              <a:rPr lang="en-US" dirty="0" smtClean="0"/>
              <a:t>Synchronized exchange step means large overhead with large number of replicas.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propose an asynchronous RE algorithm where replicas can perform exchanges asynchronously with any other available replica.</a:t>
            </a:r>
          </a:p>
          <a:p>
            <a:pPr>
              <a:buNone/>
            </a:pPr>
            <a:endParaRPr lang="en-US" dirty="0" smtClean="0"/>
          </a:p>
          <a:p>
            <a:r>
              <a:rPr lang="en-US" dirty="0" smtClean="0"/>
              <a:t>This eliminates the need to pair the replicas and limit exchanges to fixed pairs of replicas.</a:t>
            </a:r>
          </a:p>
          <a:p>
            <a:endParaRPr lang="en-US" dirty="0" smtClean="0"/>
          </a:p>
          <a:p>
            <a:r>
              <a:rPr lang="en-US" dirty="0" smtClean="0"/>
              <a:t>We present two different implementations:</a:t>
            </a:r>
          </a:p>
          <a:p>
            <a:pPr lvl="1"/>
            <a:r>
              <a:rPr lang="en-US" dirty="0" smtClean="0"/>
              <a:t>Centralized</a:t>
            </a:r>
          </a:p>
          <a:p>
            <a:pPr lvl="1"/>
            <a:r>
              <a:rPr lang="en-US" dirty="0" smtClean="0"/>
              <a:t>Decentralized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RE - Centralized</a:t>
            </a:r>
            <a:endParaRPr lang="en-US" dirty="0"/>
          </a:p>
        </p:txBody>
      </p:sp>
      <p:sp>
        <p:nvSpPr>
          <p:cNvPr id="3" name="Content Placeholder 2"/>
          <p:cNvSpPr>
            <a:spLocks noGrp="1"/>
          </p:cNvSpPr>
          <p:nvPr>
            <p:ph idx="1"/>
          </p:nvPr>
        </p:nvSpPr>
        <p:spPr>
          <a:xfrm>
            <a:off x="457200" y="1600201"/>
            <a:ext cx="8229600" cy="2046501"/>
          </a:xfrm>
        </p:spPr>
        <p:txBody>
          <a:bodyPr>
            <a:noAutofit/>
          </a:bodyPr>
          <a:lstStyle/>
          <a:p>
            <a:r>
              <a:rPr lang="en-US" sz="2400" dirty="0" smtClean="0"/>
              <a:t>We </a:t>
            </a:r>
            <a:r>
              <a:rPr lang="en-US" sz="2400" dirty="0"/>
              <a:t>propose an asynchronous RE </a:t>
            </a:r>
            <a:r>
              <a:rPr lang="en-US" sz="2400" dirty="0" smtClean="0"/>
              <a:t>algorithm </a:t>
            </a:r>
            <a:r>
              <a:rPr lang="en-US" sz="2400" dirty="0"/>
              <a:t>where replicas can perform exchanges </a:t>
            </a:r>
            <a:r>
              <a:rPr lang="en-US" sz="2400" dirty="0" smtClean="0"/>
              <a:t>asynchronously with </a:t>
            </a:r>
            <a:r>
              <a:rPr lang="en-US" sz="2400" dirty="0"/>
              <a:t>any other available replica.</a:t>
            </a:r>
            <a:r>
              <a:rPr lang="en-US" sz="2400" dirty="0" smtClean="0"/>
              <a:t> </a:t>
            </a:r>
          </a:p>
          <a:p>
            <a:endParaRPr lang="en-US" sz="2400" dirty="0" smtClean="0"/>
          </a:p>
          <a:p>
            <a:r>
              <a:rPr lang="en-US" sz="2400" dirty="0" smtClean="0"/>
              <a:t>The replica management is centralized - where a master manages all the replicas.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REVISED_CCT_presentation.potx</Template>
  <TotalTime>0</TotalTime>
  <Words>970</Words>
  <Application>Microsoft Macintosh PowerPoint</Application>
  <PresentationFormat>Bildschirmpräsentation (4:3)</PresentationFormat>
  <Paragraphs>110</Paragraphs>
  <Slides>21</Slides>
  <Notes>11</Notes>
  <HiddenSlides>1</HiddenSlides>
  <MMClips>0</MMClips>
  <ScaleCrop>false</ScaleCrop>
  <HeadingPairs>
    <vt:vector size="4" baseType="variant">
      <vt:variant>
        <vt:lpstr>Entwurfsvorlage</vt:lpstr>
      </vt:variant>
      <vt:variant>
        <vt:i4>1</vt:i4>
      </vt:variant>
      <vt:variant>
        <vt:lpstr>Folientitel</vt:lpstr>
      </vt:variant>
      <vt:variant>
        <vt:i4>21</vt:i4>
      </vt:variant>
    </vt:vector>
  </HeadingPairs>
  <TitlesOfParts>
    <vt:vector size="22" baseType="lpstr">
      <vt:lpstr>Office Theme</vt:lpstr>
      <vt:lpstr>Efficient Replica-Exchange Simulations on Large-Scale Production Infrastructure</vt:lpstr>
      <vt:lpstr>Replica-Exchange Simulations</vt:lpstr>
      <vt:lpstr>The Problem</vt:lpstr>
      <vt:lpstr>The Solution</vt:lpstr>
      <vt:lpstr>Different RE Algorithms</vt:lpstr>
      <vt:lpstr>Traditional (synchronous) RE</vt:lpstr>
      <vt:lpstr>Limitations</vt:lpstr>
      <vt:lpstr>Asynchronous RE</vt:lpstr>
      <vt:lpstr>Asynchronous RE - Centralized</vt:lpstr>
      <vt:lpstr>Control Flow</vt:lpstr>
      <vt:lpstr>Advantages and Limitations</vt:lpstr>
      <vt:lpstr>Asynchronous RE – Decentralized</vt:lpstr>
      <vt:lpstr>Control Flow</vt:lpstr>
      <vt:lpstr>SAGA BigJob Framework</vt:lpstr>
      <vt:lpstr>Comparison</vt:lpstr>
      <vt:lpstr>Results (on LONI/Teragrid resource QueenBee) </vt:lpstr>
      <vt:lpstr>Results (on LONI/Teragrid resource QueenBee) </vt:lpstr>
      <vt:lpstr>Configuration</vt:lpstr>
      <vt:lpstr>Analysis</vt:lpstr>
      <vt:lpstr>Results (distributed over Teragrid resources Ranger and QueenBee) </vt:lpstr>
      <vt:lpstr>Folie 21</vt:lpstr>
    </vt:vector>
  </TitlesOfParts>
  <Company>Center for Computation and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Replica-Exchange Simulations on Large-Scale Production Infrastructure</dc:title>
  <dc:creator>athota1</dc:creator>
  <cp:lastModifiedBy>Torsten Meier</cp:lastModifiedBy>
  <cp:revision>18</cp:revision>
  <dcterms:created xsi:type="dcterms:W3CDTF">2010-09-13T14:43:53Z</dcterms:created>
  <dcterms:modified xsi:type="dcterms:W3CDTF">2010-09-13T15:57:44Z</dcterms:modified>
</cp:coreProperties>
</file>