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xml" ContentType="application/xml"/>
  <Default Extension="jpeg" ContentType="image/jpeg"/>
  <Default Extension="emf" ContentType="image/x-emf"/>
  <Default Extension="tiff" ContentType="image/tif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3" r:id="rId4"/>
    <p:sldId id="287" r:id="rId5"/>
    <p:sldId id="260" r:id="rId6"/>
    <p:sldId id="264" r:id="rId7"/>
    <p:sldId id="284" r:id="rId8"/>
    <p:sldId id="288" r:id="rId9"/>
    <p:sldId id="258" r:id="rId10"/>
    <p:sldId id="286" r:id="rId11"/>
    <p:sldId id="259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65" r:id="rId26"/>
    <p:sldId id="263" r:id="rId27"/>
    <p:sldId id="261" r:id="rId28"/>
    <p:sldId id="262" r:id="rId29"/>
    <p:sldId id="266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7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viewProps" Target="viewProps.xml"/><Relationship Id="rId31" Type="http://schemas.openxmlformats.org/officeDocument/2006/relationships/slide" Target="slides/slide3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3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printerSettings" Target="printerSettings/printerSettings1.bin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5EB79-89E8-A94B-AC1A-54DCF624E5B2}" type="datetimeFigureOut">
              <a:rPr lang="en-US" smtClean="0"/>
              <a:t>4/12/11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6E2D0-3DA8-0A4F-9A90-3E1A8900A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24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37931725" indent="-37474525" eaLnBrk="0" hangingPunct="0">
              <a:defRPr sz="2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eaLnBrk="0" hangingPunct="0">
              <a:defRPr sz="2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eaLnBrk="0" hangingPunct="0">
              <a:defRPr sz="2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eaLnBrk="0" hangingPunct="0">
              <a:defRPr sz="2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45720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91440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137160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182880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169D5AB6-F86B-6B43-A486-0B34ED1BD208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56323" name="Text Box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1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3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6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7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6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2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4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5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3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1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433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t>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3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Relationship Id="rId5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Relationship Id="rId5" Type="http://schemas.openxmlformats.org/officeDocument/2006/relationships/image" Target="../media/image26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3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3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9063"/>
            <a:ext cx="7772400" cy="147002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DARE-NGS </a:t>
            </a:r>
            <a:r>
              <a:rPr lang="en-US" sz="3200" dirty="0" smtClean="0">
                <a:latin typeface="Arial Black"/>
                <a:cs typeface="Arial Black"/>
              </a:rPr>
              <a:t>: </a:t>
            </a:r>
            <a:r>
              <a:rPr lang="en-US" sz="3200" dirty="0" smtClean="0">
                <a:latin typeface="Arial Black"/>
                <a:cs typeface="Arial Black"/>
              </a:rPr>
              <a:t>Towards Extensible and Scalable NGS Analytics on the TeraGrid/XD</a:t>
            </a:r>
            <a:endParaRPr lang="en-US" sz="3200" dirty="0">
              <a:latin typeface="Arial Black"/>
              <a:cs typeface="Arial Blac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244" y="3886200"/>
            <a:ext cx="8233438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Joohyun Kim, </a:t>
            </a:r>
            <a:r>
              <a:rPr lang="en-US" sz="2800" dirty="0" err="1" smtClean="0"/>
              <a:t>Sharath</a:t>
            </a:r>
            <a:r>
              <a:rPr lang="en-US" sz="2800" dirty="0" smtClean="0"/>
              <a:t> </a:t>
            </a:r>
            <a:r>
              <a:rPr lang="en-US" sz="2800" dirty="0" err="1" smtClean="0"/>
              <a:t>Maddineni</a:t>
            </a:r>
            <a:r>
              <a:rPr lang="en-US" sz="2800" dirty="0" smtClean="0"/>
              <a:t>, </a:t>
            </a:r>
            <a:r>
              <a:rPr lang="en-US" sz="2800" dirty="0" err="1" smtClean="0"/>
              <a:t>Shantenu</a:t>
            </a:r>
            <a:r>
              <a:rPr lang="en-US" sz="2800" dirty="0" smtClean="0"/>
              <a:t> </a:t>
            </a:r>
            <a:r>
              <a:rPr lang="en-US" sz="2800" dirty="0" err="1" smtClean="0"/>
              <a:t>Jha</a:t>
            </a:r>
            <a:endParaRPr lang="en-US" sz="2800" dirty="0" smtClean="0"/>
          </a:p>
          <a:p>
            <a:r>
              <a:rPr lang="en-US" sz="2800" b="1" dirty="0" smtClean="0"/>
              <a:t>The Center for Computation and Technology (CCT)</a:t>
            </a:r>
          </a:p>
          <a:p>
            <a:r>
              <a:rPr lang="en-US" sz="2800" b="1" dirty="0" smtClean="0"/>
              <a:t>Louisiana State University</a:t>
            </a:r>
            <a:endParaRPr lang="en-US" sz="2800" b="1" dirty="0"/>
          </a:p>
        </p:txBody>
      </p:sp>
      <p:pic>
        <p:nvPicPr>
          <p:cNvPr id="4" name="Picture 3" descr="ProcessHorizont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739" y="5609953"/>
            <a:ext cx="2586347" cy="1118662"/>
          </a:xfrm>
          <a:prstGeom prst="rect">
            <a:avLst/>
          </a:prstGeom>
        </p:spPr>
      </p:pic>
      <p:pic>
        <p:nvPicPr>
          <p:cNvPr id="5" name="Picture 4" descr="cct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5400" y="5517927"/>
            <a:ext cx="2023472" cy="13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7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03803"/>
              </p:ext>
            </p:extLst>
          </p:nvPr>
        </p:nvGraphicFramePr>
        <p:xfrm>
          <a:off x="194460" y="2207181"/>
          <a:ext cx="4980852" cy="188546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12138"/>
                <a:gridCol w="889181"/>
                <a:gridCol w="730398"/>
                <a:gridCol w="889181"/>
                <a:gridCol w="687575"/>
                <a:gridCol w="972379"/>
              </a:tblGrid>
              <a:tr h="97106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HPC</a:t>
                      </a:r>
                      <a:r>
                        <a:rPr lang="en-US" sz="1400" baseline="0" dirty="0" smtClean="0"/>
                        <a:t> System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 of cores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Read File Size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 of tasks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Bfast</a:t>
                      </a:r>
                      <a:r>
                        <a:rPr lang="en-US" sz="1400" baseline="0" dirty="0" smtClean="0"/>
                        <a:t> (</a:t>
                      </a:r>
                      <a:r>
                        <a:rPr lang="en-US" sz="1400" baseline="0" dirty="0" smtClean="0"/>
                        <a:t>mapping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 anchor="ctr"/>
                </a:tc>
              </a:tr>
              <a:tr h="242420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DARE</a:t>
                      </a:r>
                      <a:r>
                        <a:rPr lang="en-US" sz="1400" dirty="0" smtClean="0"/>
                        <a:t>-NGS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Ranger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2.4</a:t>
                      </a:r>
                      <a:r>
                        <a:rPr lang="en-US" sz="1400" baseline="0" dirty="0" smtClean="0"/>
                        <a:t> GB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6.5 </a:t>
                      </a:r>
                      <a:r>
                        <a:rPr lang="en-US" sz="1400" baseline="0" dirty="0" smtClean="0"/>
                        <a:t>h</a:t>
                      </a:r>
                      <a:endParaRPr lang="en-US" sz="1400" dirty="0"/>
                    </a:p>
                  </a:txBody>
                  <a:tcPr anchor="ctr"/>
                </a:tc>
              </a:tr>
              <a:tr h="24242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Ranger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1.2 GB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3.4 h</a:t>
                      </a:r>
                      <a:endParaRPr lang="en-US" sz="1400" dirty="0"/>
                    </a:p>
                  </a:txBody>
                  <a:tcPr anchor="ctr"/>
                </a:tc>
              </a:tr>
              <a:tr h="24242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Ranger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 GB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1.95</a:t>
                      </a:r>
                      <a:r>
                        <a:rPr lang="en-US" sz="1400" baseline="0" dirty="0" smtClean="0"/>
                        <a:t> h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291761" y="1490500"/>
            <a:ext cx="27705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Performance with </a:t>
            </a:r>
            <a:r>
              <a:rPr lang="en-US" dirty="0" smtClean="0"/>
              <a:t>scale </a:t>
            </a:r>
            <a:r>
              <a:rPr lang="en-US" dirty="0" smtClean="0"/>
              <a:t>out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768013"/>
              </p:ext>
            </p:extLst>
          </p:nvPr>
        </p:nvGraphicFramePr>
        <p:xfrm>
          <a:off x="5381326" y="2207181"/>
          <a:ext cx="3631740" cy="1617877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707036"/>
                <a:gridCol w="952872"/>
                <a:gridCol w="814717"/>
                <a:gridCol w="1157115"/>
              </a:tblGrid>
              <a:tr h="7034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Case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HPC System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</a:t>
                      </a:r>
                      <a:r>
                        <a:rPr lang="en-US" sz="1400" baseline="0" dirty="0" smtClean="0"/>
                        <a:t> of cores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Bfast</a:t>
                      </a:r>
                      <a:r>
                        <a:rPr lang="en-US" sz="1400" baseline="0" dirty="0" smtClean="0"/>
                        <a:t> (</a:t>
                      </a:r>
                      <a:r>
                        <a:rPr lang="en-US" sz="1400" baseline="0" dirty="0" smtClean="0"/>
                        <a:t>mapping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QB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2.66 </a:t>
                      </a:r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anchor="ctr"/>
                </a:tc>
              </a:tr>
              <a:tr h="24242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Ranger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128</a:t>
                      </a:r>
                      <a:endParaRPr 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2.11 h</a:t>
                      </a:r>
                      <a:endParaRPr lang="en-US" sz="1400" dirty="0"/>
                    </a:p>
                  </a:txBody>
                  <a:tcPr anchor="ctr"/>
                </a:tc>
              </a:tr>
              <a:tr h="24242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QB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128</a:t>
                      </a:r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4461" y="5799985"/>
            <a:ext cx="498085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NGS reads alignment with BFAST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Human genome (HG18) as a reference genome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NGS Data Analytics on Distributed Resources</a:t>
            </a:r>
          </a:p>
        </p:txBody>
      </p:sp>
      <p:sp>
        <p:nvSpPr>
          <p:cNvPr id="18" name="Multidocument 17"/>
          <p:cNvSpPr/>
          <p:nvPr/>
        </p:nvSpPr>
        <p:spPr>
          <a:xfrm>
            <a:off x="6062326" y="4590112"/>
            <a:ext cx="811782" cy="358931"/>
          </a:xfrm>
          <a:prstGeom prst="flowChartMultidocumen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/>
          <p:cNvSpPr/>
          <p:nvPr/>
        </p:nvSpPr>
        <p:spPr>
          <a:xfrm>
            <a:off x="8100005" y="4544979"/>
            <a:ext cx="492824" cy="360739"/>
          </a:xfrm>
          <a:prstGeom prst="can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document 19"/>
          <p:cNvSpPr/>
          <p:nvPr/>
        </p:nvSpPr>
        <p:spPr>
          <a:xfrm>
            <a:off x="6212748" y="5691178"/>
            <a:ext cx="798688" cy="26958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n 20"/>
          <p:cNvSpPr/>
          <p:nvPr/>
        </p:nvSpPr>
        <p:spPr>
          <a:xfrm>
            <a:off x="8169126" y="5344212"/>
            <a:ext cx="423703" cy="586760"/>
          </a:xfrm>
          <a:prstGeom prst="can">
            <a:avLst>
              <a:gd name="adj" fmla="val 682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>
            <a:off x="8216781" y="6073207"/>
            <a:ext cx="423703" cy="586760"/>
          </a:xfrm>
          <a:prstGeom prst="can">
            <a:avLst>
              <a:gd name="adj" fmla="val 682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011436" y="4648382"/>
            <a:ext cx="975448" cy="130940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7163836" y="5691177"/>
            <a:ext cx="823048" cy="98410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document 27"/>
          <p:cNvSpPr/>
          <p:nvPr/>
        </p:nvSpPr>
        <p:spPr>
          <a:xfrm>
            <a:off x="6212900" y="6176736"/>
            <a:ext cx="798688" cy="26958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7160182" y="6242206"/>
            <a:ext cx="826702" cy="130940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561058" y="4574319"/>
            <a:ext cx="24282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61058" y="5789587"/>
            <a:ext cx="30098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62227" y="4076856"/>
            <a:ext cx="114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729974" y="3952152"/>
            <a:ext cx="118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Reference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78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DARE </a:t>
            </a:r>
            <a:r>
              <a:rPr lang="en-US" dirty="0" smtClean="0"/>
              <a:t>Framework : </a:t>
            </a:r>
            <a:r>
              <a:rPr lang="en-US" dirty="0" smtClean="0"/>
              <a:t>A </a:t>
            </a:r>
            <a:r>
              <a:rPr lang="en-US" dirty="0" smtClean="0"/>
              <a:t>Case for Suitable Solution</a:t>
            </a:r>
            <a:endParaRPr lang="en-US" dirty="0"/>
          </a:p>
        </p:txBody>
      </p:sp>
      <p:pic>
        <p:nvPicPr>
          <p:cNvPr id="5" name="Picture 4" descr="DAREOut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97" y="1622965"/>
            <a:ext cx="6170622" cy="510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05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25" y="44450"/>
            <a:ext cx="1290638" cy="1062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6627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SAGA: In a nutshell</a:t>
            </a:r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1529880"/>
            <a:ext cx="7966954" cy="5033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exists a lack of programmatic approaches that: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general-purpose,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basic &amp;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grid functionality for applications and thus hide underlying complexity, varying semantics..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building blocks upon which to construct “consistent” higher-levels of functionality and abstractions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Meets the need for a Broad Spectrum of Application: 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scripts, Gateways, Smart Applications and Production Grade Tooling, Workflow…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Simple, integrated, stable, uniform and high-level interface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and Stable: 80:20 restricted scope and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Integrated: Similar semantics &amp; style across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Uniform: Same interface for different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26005862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SAGA: Architecture</a:t>
            </a:r>
            <a:endParaRPr lang="en-US" dirty="0"/>
          </a:p>
        </p:txBody>
      </p:sp>
      <p:pic>
        <p:nvPicPr>
          <p:cNvPr id="4" name="Content Placeholder 3" descr="saga-architectur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090" b="-10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82044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25" y="44450"/>
            <a:ext cx="1290638" cy="1062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5000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SAGA Implementation: Extensibility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Horizontal Extensibility – API Packages</a:t>
            </a:r>
          </a:p>
          <a:p>
            <a:pPr lvl="1"/>
            <a:r>
              <a:rPr lang="en-US" dirty="0" smtClean="0"/>
              <a:t>Current packages: </a:t>
            </a:r>
          </a:p>
          <a:p>
            <a:pPr lvl="2"/>
            <a:r>
              <a:rPr lang="en-US" dirty="0" smtClean="0"/>
              <a:t>file management, job management, remote procedure calls, replica management, data streaming</a:t>
            </a:r>
          </a:p>
          <a:p>
            <a:pPr lvl="2"/>
            <a:r>
              <a:rPr lang="en-US" dirty="0" smtClean="0"/>
              <a:t>Steering, information services, checkpoint…</a:t>
            </a:r>
          </a:p>
          <a:p>
            <a:r>
              <a:rPr lang="en-US" dirty="0" smtClean="0"/>
              <a:t>Vertical Extensibility – Middleware Bindings</a:t>
            </a:r>
          </a:p>
          <a:p>
            <a:pPr lvl="1"/>
            <a:r>
              <a:rPr lang="en-US" dirty="0" smtClean="0"/>
              <a:t>Different adaptors for different middleware</a:t>
            </a:r>
          </a:p>
          <a:p>
            <a:pPr lvl="1"/>
            <a:r>
              <a:rPr lang="en-US" dirty="0" smtClean="0"/>
              <a:t>Set of ‘local’ adaptors</a:t>
            </a:r>
          </a:p>
          <a:p>
            <a:r>
              <a:rPr lang="en-US" dirty="0" smtClean="0"/>
              <a:t>Extensibility for Optimization and Features</a:t>
            </a:r>
          </a:p>
          <a:p>
            <a:pPr lvl="1"/>
            <a:r>
              <a:rPr lang="en-US" dirty="0" smtClean="0"/>
              <a:t>Bulk optimization, modular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563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SAGA: Access Layers</a:t>
            </a:r>
            <a:br>
              <a:rPr lang="en-US" dirty="0" smtClean="0"/>
            </a:br>
            <a:r>
              <a:rPr lang="en-US" dirty="0" smtClean="0"/>
              <a:t>Challenge of many Adaptors</a:t>
            </a:r>
          </a:p>
        </p:txBody>
      </p:sp>
      <p:sp>
        <p:nvSpPr>
          <p:cNvPr id="274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0200" y="1482725"/>
            <a:ext cx="8501063" cy="48307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Clr>
                <a:srgbClr val="404040"/>
              </a:buClr>
            </a:pPr>
            <a:r>
              <a:rPr lang="en-US" dirty="0"/>
              <a:t>Job Adaptors</a:t>
            </a:r>
            <a:endParaRPr lang="en-US" dirty="0" smtClean="0"/>
          </a:p>
          <a:p>
            <a:pPr marL="481013" lvl="1">
              <a:lnSpc>
                <a:spcPct val="90000"/>
              </a:lnSpc>
              <a:buClr>
                <a:srgbClr val="0D0D0D"/>
              </a:buClr>
            </a:pPr>
            <a:r>
              <a:rPr lang="en-US" b="1" dirty="0" smtClean="0"/>
              <a:t>BES, UNICORE, </a:t>
            </a:r>
            <a:r>
              <a:rPr lang="en-US" b="1" dirty="0" err="1" smtClean="0"/>
              <a:t>Globus</a:t>
            </a:r>
            <a:r>
              <a:rPr lang="en-US" b="1" dirty="0" smtClean="0"/>
              <a:t> GRAM2, </a:t>
            </a:r>
            <a:r>
              <a:rPr lang="en-US" b="1" dirty="0" err="1" smtClean="0"/>
              <a:t>gLite</a:t>
            </a:r>
            <a:endParaRPr lang="en-US" b="1" dirty="0" smtClean="0"/>
          </a:p>
          <a:p>
            <a:pPr marL="481013" lvl="1">
              <a:lnSpc>
                <a:spcPct val="90000"/>
              </a:lnSpc>
              <a:buClr>
                <a:srgbClr val="0D0D0D"/>
              </a:buClr>
            </a:pPr>
            <a:r>
              <a:rPr lang="en-US" dirty="0" smtClean="0"/>
              <a:t>Fork </a:t>
            </a:r>
            <a:r>
              <a:rPr lang="en-US" dirty="0"/>
              <a:t>(</a:t>
            </a:r>
            <a:r>
              <a:rPr lang="en-US" dirty="0" err="1"/>
              <a:t>localhost</a:t>
            </a:r>
            <a:r>
              <a:rPr lang="en-US" dirty="0"/>
              <a:t>), SSH, Condor,</a:t>
            </a:r>
            <a:r>
              <a:rPr lang="en-US" dirty="0" smtClean="0"/>
              <a:t> OMII </a:t>
            </a:r>
            <a:r>
              <a:rPr lang="en-US" dirty="0" err="1"/>
              <a:t>GridSAM</a:t>
            </a:r>
            <a:r>
              <a:rPr lang="en-US" dirty="0"/>
              <a:t>,</a:t>
            </a:r>
            <a:r>
              <a:rPr lang="en-US" dirty="0" smtClean="0"/>
              <a:t> Amazon </a:t>
            </a:r>
            <a:r>
              <a:rPr lang="en-US" dirty="0"/>
              <a:t>EC2, Platform LSF</a:t>
            </a:r>
          </a:p>
          <a:p>
            <a:pPr>
              <a:lnSpc>
                <a:spcPct val="90000"/>
              </a:lnSpc>
              <a:buClr>
                <a:srgbClr val="404040"/>
              </a:buClr>
            </a:pPr>
            <a:r>
              <a:rPr lang="en-US" dirty="0"/>
              <a:t>File Adaptors</a:t>
            </a:r>
          </a:p>
          <a:p>
            <a:pPr marL="481013" lvl="1">
              <a:lnSpc>
                <a:spcPct val="90000"/>
              </a:lnSpc>
              <a:buClr>
                <a:srgbClr val="0D0D0D"/>
              </a:buClr>
            </a:pPr>
            <a:r>
              <a:rPr lang="en-US" dirty="0"/>
              <a:t>Local FS, </a:t>
            </a:r>
            <a:r>
              <a:rPr lang="en-US" dirty="0" err="1"/>
              <a:t>Globus</a:t>
            </a:r>
            <a:r>
              <a:rPr lang="en-US" dirty="0"/>
              <a:t> </a:t>
            </a:r>
            <a:r>
              <a:rPr lang="en-US" dirty="0" err="1"/>
              <a:t>GridFTP</a:t>
            </a:r>
            <a:r>
              <a:rPr lang="en-US" dirty="0"/>
              <a:t>, </a:t>
            </a:r>
            <a:r>
              <a:rPr lang="en-US" dirty="0" err="1"/>
              <a:t>Hadoop</a:t>
            </a:r>
            <a:r>
              <a:rPr lang="en-US" dirty="0"/>
              <a:t> Distributed </a:t>
            </a:r>
            <a:r>
              <a:rPr lang="en-US" dirty="0" err="1"/>
              <a:t>Filesystem</a:t>
            </a:r>
            <a:r>
              <a:rPr lang="en-US" dirty="0"/>
              <a:t> (HDFS),</a:t>
            </a:r>
            <a:br>
              <a:rPr lang="en-US" dirty="0"/>
            </a:br>
            <a:r>
              <a:rPr lang="en-US" dirty="0" err="1"/>
              <a:t>CloudStore</a:t>
            </a:r>
            <a:r>
              <a:rPr lang="en-US" dirty="0"/>
              <a:t> KFS, </a:t>
            </a:r>
            <a:r>
              <a:rPr lang="en-US" dirty="0" err="1"/>
              <a:t>OpenCloud</a:t>
            </a:r>
            <a:r>
              <a:rPr lang="en-US" dirty="0"/>
              <a:t> Sector-Sphere</a:t>
            </a:r>
          </a:p>
          <a:p>
            <a:pPr>
              <a:lnSpc>
                <a:spcPct val="90000"/>
              </a:lnSpc>
              <a:buClr>
                <a:srgbClr val="404040"/>
              </a:buClr>
            </a:pPr>
            <a:r>
              <a:rPr lang="en-US" dirty="0"/>
              <a:t>Replica Adaptors</a:t>
            </a:r>
          </a:p>
          <a:p>
            <a:pPr marL="481013" lvl="1">
              <a:lnSpc>
                <a:spcPct val="90000"/>
              </a:lnSpc>
              <a:buClr>
                <a:srgbClr val="0D0D0D"/>
              </a:buClr>
            </a:pPr>
            <a:r>
              <a:rPr lang="en-US" dirty="0"/>
              <a:t>PostgreSQL/SQLite3, </a:t>
            </a:r>
            <a:r>
              <a:rPr lang="en-US" dirty="0" err="1"/>
              <a:t>Globus</a:t>
            </a:r>
            <a:r>
              <a:rPr lang="en-US" dirty="0"/>
              <a:t> RLS</a:t>
            </a:r>
          </a:p>
          <a:p>
            <a:pPr>
              <a:lnSpc>
                <a:spcPct val="90000"/>
              </a:lnSpc>
              <a:buClr>
                <a:srgbClr val="404040"/>
              </a:buClr>
            </a:pPr>
            <a:r>
              <a:rPr lang="en-US" dirty="0"/>
              <a:t>Advert Adaptors</a:t>
            </a:r>
          </a:p>
          <a:p>
            <a:pPr marL="481013" lvl="1">
              <a:lnSpc>
                <a:spcPct val="90000"/>
              </a:lnSpc>
              <a:buClr>
                <a:srgbClr val="0D0D0D"/>
              </a:buClr>
            </a:pPr>
            <a:r>
              <a:rPr lang="en-US" dirty="0"/>
              <a:t>PostgreSQL/SQLite3, </a:t>
            </a:r>
            <a:r>
              <a:rPr lang="en-US" dirty="0" err="1"/>
              <a:t>Hadoop</a:t>
            </a:r>
            <a:r>
              <a:rPr lang="en-US" dirty="0"/>
              <a:t> H-Base, </a:t>
            </a:r>
            <a:r>
              <a:rPr lang="en-US" dirty="0" err="1"/>
              <a:t>Hypertable</a:t>
            </a:r>
            <a:endParaRPr lang="en-US" dirty="0"/>
          </a:p>
          <a:p>
            <a:pPr>
              <a:lnSpc>
                <a:spcPct val="90000"/>
              </a:lnSpc>
              <a:buClr>
                <a:srgbClr val="404040"/>
              </a:buClr>
            </a:pPr>
            <a:r>
              <a:rPr lang="en-US" dirty="0"/>
              <a:t>Other Adaptors</a:t>
            </a:r>
          </a:p>
          <a:p>
            <a:pPr marL="481013" lvl="1">
              <a:lnSpc>
                <a:spcPct val="90000"/>
              </a:lnSpc>
              <a:buClr>
                <a:srgbClr val="0D0D0D"/>
              </a:buClr>
            </a:pPr>
            <a:r>
              <a:rPr lang="en-US" dirty="0"/>
              <a:t>Default RPC / Stream / SD</a:t>
            </a:r>
          </a:p>
        </p:txBody>
      </p:sp>
    </p:spTree>
    <p:extLst>
      <p:ext uri="{BB962C8B-B14F-4D97-AF65-F5344CB8AC3E}">
        <p14:creationId xmlns:p14="http://schemas.microsoft.com/office/powerpoint/2010/main" val="35381107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Abstractions for Dynamic Execution </a:t>
            </a:r>
            <a:br>
              <a:rPr lang="en-US" sz="2600" dirty="0" smtClean="0"/>
            </a:br>
            <a:r>
              <a:rPr lang="en-US" sz="2600" dirty="0" smtClean="0"/>
              <a:t>SAGA Pilot-Job (</a:t>
            </a:r>
            <a:r>
              <a:rPr lang="en-US" sz="2600" dirty="0" err="1" smtClean="0"/>
              <a:t>BigJob</a:t>
            </a:r>
            <a:r>
              <a:rPr lang="en-US" sz="2600" dirty="0" smtClean="0"/>
              <a:t>)</a:t>
            </a:r>
            <a:endParaRPr lang="en-US" sz="2600" dirty="0"/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356" r="-23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623902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BigJob</a:t>
            </a:r>
            <a:r>
              <a:rPr lang="en-US" sz="2400" dirty="0" smtClean="0"/>
              <a:t>: Infrastructure Independent Pilot-Job</a:t>
            </a:r>
            <a:endParaRPr lang="en-US" sz="2400" dirty="0"/>
          </a:p>
        </p:txBody>
      </p:sp>
      <p:pic>
        <p:nvPicPr>
          <p:cNvPr id="4" name="Content Placeholder 3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759" r="-77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0226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smtClean="0"/>
              <a:t> BigJob: Infrastructure Independent Pilot-Job</a:t>
            </a:r>
            <a:br>
              <a:rPr lang="en-US" sz="2400" smtClean="0"/>
            </a:br>
            <a:r>
              <a:rPr lang="en-US" sz="2400" smtClean="0"/>
              <a:t> (Each  sub-job is a MPI-based MD)</a:t>
            </a:r>
          </a:p>
        </p:txBody>
      </p:sp>
      <p:pic>
        <p:nvPicPr>
          <p:cNvPr id="45059" name="Content Placeholder 3" descr="8replica_scenario_grid_condor_cloud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494" r="-6494"/>
          <a:stretch>
            <a:fillRect/>
          </a:stretch>
        </p:blipFill>
        <p:spPr>
          <a:xfrm>
            <a:off x="757238" y="1530350"/>
            <a:ext cx="7967662" cy="4608513"/>
          </a:xfrm>
        </p:spPr>
      </p:pic>
    </p:spTree>
    <p:extLst>
      <p:ext uri="{BB962C8B-B14F-4D97-AF65-F5344CB8AC3E}">
        <p14:creationId xmlns:p14="http://schemas.microsoft.com/office/powerpoint/2010/main" val="110751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SAGA Pilot-Jobs: What is different?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358900"/>
            <a:ext cx="7966954" cy="517825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Pilot-Jobs: Decouple Resource Allocation from Resource-Workload binding</a:t>
            </a:r>
          </a:p>
          <a:p>
            <a:r>
              <a:rPr lang="en-US" dirty="0" smtClean="0"/>
              <a:t>Pilot-Jobs are/have been typically used for:</a:t>
            </a:r>
          </a:p>
          <a:p>
            <a:pPr lvl="1"/>
            <a:r>
              <a:rPr lang="en-US" dirty="0" smtClean="0"/>
              <a:t>Enhancing resource </a:t>
            </a:r>
            <a:r>
              <a:rPr lang="en-US" dirty="0" err="1" smtClean="0"/>
              <a:t>utilisation</a:t>
            </a:r>
            <a:endParaRPr lang="en-US" dirty="0" smtClean="0"/>
          </a:p>
          <a:p>
            <a:pPr lvl="1"/>
            <a:r>
              <a:rPr lang="en-US" dirty="0" smtClean="0"/>
              <a:t>Lowering wait time for multiple jobs (better </a:t>
            </a:r>
            <a:r>
              <a:rPr lang="en-US" dirty="0" err="1" smtClean="0"/>
              <a:t>predictibility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Facilitate high-throughput simulations</a:t>
            </a:r>
          </a:p>
          <a:p>
            <a:pPr lvl="1"/>
            <a:r>
              <a:rPr lang="en-US" dirty="0" smtClean="0"/>
              <a:t>Basis for Application-level Scheduling Resource binding</a:t>
            </a:r>
          </a:p>
          <a:p>
            <a:r>
              <a:rPr lang="en-US" dirty="0" smtClean="0"/>
              <a:t>Two unique aspects  about the SAGA-based Pilot-Job:</a:t>
            </a:r>
          </a:p>
          <a:p>
            <a:pPr lvl="1"/>
            <a:r>
              <a:rPr lang="en-US" dirty="0" smtClean="0"/>
              <a:t>Pilot-Jobs have not been used for Science Driven Objectives:</a:t>
            </a:r>
          </a:p>
          <a:p>
            <a:pPr lvl="2"/>
            <a:r>
              <a:rPr lang="en-US" dirty="0" smtClean="0"/>
              <a:t>First demonstration of supporting multi-physics simulations </a:t>
            </a:r>
          </a:p>
          <a:p>
            <a:pPr lvl="1"/>
            <a:r>
              <a:rPr lang="en-US" dirty="0" smtClean="0"/>
              <a:t>Infrastructure Independent</a:t>
            </a:r>
          </a:p>
          <a:p>
            <a:pPr lvl="2"/>
            <a:r>
              <a:rPr lang="en-US" dirty="0" err="1" smtClean="0"/>
              <a:t>Falkon</a:t>
            </a:r>
            <a:r>
              <a:rPr lang="en-US" dirty="0" smtClean="0"/>
              <a:t>, Condor Glide-in, </a:t>
            </a:r>
            <a:r>
              <a:rPr lang="en-US" dirty="0" err="1" smtClean="0"/>
              <a:t>Ganga</a:t>
            </a:r>
            <a:r>
              <a:rPr lang="en-US" dirty="0" smtClean="0"/>
              <a:t>-Diane (EGEE/EGI), DIRAC/WMS, PANDA</a:t>
            </a:r>
          </a:p>
          <a:p>
            <a:pPr lvl="3"/>
            <a:r>
              <a:rPr lang="en-US" dirty="0" smtClean="0"/>
              <a:t>Frameworks based upon </a:t>
            </a:r>
            <a:r>
              <a:rPr lang="en-US" dirty="0" err="1" smtClean="0"/>
              <a:t>PJs</a:t>
            </a:r>
            <a:r>
              <a:rPr lang="en-US" dirty="0" smtClean="0"/>
              <a:t> (pull model) for specific PGI/back-end</a:t>
            </a:r>
          </a:p>
          <a:p>
            <a:pPr lvl="3"/>
            <a:r>
              <a:rPr lang="en-US" dirty="0" smtClean="0"/>
              <a:t>Do not support MPI</a:t>
            </a:r>
          </a:p>
          <a:p>
            <a:r>
              <a:rPr lang="en-US" dirty="0" smtClean="0"/>
              <a:t>SAGA-based Pilot-Job form the basis:</a:t>
            </a:r>
          </a:p>
          <a:p>
            <a:pPr lvl="1"/>
            <a:r>
              <a:rPr lang="en-US" dirty="0" smtClean="0"/>
              <a:t>For autonomic scheduling and resource selection decisions</a:t>
            </a:r>
          </a:p>
          <a:p>
            <a:pPr lvl="1"/>
            <a:r>
              <a:rPr lang="en-US" dirty="0" smtClean="0"/>
              <a:t>Advanced run-time frameworks for load-balancing and fault-tolerance</a:t>
            </a:r>
          </a:p>
        </p:txBody>
      </p:sp>
    </p:spTree>
    <p:extLst>
      <p:ext uri="{BB962C8B-B14F-4D97-AF65-F5344CB8AC3E}">
        <p14:creationId xmlns:p14="http://schemas.microsoft.com/office/powerpoint/2010/main" val="214456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9548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600" dirty="0" smtClean="0"/>
              <a:t>Next-Generation DNA </a:t>
            </a:r>
            <a:r>
              <a:rPr lang="en-US" sz="3600" dirty="0" smtClean="0"/>
              <a:t>Sequencing (NGS) and </a:t>
            </a:r>
            <a:r>
              <a:rPr lang="en-US" dirty="0" smtClean="0"/>
              <a:t>Its Impact on Life Sciences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Unprecedented novel opportunities for life sciences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High-throughput DNA sequencing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Significant roles of computation (algorithm, methods, implementation, and infrastructure)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Data-intensive computation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Driving paradigm shift in computational biology touting </a:t>
            </a:r>
            <a:r>
              <a:rPr lang="en-US" dirty="0" smtClean="0"/>
              <a:t>the importance of</a:t>
            </a:r>
            <a:r>
              <a:rPr lang="en-US" dirty="0" smtClean="0"/>
              <a:t> distributed parallel execution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24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153400" cy="1266825"/>
          </a:xfrm>
        </p:spPr>
        <p:txBody>
          <a:bodyPr/>
          <a:lstStyle/>
          <a:p>
            <a:r>
              <a:rPr lang="en-US" sz="2800" dirty="0">
                <a:latin typeface="Arial" charset="0"/>
                <a:ea typeface="ヒラギノ角ゴ ProN W3" charset="0"/>
                <a:cs typeface="ヒラギノ角ゴ ProN W3" charset="0"/>
              </a:rPr>
              <a:t>Development Distributed Application </a:t>
            </a:r>
            <a:r>
              <a:rPr lang="en-US" sz="2800" dirty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Frameworks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443538"/>
          </a:xfrm>
        </p:spPr>
        <p:txBody>
          <a:bodyPr>
            <a:normAutofit fontScale="85000" lnSpcReduction="10000"/>
          </a:bodyPr>
          <a:lstStyle/>
          <a:p>
            <a:r>
              <a:rPr lang="en-US">
                <a:solidFill>
                  <a:schemeClr val="bg2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Frameworks: Logical structure for Capturing Application Requirements, Characteristics &amp; Patterns</a:t>
            </a:r>
          </a:p>
          <a:p>
            <a:r>
              <a:rPr lang="en-US">
                <a:latin typeface="Arial" charset="0"/>
                <a:ea typeface="ヒラギノ角ゴ ProN W3" charset="0"/>
                <a:cs typeface="ヒラギノ角ゴ ProN W3" charset="0"/>
              </a:rPr>
              <a:t>Pattern: Commonly recurring modes of computation</a:t>
            </a:r>
          </a:p>
          <a:p>
            <a:pPr lvl="1"/>
            <a:r>
              <a:rPr lang="en-US">
                <a:latin typeface="Arial" charset="0"/>
                <a:ea typeface="ヒラギノ角ゴ ProN W3" charset="0"/>
                <a:cs typeface="ヒラギノ角ゴ ProN W3" charset="0"/>
              </a:rPr>
              <a:t>Programming, Deployment, Execution, Data-access..</a:t>
            </a:r>
          </a:p>
          <a:p>
            <a:r>
              <a:rPr lang="en-US">
                <a:latin typeface="Arial" charset="0"/>
                <a:ea typeface="ヒラギノ角ゴ ProN W3" charset="0"/>
                <a:cs typeface="ヒラギノ角ゴ ProN W3" charset="0"/>
              </a:rPr>
              <a:t>Abstraction: Mechanism to support patterns and application characteristics</a:t>
            </a:r>
          </a:p>
          <a:p>
            <a:r>
              <a:rPr lang="en-US">
                <a:latin typeface="Arial" charset="0"/>
                <a:ea typeface="ヒラギノ角ゴ ProN W3" charset="0"/>
                <a:cs typeface="ヒラギノ角ゴ ProN W3" charset="0"/>
              </a:rPr>
              <a:t>Frameworks designed to either:</a:t>
            </a:r>
          </a:p>
          <a:p>
            <a:pPr lvl="1">
              <a:buSzPct val="80000"/>
              <a:buFont typeface="Arial" charset="0"/>
              <a:buChar char="•"/>
            </a:pPr>
            <a:r>
              <a:rPr lang="en-US">
                <a:latin typeface="Arial" charset="0"/>
                <a:ea typeface="ヒラギノ角ゴ ProN W3" charset="0"/>
                <a:cs typeface="ヒラギノ角ゴ ProN W3" charset="0"/>
              </a:rPr>
              <a:t>Support Patterns: Map-Reduce, Master-Worker, Hierarchical Job-Submission</a:t>
            </a:r>
          </a:p>
          <a:p>
            <a:pPr lvl="1">
              <a:buSzPct val="80000"/>
              <a:buFont typeface="Arial" charset="0"/>
              <a:buChar char="•"/>
            </a:pPr>
            <a:r>
              <a:rPr lang="en-US">
                <a:latin typeface="Arial" charset="0"/>
                <a:ea typeface="ヒラギノ角ゴ ProN W3" charset="0"/>
                <a:cs typeface="ヒラギノ角ゴ ProN W3" charset="0"/>
              </a:rPr>
              <a:t>Provide the abstractions and/or support the requirements &amp; characteristics of applications</a:t>
            </a:r>
          </a:p>
          <a:p>
            <a:pPr lvl="1">
              <a:buSzPct val="80000"/>
              <a:buFont typeface="Arial" charset="0"/>
              <a:buChar char="•"/>
            </a:pPr>
            <a:r>
              <a:rPr lang="en-US">
                <a:latin typeface="Arial" charset="0"/>
                <a:ea typeface="ヒラギノ角ゴ ProN W3" charset="0"/>
                <a:cs typeface="ヒラギノ角ゴ ProN W3" charset="0"/>
              </a:rPr>
              <a:t>i.e. Encode a Usage-Mode using a Framework</a:t>
            </a:r>
          </a:p>
        </p:txBody>
      </p:sp>
    </p:spTree>
    <p:extLst>
      <p:ext uri="{BB962C8B-B14F-4D97-AF65-F5344CB8AC3E}">
        <p14:creationId xmlns:p14="http://schemas.microsoft.com/office/powerpoint/2010/main" val="214984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Arial" charset="0"/>
                <a:ea typeface="ヒラギノ角ゴ ProN W3" charset="0"/>
                <a:cs typeface="ヒラギノ角ゴ ProN W3" charset="0"/>
              </a:rPr>
              <a:t>Adaptive Distributed Replica Exchange</a:t>
            </a:r>
            <a:r>
              <a:rPr lang="en-US" sz="2800" dirty="0">
                <a:latin typeface="Arial" charset="0"/>
                <a:ea typeface="ヒラギノ角ゴ ProN W3" charset="0"/>
                <a:cs typeface="ヒラギノ角ゴ ProN W3" charset="0"/>
              </a:rPr>
              <a:t/>
            </a:r>
            <a:br>
              <a:rPr lang="en-US" sz="2800" dirty="0">
                <a:latin typeface="Arial" charset="0"/>
                <a:ea typeface="ヒラギノ角ゴ ProN W3" charset="0"/>
                <a:cs typeface="ヒラギノ角ゴ ProN W3" charset="0"/>
              </a:rPr>
            </a:br>
            <a:r>
              <a:rPr lang="en-US" sz="2200" dirty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Scale-Out, Dynamic Resource Allocation and Aggregation</a:t>
            </a:r>
            <a:endParaRPr lang="en-US" sz="2200" dirty="0">
              <a:solidFill>
                <a:srgbClr val="800000"/>
              </a:solidFill>
              <a:latin typeface="Cooper Black" charset="0"/>
              <a:ea typeface="ヒラギノ角ゴ ProN W3" charset="0"/>
              <a:cs typeface="Cooper Black" charset="0"/>
            </a:endParaRPr>
          </a:p>
        </p:txBody>
      </p:sp>
      <p:pic>
        <p:nvPicPr>
          <p:cNvPr id="52227" name="Content Placeholder 5" descr="perf_glidein.pd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451" r="-13451"/>
          <a:stretch>
            <a:fillRect/>
          </a:stretch>
        </p:blipFill>
        <p:spPr>
          <a:xfrm>
            <a:off x="4343400" y="1387475"/>
            <a:ext cx="4572000" cy="2514600"/>
          </a:xfrm>
        </p:spPr>
      </p:pic>
      <p:pic>
        <p:nvPicPr>
          <p:cNvPr id="52228" name="Picture 5" descr="perf_repe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3902075"/>
            <a:ext cx="41148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6" descr="perf_repex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3902075"/>
            <a:ext cx="41148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7" descr="perf_distributed_number_replica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36576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24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" descr="Simulation_Time_of_One_BigJo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912" y="1447800"/>
            <a:ext cx="42799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4" descr="Simulation_Time_of_Two_BigJob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1447800"/>
            <a:ext cx="369093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itle 3"/>
          <p:cNvSpPr>
            <a:spLocks noGrp="1"/>
          </p:cNvSpPr>
          <p:nvPr>
            <p:ph type="title"/>
          </p:nvPr>
        </p:nvSpPr>
        <p:spPr>
          <a:xfrm>
            <a:off x="762000" y="196410"/>
            <a:ext cx="7696200" cy="10668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charset="0"/>
                <a:ea typeface="ヒラギノ角ゴ ProN W3" charset="0"/>
                <a:cs typeface="ヒラギノ角ゴ ProN W3" charset="0"/>
              </a:rPr>
              <a:t>Dynamic </a:t>
            </a:r>
            <a:r>
              <a:rPr lang="en-US" sz="2800" dirty="0" smtClean="0">
                <a:latin typeface="Arial" charset="0"/>
                <a:ea typeface="ヒラギノ角ゴ ProN W3" charset="0"/>
                <a:cs typeface="ヒラギノ角ゴ ProN W3" charset="0"/>
              </a:rPr>
              <a:t>Execution : </a:t>
            </a:r>
            <a:r>
              <a:rPr lang="en-US" sz="2800" dirty="0" smtClean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Reduced </a:t>
            </a:r>
            <a:r>
              <a:rPr lang="en-US" sz="2800" dirty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Time to Solution</a:t>
            </a:r>
          </a:p>
        </p:txBody>
      </p:sp>
    </p:spTree>
    <p:extLst>
      <p:ext uri="{BB962C8B-B14F-4D97-AF65-F5344CB8AC3E}">
        <p14:creationId xmlns:p14="http://schemas.microsoft.com/office/powerpoint/2010/main" val="2739535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8013" cy="4670425"/>
          </a:xfrm>
        </p:spPr>
        <p:txBody>
          <a:bodyPr tIns="20802"/>
          <a:lstStyle/>
          <a:p>
            <a:pPr marL="390525" indent="-293688" eaLnBrk="1">
              <a:buSzPct val="45000"/>
              <a:buFont typeface="Wingdings" charset="0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Ensemble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Kalman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filters (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EnKF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), are recursive filters to handle large, noisy data;  use the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EnKF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for history matching and reservoir characterization</a:t>
            </a:r>
          </a:p>
          <a:p>
            <a:pPr marL="390525" indent="-293688" eaLnBrk="1">
              <a:buSzPct val="45000"/>
              <a:buFont typeface="Wingdings" charset="0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EnKF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is a particularly interesting case of irregular, hard-to-predict run time characteristics: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3733800"/>
            <a:ext cx="5370513" cy="269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Ensemble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Kalman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smtClean="0">
                <a:latin typeface="Arial" charset="0"/>
                <a:ea typeface="ヒラギノ角ゴ ProN W3" charset="0"/>
                <a:cs typeface="ヒラギノ角ゴ ProN W3" charset="0"/>
              </a:rPr>
              <a:t>Filters :</a:t>
            </a:r>
            <a:r>
              <a:rPr lang="en-US" i="1" dirty="0" smtClean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Heterogeneous </a:t>
            </a:r>
            <a:r>
              <a:rPr lang="en-US" i="1" dirty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Sub-Tasks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628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591788" y="1596563"/>
            <a:ext cx="7988300" cy="5443538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Interoperability</a:t>
            </a:r>
            <a:r>
              <a:rPr lang="en-US" sz="2100" dirty="0">
                <a:latin typeface="Arial" charset="0"/>
                <a:ea typeface="ヒラギノ角ゴ ProN W3" charset="0"/>
                <a:cs typeface="ヒラギノ角ゴ ProN W3" charset="0"/>
              </a:rPr>
              <a:t>:  Ability to work across multiple distributed resources</a:t>
            </a:r>
          </a:p>
          <a:p>
            <a:pPr lvl="1"/>
            <a:r>
              <a:rPr lang="en-US" sz="2100" dirty="0">
                <a:solidFill>
                  <a:schemeClr val="accent2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SAGA: Middleware Agnostic</a:t>
            </a:r>
          </a:p>
          <a:p>
            <a:r>
              <a:rPr lang="en-US" sz="2100" dirty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Distributed Scale-Out</a:t>
            </a:r>
            <a:r>
              <a:rPr lang="en-US" sz="2100" dirty="0">
                <a:latin typeface="Arial" charset="0"/>
                <a:ea typeface="ヒラギノ角ゴ ProN W3" charset="0"/>
                <a:cs typeface="ヒラギノ角ゴ ProN W3" charset="0"/>
              </a:rPr>
              <a:t>:  The ability to utilize multiple distributed resources concurrently</a:t>
            </a:r>
          </a:p>
          <a:p>
            <a:pPr lvl="1"/>
            <a:r>
              <a:rPr lang="en-US" sz="2100" dirty="0">
                <a:solidFill>
                  <a:schemeClr val="accent2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Support Multiple Pilot-Jobs: Ranger, Abe, QB </a:t>
            </a:r>
          </a:p>
          <a:p>
            <a:r>
              <a:rPr lang="en-US" sz="2100" dirty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Extensibility</a:t>
            </a:r>
            <a:r>
              <a:rPr lang="en-US" sz="2100" dirty="0">
                <a:latin typeface="Arial" charset="0"/>
                <a:ea typeface="ヒラギノ角ゴ ProN W3" charset="0"/>
                <a:cs typeface="ヒラギノ角ゴ ProN W3" charset="0"/>
              </a:rPr>
              <a:t>: Support new patterns/abstractions, different programming systems, functionality &amp; Infrastructure</a:t>
            </a:r>
          </a:p>
          <a:p>
            <a:pPr lvl="1"/>
            <a:r>
              <a:rPr lang="en-US" sz="2100" dirty="0">
                <a:solidFill>
                  <a:schemeClr val="accent2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Pilot-Job also Coupled CFD-MD, Integrated BQP</a:t>
            </a:r>
          </a:p>
          <a:p>
            <a:r>
              <a:rPr lang="en-US" sz="2100" dirty="0" err="1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Adaptivity</a:t>
            </a:r>
            <a:r>
              <a:rPr lang="en-US" sz="2100" dirty="0">
                <a:latin typeface="Arial" charset="0"/>
                <a:ea typeface="ヒラギノ角ゴ ProN W3" charset="0"/>
                <a:cs typeface="ヒラギノ角ゴ ProN W3" charset="0"/>
              </a:rPr>
              <a:t>: Response to fluctuations in dynamic resource and availability of dynamic data </a:t>
            </a:r>
          </a:p>
          <a:p>
            <a:r>
              <a:rPr lang="en-US" sz="2100" dirty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Simplicity</a:t>
            </a:r>
            <a:r>
              <a:rPr lang="en-US" sz="2100" dirty="0">
                <a:latin typeface="Arial" charset="0"/>
                <a:ea typeface="ヒラギノ角ゴ ProN W3" charset="0"/>
                <a:cs typeface="ヒラギノ角ゴ ProN W3" charset="0"/>
              </a:rPr>
              <a:t>: Accommodate  above distributed concerns at different levels </a:t>
            </a:r>
            <a:r>
              <a:rPr lang="en-US" sz="2100" i="1" dirty="0">
                <a:latin typeface="Arial" charset="0"/>
                <a:ea typeface="ヒラギノ角ゴ ProN W3" charset="0"/>
                <a:cs typeface="ヒラギノ角ゴ ProN W3" charset="0"/>
              </a:rPr>
              <a:t>easily…</a:t>
            </a:r>
          </a:p>
          <a:p>
            <a:pPr>
              <a:buFont typeface="Wingdings" charset="0"/>
              <a:buNone/>
            </a:pPr>
            <a:endParaRPr lang="en-US" dirty="0">
              <a:latin typeface="Arial" charset="0"/>
              <a:ea typeface="ヒラギノ角ゴ ProN W3" charset="0"/>
              <a:cs typeface="ヒラギノ角ゴ ProN W3" charset="0"/>
            </a:endParaRPr>
          </a:p>
          <a:p>
            <a:endParaRPr lang="en-US" dirty="0">
              <a:latin typeface="Arial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Understanding Distributed Applications </a:t>
            </a:r>
            <a:r>
              <a:rPr lang="en-US" sz="2400" dirty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Development Objectives </a:t>
            </a:r>
            <a:r>
              <a:rPr lang="en-US" sz="2400" dirty="0" err="1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7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DARE-NGS : Mapping on Scalable Distributed HPC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876" y="1627702"/>
            <a:ext cx="3935304" cy="327070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BFAST</a:t>
            </a:r>
          </a:p>
          <a:p>
            <a:pPr>
              <a:buFont typeface="Wingdings" charset="2"/>
              <a:buChar char="ü"/>
            </a:pPr>
            <a:r>
              <a:rPr lang="en-US" sz="6400" dirty="0" smtClean="0"/>
              <a:t>Higher sensitivity (CAL finding and gapped Smith-Waterman alignment)</a:t>
            </a:r>
          </a:p>
          <a:p>
            <a:pPr>
              <a:buFont typeface="Wingdings" charset="2"/>
              <a:buChar char="ü"/>
            </a:pPr>
            <a:r>
              <a:rPr lang="en-US" sz="6400" dirty="0" smtClean="0"/>
              <a:t>Relatively larger memory and disk space</a:t>
            </a:r>
          </a:p>
          <a:p>
            <a:pPr>
              <a:buFont typeface="Wingdings" charset="2"/>
              <a:buChar char="ü"/>
            </a:pPr>
            <a:r>
              <a:rPr lang="en-US" sz="6400" dirty="0" smtClean="0"/>
              <a:t>Multi-threading support</a:t>
            </a:r>
          </a:p>
          <a:p>
            <a:pPr>
              <a:buFont typeface="Wingdings" charset="2"/>
              <a:buChar char="ü"/>
            </a:pPr>
            <a:r>
              <a:rPr lang="en-US" sz="6400" dirty="0" smtClean="0"/>
              <a:t>Low-memory option (index file splitting)</a:t>
            </a:r>
          </a:p>
          <a:p>
            <a:pPr>
              <a:buFont typeface="Wingdings" charset="2"/>
              <a:buChar char="ü"/>
            </a:pPr>
            <a:r>
              <a:rPr lang="en-US" sz="6400" dirty="0" smtClean="0"/>
              <a:t>Pipeline (index, match, </a:t>
            </a:r>
            <a:r>
              <a:rPr lang="en-US" sz="6400" dirty="0" err="1" smtClean="0"/>
              <a:t>localalign</a:t>
            </a:r>
            <a:r>
              <a:rPr lang="en-US" sz="6400" dirty="0" smtClean="0"/>
              <a:t>, and </a:t>
            </a:r>
            <a:r>
              <a:rPr lang="en-US" sz="6400" dirty="0" err="1" smtClean="0"/>
              <a:t>postprocess</a:t>
            </a:r>
            <a:r>
              <a:rPr lang="en-US" sz="6400" dirty="0" smtClean="0"/>
              <a:t> step) and extensible (e.g. BFAST-BWA for paired-end, and more)</a:t>
            </a:r>
          </a:p>
          <a:p>
            <a:pPr>
              <a:buFont typeface="Wingdings" charset="2"/>
              <a:buChar char="ü"/>
            </a:pPr>
            <a:r>
              <a:rPr lang="en-US" sz="6400" dirty="0" smtClean="0"/>
              <a:t>Task Level concurrency (Data fragmentation of Reads and Chromosomes, different spaced seeds (match step), parallel task runs (</a:t>
            </a:r>
            <a:r>
              <a:rPr lang="en-US" sz="6400" dirty="0" err="1" smtClean="0"/>
              <a:t>localalign</a:t>
            </a:r>
            <a:r>
              <a:rPr lang="en-US" sz="6400" dirty="0" smtClean="0"/>
              <a:t>, </a:t>
            </a:r>
            <a:r>
              <a:rPr lang="en-US" sz="6400" dirty="0" err="1" smtClean="0"/>
              <a:t>postprocess</a:t>
            </a:r>
            <a:r>
              <a:rPr lang="en-US" sz="6400" dirty="0" smtClean="0"/>
              <a:t> steps)</a:t>
            </a:r>
            <a:endParaRPr lang="en-US" sz="6400" dirty="0"/>
          </a:p>
        </p:txBody>
      </p:sp>
      <p:pic>
        <p:nvPicPr>
          <p:cNvPr id="4" name="Picture 3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9651" y="1889551"/>
            <a:ext cx="3487149" cy="303385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7" name="TextBox 6"/>
          <p:cNvSpPr txBox="1"/>
          <p:nvPr/>
        </p:nvSpPr>
        <p:spPr>
          <a:xfrm>
            <a:off x="251192" y="5554788"/>
            <a:ext cx="4102763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Dynamic situation (target species, NGS protocol, multi-core, cluster environment, disk space, main memory, and parallelization) for optimal performance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9201" y="1453100"/>
            <a:ext cx="305226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Workflow for bfast match step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1758327" y="4898409"/>
            <a:ext cx="1172218" cy="6563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507458" y="5030887"/>
            <a:ext cx="4521412" cy="1724230"/>
            <a:chOff x="-129869" y="1417638"/>
            <a:chExt cx="8436823" cy="1968855"/>
          </a:xfrm>
        </p:grpSpPr>
        <p:sp>
          <p:nvSpPr>
            <p:cNvPr id="26" name="Right Arrow Callout 25"/>
            <p:cNvSpPr/>
            <p:nvPr/>
          </p:nvSpPr>
          <p:spPr>
            <a:xfrm>
              <a:off x="3648363" y="1658871"/>
              <a:ext cx="2978727" cy="144318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529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Mapping :</a:t>
              </a:r>
            </a:p>
            <a:p>
              <a:pPr algn="ctr"/>
              <a:r>
                <a:rPr lang="en-US" sz="1200" dirty="0" err="1" smtClean="0"/>
                <a:t>BFast</a:t>
              </a:r>
              <a:endParaRPr lang="en-US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794499" y="1658871"/>
              <a:ext cx="1512455" cy="14431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SNP finding :</a:t>
              </a:r>
            </a:p>
            <a:p>
              <a:pPr algn="ctr"/>
              <a:r>
                <a:rPr lang="en-US" sz="1200" dirty="0" err="1" smtClean="0"/>
                <a:t>diBayes</a:t>
              </a:r>
              <a:endParaRPr lang="en-US" sz="1200" dirty="0"/>
            </a:p>
          </p:txBody>
        </p:sp>
        <p:sp>
          <p:nvSpPr>
            <p:cNvPr id="28" name="Vertical Scroll 27"/>
            <p:cNvSpPr/>
            <p:nvPr/>
          </p:nvSpPr>
          <p:spPr>
            <a:xfrm>
              <a:off x="182607" y="1417638"/>
              <a:ext cx="2182217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Ref. Genome</a:t>
              </a:r>
            </a:p>
            <a:p>
              <a:pPr algn="ctr"/>
              <a:r>
                <a:rPr lang="en-US" sz="1200" dirty="0" smtClean="0"/>
                <a:t>(</a:t>
              </a:r>
              <a:r>
                <a:rPr lang="en-US" sz="1200" dirty="0" err="1" smtClean="0"/>
                <a:t>xxx.fa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29" name="Vertical Scroll 28"/>
            <p:cNvSpPr/>
            <p:nvPr/>
          </p:nvSpPr>
          <p:spPr>
            <a:xfrm>
              <a:off x="-129869" y="2505364"/>
              <a:ext cx="2773775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NGS short reads</a:t>
              </a:r>
            </a:p>
            <a:p>
              <a:pPr algn="ctr"/>
              <a:r>
                <a:rPr lang="en-US" sz="1200" dirty="0" smtClean="0"/>
                <a:t>(</a:t>
              </a:r>
              <a:r>
                <a:rPr lang="en-US" sz="1200" dirty="0" err="1" smtClean="0"/>
                <a:t>xxx.csfasta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xxx.qual</a:t>
              </a:r>
              <a:r>
                <a:rPr lang="en-US" sz="1200" dirty="0" smtClean="0"/>
                <a:t>) </a:t>
              </a:r>
            </a:p>
            <a:p>
              <a:pPr algn="ctr"/>
              <a:r>
                <a:rPr lang="en-US" sz="1200" dirty="0" smtClean="0"/>
                <a:t>or (</a:t>
              </a:r>
              <a:r>
                <a:rPr lang="en-US" sz="1200" dirty="0" err="1" smtClean="0"/>
                <a:t>xxx.fastaq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30" name="Right Bracket 29"/>
            <p:cNvSpPr/>
            <p:nvPr/>
          </p:nvSpPr>
          <p:spPr>
            <a:xfrm>
              <a:off x="2643908" y="1951182"/>
              <a:ext cx="323273" cy="900545"/>
            </a:xfrm>
            <a:prstGeom prst="rightBracket">
              <a:avLst/>
            </a:prstGeom>
            <a:noFill/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3013361" y="2298767"/>
              <a:ext cx="531092" cy="206597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576298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DARE-NGS : Mapping on Scalable Distributed HPC resources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1641" y="1785340"/>
            <a:ext cx="4019033" cy="49525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</a:rPr>
              <a:t>Human Genome (HG18) and </a:t>
            </a:r>
            <a:r>
              <a:rPr lang="en-US" sz="2400" dirty="0" err="1" smtClean="0">
                <a:solidFill>
                  <a:srgbClr val="FF0000"/>
                </a:solidFill>
              </a:rPr>
              <a:t>Burkerholderia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Glumae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Prokaryote vs. Eukaryote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B. </a:t>
            </a:r>
            <a:r>
              <a:rPr lang="en-US" sz="2000" dirty="0" err="1" smtClean="0"/>
              <a:t>Glumae</a:t>
            </a:r>
            <a:r>
              <a:rPr lang="en-US" sz="2000" dirty="0"/>
              <a:t> </a:t>
            </a:r>
            <a:r>
              <a:rPr lang="en-US" sz="2000" dirty="0" smtClean="0"/>
              <a:t>: Small (7 </a:t>
            </a:r>
            <a:r>
              <a:rPr lang="en-US" sz="2000" dirty="0" err="1" smtClean="0"/>
              <a:t>Mbp</a:t>
            </a:r>
            <a:r>
              <a:rPr lang="en-US" sz="2000" dirty="0" smtClean="0"/>
              <a:t>) but multiple genomes (multiple strains or </a:t>
            </a:r>
            <a:r>
              <a:rPr lang="en-US" sz="2000" dirty="0" err="1" smtClean="0"/>
              <a:t>transcriptome</a:t>
            </a:r>
            <a:r>
              <a:rPr lang="en-US" sz="2000" dirty="0" smtClean="0"/>
              <a:t> study, and a potential for a fully extended pipeline for “genome to function”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Larger genome (3 </a:t>
            </a:r>
            <a:r>
              <a:rPr lang="en-US" sz="2000" dirty="0" err="1" smtClean="0"/>
              <a:t>Gbp</a:t>
            </a:r>
            <a:r>
              <a:rPr lang="en-US" sz="2000" dirty="0" smtClean="0"/>
              <a:t>) with 22 + XX (or XY) chromosomes.  The significance of biomedical research toward diseases with cell development and differentiation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022730"/>
              </p:ext>
            </p:extLst>
          </p:nvPr>
        </p:nvGraphicFramePr>
        <p:xfrm>
          <a:off x="4423728" y="1617859"/>
          <a:ext cx="4594677" cy="36307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0128"/>
                <a:gridCol w="1182030"/>
                <a:gridCol w="1039486"/>
                <a:gridCol w="1173033"/>
              </a:tblGrid>
              <a:tr h="73519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B. </a:t>
                      </a:r>
                      <a:r>
                        <a:rPr lang="en-US" sz="1600" dirty="0" err="1" smtClean="0"/>
                        <a:t>Glumae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HG18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HG18-Chr21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Genome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 </a:t>
                      </a:r>
                      <a:r>
                        <a:rPr lang="en-US" sz="1600" dirty="0" err="1" smtClean="0"/>
                        <a:t>Mbp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3Gbp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47 </a:t>
                      </a:r>
                      <a:r>
                        <a:rPr lang="en-US" sz="1600" dirty="0" err="1" smtClean="0"/>
                        <a:t>Mbp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Whole Genome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Data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Ref.</a:t>
                      </a:r>
                      <a:r>
                        <a:rPr lang="en-US" sz="1600" baseline="0" dirty="0" smtClean="0"/>
                        <a:t> Index </a:t>
                      </a:r>
                      <a:r>
                        <a:rPr lang="en-US" sz="1600" baseline="0" dirty="0" err="1" smtClean="0"/>
                        <a:t>size</a:t>
                      </a:r>
                      <a:r>
                        <a:rPr lang="en-US" sz="1600" baseline="30000" dirty="0" err="1" smtClean="0"/>
                        <a:t>a</a:t>
                      </a:r>
                      <a:r>
                        <a:rPr lang="en-US" sz="1600" baseline="300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r>
                        <a:rPr lang="en-US" sz="1600" baseline="0" dirty="0" smtClean="0"/>
                        <a:t>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130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70 GB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Minimum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Memory</a:t>
                      </a:r>
                      <a:r>
                        <a:rPr lang="en-US" sz="1600" baseline="30000" dirty="0" err="1" smtClean="0"/>
                        <a:t>b</a:t>
                      </a:r>
                      <a:r>
                        <a:rPr lang="en-US" sz="1600" baseline="300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38 MB + </a:t>
                      </a: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a</a:t>
                      </a:r>
                      <a:r>
                        <a:rPr lang="en-US" sz="1600" baseline="30000" dirty="0" smtClean="0">
                          <a:latin typeface="+mj-lt"/>
                          <a:cs typeface="Symbol" charset="2"/>
                        </a:rPr>
                        <a:t>c)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 GB + </a:t>
                      </a: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164</a:t>
                      </a:r>
                      <a:r>
                        <a:rPr lang="en-US" sz="1600" baseline="0" dirty="0" smtClean="0"/>
                        <a:t> MB + </a:t>
                      </a:r>
                      <a:r>
                        <a:rPr lang="en-US" sz="1600" baseline="0" dirty="0" smtClean="0">
                          <a:latin typeface="Symbol" charset="2"/>
                          <a:cs typeface="Symbol" charset="2"/>
                        </a:rPr>
                        <a:t>a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84180" y="5609160"/>
            <a:ext cx="48598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1400" dirty="0" smtClean="0"/>
              <a:t>Two options generating 40 index files 	and 10 index files are considered</a:t>
            </a:r>
          </a:p>
          <a:p>
            <a:pPr marL="342900" indent="-342900">
              <a:buAutoNum type="alphaLcParenR"/>
            </a:pPr>
            <a:r>
              <a:rPr lang="en-US" sz="1400" dirty="0" smtClean="0"/>
              <a:t>The cases with 10 index files. The option generating 40 index files require ¼ memory but needs 4 time computation</a:t>
            </a:r>
          </a:p>
          <a:p>
            <a:pPr marL="342900" indent="-342900">
              <a:buAutoNum type="alphaLcParenR"/>
            </a:pPr>
            <a:r>
              <a:rPr lang="en-US" sz="1400" dirty="0" smtClean="0"/>
              <a:t>Read file size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6435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DARE-NGS : Mapping on Scalable Distributed HPC resources</a:t>
            </a:r>
            <a:endParaRPr lang="en-US" dirty="0"/>
          </a:p>
        </p:txBody>
      </p:sp>
      <p:pic>
        <p:nvPicPr>
          <p:cNvPr id="4" name="Picture 3" descr="readsvstime_hg1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575" y="2081328"/>
            <a:ext cx="2422272" cy="1695590"/>
          </a:xfrm>
          <a:prstGeom prst="rect">
            <a:avLst/>
          </a:prstGeom>
        </p:spPr>
      </p:pic>
      <p:pic>
        <p:nvPicPr>
          <p:cNvPr id="5" name="Picture 4" descr="readsvstime_hg18_chr2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9821" y="2081328"/>
            <a:ext cx="2489713" cy="1742799"/>
          </a:xfrm>
          <a:prstGeom prst="rect">
            <a:avLst/>
          </a:prstGeom>
        </p:spPr>
      </p:pic>
      <p:pic>
        <p:nvPicPr>
          <p:cNvPr id="6" name="Picture 5" descr="readsvstime_bgluma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4844" y="2081328"/>
            <a:ext cx="2422272" cy="16955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0209" y="37769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HG18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90480" y="3776918"/>
            <a:ext cx="133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HG18-Chr21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47206" y="3769660"/>
            <a:ext cx="109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B.Glumae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41402" y="1590708"/>
            <a:ext cx="55474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Time to Completion (Match Step)  vs. Short Read File Size</a:t>
            </a:r>
            <a:endParaRPr lang="en-US" dirty="0"/>
          </a:p>
        </p:txBody>
      </p:sp>
      <p:pic>
        <p:nvPicPr>
          <p:cNvPr id="12" name="Picture 11" descr="threadsvstim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5226" y="4788446"/>
            <a:ext cx="2881148" cy="20168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00660" y="4419114"/>
            <a:ext cx="52882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Time to Completion (Match Step)  vs. Num. of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6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DARE-NGS : Mapping on Scalable Distributed HPC resources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281260"/>
              </p:ext>
            </p:extLst>
          </p:nvPr>
        </p:nvGraphicFramePr>
        <p:xfrm>
          <a:off x="307010" y="1878736"/>
          <a:ext cx="5267103" cy="4823749"/>
        </p:xfrm>
        <a:graphic>
          <a:graphicData uri="http://schemas.openxmlformats.org/drawingml/2006/table">
            <a:tbl>
              <a:tblPr/>
              <a:tblGrid>
                <a:gridCol w="1281003"/>
                <a:gridCol w="442900"/>
                <a:gridCol w="442900"/>
                <a:gridCol w="442900"/>
                <a:gridCol w="442900"/>
                <a:gridCol w="442900"/>
                <a:gridCol w="442900"/>
                <a:gridCol w="442900"/>
                <a:gridCol w="442900"/>
                <a:gridCol w="442900"/>
              </a:tblGrid>
              <a:tr h="161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Prepare Read files step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Using Big job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9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Size of .csfasta file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Size of .qual file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Machine used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Total Number of cores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nodes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Time (sec)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Genome(hg18)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Ranger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Genome(hg18)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QB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1037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For matching step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Using Big job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 jobs are concurrent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9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Index Files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Size of all Index files(GB)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Machine used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cores/ pre bfast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Total Number of cores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jobs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Time(sec)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threads per bfast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Genome(hg18)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Ranger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8135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Genome(hg18)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QB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11513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For local alignment step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Using Big job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 jobs are concurrent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9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Index Files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Size of all Index files(GB)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Machine used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cores/ pre bfast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Total Number of cores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jobs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Time (sec)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Genome(hg18)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Ranger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2087.6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Genome(hg18)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QB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1980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For Post Process step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Using Big job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 jobs are concurrent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9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Index Files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Size of all Index files(GB)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Machine used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cores/ pre bfast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Total Number of cores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jobs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Time (sec)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Genome(hg18)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Ranger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424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Genome(hg18)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QB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7010" y="132148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anger.tacc.utexas.edu</a:t>
            </a:r>
            <a:r>
              <a:rPr lang="en-US" dirty="0" smtClean="0"/>
              <a:t>/</a:t>
            </a:r>
            <a:r>
              <a:rPr lang="en-US" dirty="0" err="1" smtClean="0"/>
              <a:t>qb.loni.org</a:t>
            </a:r>
            <a:endParaRPr lang="en-US" dirty="0"/>
          </a:p>
        </p:txBody>
      </p:sp>
      <p:pic>
        <p:nvPicPr>
          <p:cNvPr id="5" name="Picture 4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4115" y="1939988"/>
            <a:ext cx="3383783" cy="425036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40781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DARE-NGS : Mapping on Scalable Distributed HPC resources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33921" y="1926032"/>
            <a:ext cx="7455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Strength</a:t>
            </a:r>
          </a:p>
          <a:p>
            <a:pPr marL="285750" indent="-285750">
              <a:buFont typeface="Courier New"/>
              <a:buChar char="o"/>
            </a:pPr>
            <a:r>
              <a:rPr lang="en-US" dirty="0" smtClean="0"/>
              <a:t>Non-invasive runtime environment for life science applications</a:t>
            </a:r>
          </a:p>
          <a:p>
            <a:pPr marL="285750" indent="-285750">
              <a:buFont typeface="Courier New"/>
              <a:buChar char="o"/>
            </a:pPr>
            <a:r>
              <a:rPr lang="en-US" dirty="0" smtClean="0"/>
              <a:t>Lightweight, extensible, and full-fledge gateway template</a:t>
            </a:r>
          </a:p>
          <a:p>
            <a:pPr marL="285750" indent="-285750">
              <a:buFont typeface="Courier New"/>
              <a:buChar char="o"/>
            </a:pPr>
            <a:r>
              <a:rPr lang="en-US" dirty="0" smtClean="0"/>
              <a:t>SAGA/BigJob + </a:t>
            </a:r>
            <a:r>
              <a:rPr lang="en-US" dirty="0" smtClean="0">
                <a:latin typeface="Symbol" charset="2"/>
                <a:cs typeface="Symbol" charset="2"/>
              </a:rPr>
              <a:t>a</a:t>
            </a:r>
            <a:r>
              <a:rPr lang="en-US" dirty="0" smtClean="0"/>
              <a:t> (distributed, scale-out, and large scale data management)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3921" y="3625518"/>
            <a:ext cx="80274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Challenges and Ongoing investigation</a:t>
            </a:r>
          </a:p>
          <a:p>
            <a:pPr marL="285750" indent="-285750">
              <a:buFont typeface="Courier New"/>
              <a:buChar char="o"/>
            </a:pPr>
            <a:r>
              <a:rPr lang="en-US" dirty="0" smtClean="0"/>
              <a:t>Distributed data management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Data transfer : Reference genome </a:t>
            </a:r>
          </a:p>
          <a:p>
            <a:r>
              <a:rPr lang="en-US" dirty="0" smtClean="0"/>
              <a:t>index file (HG18 : 130 GB)</a:t>
            </a:r>
          </a:p>
          <a:p>
            <a:pPr marL="285750" indent="-285750">
              <a:buFont typeface="Wingdings" charset="2"/>
              <a:buChar char="ü"/>
            </a:pP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endParaRPr lang="en-US" dirty="0"/>
          </a:p>
          <a:p>
            <a:pPr marL="285750" indent="-285750">
              <a:buFont typeface="Wingdings" charset="2"/>
              <a:buChar char="ü"/>
            </a:pPr>
            <a:endParaRPr lang="en-US" dirty="0"/>
          </a:p>
          <a:p>
            <a:pPr marL="285750" indent="-285750">
              <a:buFont typeface="Courier New"/>
              <a:buChar char="o"/>
            </a:pPr>
            <a:r>
              <a:rPr lang="en-US" dirty="0" smtClean="0"/>
              <a:t>Interoperability between grids and clouds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HPC-HTC 1: EGEE-TG[-NAREGI] / HPC-HTC 2: KEK/NAREGI-TG /HPC-HTC 3: </a:t>
            </a:r>
            <a:r>
              <a:rPr lang="en-US" dirty="0" err="1" smtClean="0"/>
              <a:t>ExTENCI</a:t>
            </a:r>
            <a:r>
              <a:rPr lang="en-US" dirty="0" smtClean="0"/>
              <a:t> [TG-OSG] /HPC-HPC 1: TG-DEISA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GANGA/DIANE integration</a:t>
            </a:r>
          </a:p>
          <a:p>
            <a:pPr marL="285750" indent="-285750">
              <a:buFont typeface="Wingdings" charset="2"/>
              <a:buChar char="ü"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22359"/>
              </p:ext>
            </p:extLst>
          </p:nvPr>
        </p:nvGraphicFramePr>
        <p:xfrm>
          <a:off x="4053746" y="3622280"/>
          <a:ext cx="4633054" cy="1355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344"/>
                <a:gridCol w="1057129"/>
                <a:gridCol w="1486312"/>
                <a:gridCol w="1266269"/>
              </a:tblGrid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protocol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Local -&gt;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 QB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Local -&gt;  Ranger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QB -&gt; Ranger</a:t>
                      </a:r>
                    </a:p>
                  </a:txBody>
                  <a:tcPr/>
                </a:tc>
              </a:tr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 MB/s    (1 hour)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1.8 MB/s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(20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MB/s 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(36 hours)</a:t>
                      </a:r>
                    </a:p>
                  </a:txBody>
                  <a:tcPr/>
                </a:tc>
              </a:tr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GSIFTP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 MB/s</a:t>
                      </a:r>
                    </a:p>
                    <a:p>
                      <a:r>
                        <a:rPr lang="en-US" sz="1400" dirty="0" smtClean="0"/>
                        <a:t>(0.5 hour)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6.8 MB/s</a:t>
                      </a:r>
                    </a:p>
                    <a:p>
                      <a:r>
                        <a:rPr lang="en-US" sz="1400" dirty="0" smtClean="0"/>
                        <a:t>(5.3 hours)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 MB/s</a:t>
                      </a:r>
                    </a:p>
                    <a:p>
                      <a:r>
                        <a:rPr lang="en-US" sz="1400" dirty="0" smtClean="0"/>
                        <a:t>(1.4 hours)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29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Next-Generation DNA Sequencing (NGS) and Its Impact on Life Sciences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119" y="6264045"/>
            <a:ext cx="87986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E. R. </a:t>
            </a:r>
            <a:r>
              <a:rPr lang="en-US" sz="1600" dirty="0" err="1" smtClean="0"/>
              <a:t>Mardis</a:t>
            </a:r>
            <a:r>
              <a:rPr lang="en-US" sz="1600" dirty="0" smtClean="0"/>
              <a:t>, The impact of next-generation sequencing technology on genetics, Trends in Genetics, 24, 133 (2008)</a:t>
            </a:r>
            <a:endParaRPr lang="en-US" sz="1600" dirty="0"/>
          </a:p>
        </p:txBody>
      </p:sp>
      <p:pic>
        <p:nvPicPr>
          <p:cNvPr id="10" name="Picture 9" descr="illumin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353" y="1479625"/>
            <a:ext cx="5860498" cy="4583025"/>
          </a:xfrm>
          <a:prstGeom prst="rect">
            <a:avLst/>
          </a:prstGeom>
        </p:spPr>
      </p:pic>
      <p:pic>
        <p:nvPicPr>
          <p:cNvPr id="11" name="Picture 10" descr="NGS-com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40" y="2203890"/>
            <a:ext cx="8280400" cy="20447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9084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381000" y="35954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Acknowledgements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807159"/>
            <a:ext cx="8229600" cy="475295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b="1" dirty="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SAGA Team and DPA Team and the UK-EPSRC</a:t>
            </a:r>
          </a:p>
          <a:p>
            <a:pPr eaLnBrk="1" hangingPunct="1">
              <a:buFont typeface="Arial" charset="0"/>
              <a:buNone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   (UK EPSRC: DPA, OMII-UK , OMII-UK PAL)</a:t>
            </a:r>
          </a:p>
          <a:p>
            <a:pPr eaLnBrk="1" hangingPunct="1">
              <a:buFont typeface="Arial" charset="0"/>
              <a:buNone/>
            </a:pPr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b="1" dirty="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People:</a:t>
            </a:r>
          </a:p>
          <a:p>
            <a:pPr eaLnBrk="1" hangingPunct="1">
              <a:buFont typeface="Arial" charset="0"/>
              <a:buNone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SAGA D&amp;D: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Hartmut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Kaiser, Ole Weidner, Andre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Merzky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Joohyun Kim, Lukasz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Lacinski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João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Abecasis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Chris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Miceli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Bety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Rodriguez-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Milla</a:t>
            </a:r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SAGA Users: Andre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Luckow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Yaakoub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el-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Khamra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Kate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Stamou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Cybertools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Abhinav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Thota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Jeff, N. Kim),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Owain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Kenway</a:t>
            </a:r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Google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SoC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: Michael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Miceli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Saurabh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Sehgal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Miklos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Erdelyi</a:t>
            </a:r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Collaborators and Contributors: Steve Fisher &amp; Group, Sylvain Renaud (JSAGA), Go Iwai &amp; Yoshiyuki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Watase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(KEK)</a:t>
            </a:r>
          </a:p>
          <a:p>
            <a:pPr eaLnBrk="1" hangingPunct="1">
              <a:buFont typeface="Arial" charset="0"/>
              <a:buNone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DPA: Dan Katz, Murray Cole, Manish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Parashar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Omer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Rana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Jon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Weissman</a:t>
            </a:r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8612" name="Picture 4" descr="omii_log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0232" y="2506053"/>
            <a:ext cx="6223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08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Next-Generation DNA Sequencing (NGS) and Its Impact on Life Sciences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753283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High-throughput Sequencing Techniques and Ever-growing Genomic Data Sets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8897" y="5537861"/>
            <a:ext cx="546632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</a:t>
            </a:r>
            <a:r>
              <a:rPr lang="en-US" i="1" dirty="0" smtClean="0"/>
              <a:t>Excavating the Functional Landscape of Bacterial Cells”</a:t>
            </a:r>
          </a:p>
          <a:p>
            <a:r>
              <a:rPr lang="en-US" sz="1400" b="1" dirty="0" smtClean="0"/>
              <a:t>Howard Ochman and Rahul Raghavan, Science, 27 Nov. 2009 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31" y="1956302"/>
            <a:ext cx="7442200" cy="358155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Dynamic gene expression and regulation mechanism (cell development and differentiation) : infection, immune response, cancer, epigenetics, gene localization, other diseases, ….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3462" y="4718149"/>
            <a:ext cx="5247903" cy="2139851"/>
          </a:xfrm>
          <a:prstGeom prst="rightArrow">
            <a:avLst>
              <a:gd name="adj1" fmla="val 50000"/>
              <a:gd name="adj2" fmla="val 48808"/>
            </a:avLst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Dynamic gene expression and regulation </a:t>
            </a:r>
            <a:r>
              <a:rPr lang="en-US" sz="1600" dirty="0" smtClean="0"/>
              <a:t>mechanism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(cell development and differentiation) : infection</a:t>
            </a:r>
            <a:r>
              <a:rPr lang="en-US" sz="1600" dirty="0" smtClean="0"/>
              <a:t>,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immune response, cancer, epigenetics, gene localization, </a:t>
            </a:r>
            <a:r>
              <a:rPr lang="en-US" sz="1600" dirty="0" smtClean="0"/>
              <a:t>other </a:t>
            </a:r>
            <a:r>
              <a:rPr lang="en-US" sz="1600" dirty="0"/>
              <a:t>diseases, ….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72342" y="5414751"/>
            <a:ext cx="3361809" cy="707886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Black"/>
                <a:cs typeface="Arial Black"/>
              </a:rPr>
              <a:t>Need </a:t>
            </a:r>
            <a:r>
              <a:rPr lang="en-US" sz="2000" dirty="0" smtClean="0">
                <a:solidFill>
                  <a:srgbClr val="FF0000"/>
                </a:solidFill>
                <a:latin typeface="Arial Black"/>
                <a:cs typeface="Arial Black"/>
              </a:rPr>
              <a:t>for Data- Intensive Computing</a:t>
            </a:r>
            <a:endParaRPr lang="en-US" sz="20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08414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Next-Generation DNA Sequencing (NGS) and Its Impact on Life Sciences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9550" y="2512921"/>
            <a:ext cx="8777682" cy="4345079"/>
            <a:chOff x="123625" y="1591320"/>
            <a:chExt cx="8965755" cy="5533448"/>
          </a:xfrm>
        </p:grpSpPr>
        <p:sp>
          <p:nvSpPr>
            <p:cNvPr id="8" name="Rounded Rectangle 7"/>
            <p:cNvSpPr/>
            <p:nvPr/>
          </p:nvSpPr>
          <p:spPr>
            <a:xfrm>
              <a:off x="3229108" y="1591320"/>
              <a:ext cx="3244272" cy="58437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WGS, CHIP-</a:t>
              </a:r>
              <a:r>
                <a:rPr lang="en-US" kern="1200" dirty="0" err="1" smtClean="0"/>
                <a:t>Seq</a:t>
              </a:r>
              <a:r>
                <a:rPr lang="en-US" kern="1200" dirty="0" smtClean="0"/>
                <a:t>, RNA-</a:t>
              </a:r>
              <a:r>
                <a:rPr lang="en-US" kern="1200" dirty="0" err="1" smtClean="0"/>
                <a:t>Seq</a:t>
              </a:r>
              <a:r>
                <a:rPr lang="en-US" kern="1200" dirty="0" smtClean="0"/>
                <a:t>: Billions Short Reads</a:t>
              </a:r>
              <a:endParaRPr lang="en-US" kern="12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055322" y="2861148"/>
              <a:ext cx="1764459" cy="67428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Mapping</a:t>
              </a:r>
              <a:endParaRPr lang="en-US" kern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946829" y="2903269"/>
              <a:ext cx="1764459" cy="67428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De Novo Assembly</a:t>
              </a:r>
              <a:endParaRPr lang="en-US" kern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757170" y="4321479"/>
              <a:ext cx="2061022" cy="15423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Gene Finding/Identification </a:t>
              </a:r>
            </a:p>
            <a:p>
              <a:pPr marL="400050" indent="-400050">
                <a:buAutoNum type="romanUcPeriod"/>
              </a:pPr>
              <a:r>
                <a:rPr lang="en-US" sz="1400" kern="1200" dirty="0" smtClean="0"/>
                <a:t>Coding Gene</a:t>
              </a:r>
            </a:p>
            <a:p>
              <a:pPr marL="400050" indent="-400050">
                <a:buAutoNum type="romanUcPeriod"/>
              </a:pPr>
              <a:r>
                <a:rPr lang="en-US" sz="1400" kern="1200" dirty="0" smtClean="0"/>
                <a:t>Non-coding RNA</a:t>
              </a:r>
            </a:p>
            <a:p>
              <a:pPr marL="400050" indent="-400050">
                <a:buAutoNum type="romanUcPeriod"/>
              </a:pPr>
              <a:r>
                <a:rPr lang="en-US" sz="1400" kern="1200" dirty="0" smtClean="0"/>
                <a:t>Motif Finding</a:t>
              </a:r>
              <a:endParaRPr lang="en-US" sz="1400" kern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3625" y="4321479"/>
              <a:ext cx="2525524" cy="14636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Genome Variation:</a:t>
              </a:r>
            </a:p>
            <a:p>
              <a:pPr marL="400050" indent="-400050">
                <a:buAutoNum type="romanUcPeriod"/>
              </a:pPr>
              <a:r>
                <a:rPr lang="en-US" sz="1400" kern="1200" dirty="0" smtClean="0"/>
                <a:t>SNP, </a:t>
              </a:r>
              <a:r>
                <a:rPr lang="en-US" sz="1400" kern="1200" dirty="0" err="1" smtClean="0"/>
                <a:t>InDel</a:t>
              </a:r>
              <a:r>
                <a:rPr lang="en-US" sz="1400" kern="1200" dirty="0" smtClean="0"/>
                <a:t>, CNV </a:t>
              </a:r>
            </a:p>
            <a:p>
              <a:pPr marL="400050" indent="-400050">
                <a:buAutoNum type="romanUcPeriod"/>
              </a:pPr>
              <a:r>
                <a:rPr lang="en-US" sz="1400" kern="1200" dirty="0" smtClean="0"/>
                <a:t>Comparative Genomics, Epigenetics</a:t>
              </a:r>
              <a:endParaRPr lang="en-US" sz="1400" kern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246291" y="4405750"/>
              <a:ext cx="1522447" cy="145809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err="1" smtClean="0"/>
                <a:t>Transcriptome</a:t>
              </a:r>
              <a:r>
                <a:rPr lang="en-US" kern="1200" dirty="0" smtClean="0"/>
                <a:t> Analysis </a:t>
              </a:r>
            </a:p>
            <a:p>
              <a:pPr algn="ctr"/>
              <a:r>
                <a:rPr lang="en-US" kern="1200" dirty="0" smtClean="0"/>
                <a:t>(RNA-</a:t>
              </a:r>
              <a:r>
                <a:rPr lang="en-US" kern="1200" dirty="0" err="1" smtClean="0"/>
                <a:t>seq</a:t>
              </a:r>
              <a:r>
                <a:rPr lang="en-US" kern="1200" dirty="0" smtClean="0"/>
                <a:t>, </a:t>
              </a:r>
              <a:r>
                <a:rPr lang="en-US" kern="1200" dirty="0" err="1" smtClean="0"/>
                <a:t>ChIP-seq</a:t>
              </a:r>
              <a:r>
                <a:rPr lang="en-US" kern="1200" dirty="0" smtClean="0"/>
                <a:t>)</a:t>
              </a:r>
              <a:endParaRPr lang="en-US" kern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004107" y="4365447"/>
              <a:ext cx="1085273" cy="145809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Exome Analysis</a:t>
              </a:r>
              <a:endParaRPr lang="en-US" kern="12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946829" y="4365447"/>
              <a:ext cx="1179986" cy="145809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Whole Genome Analysis (WGS)</a:t>
              </a:r>
              <a:endParaRPr lang="en-US" kern="12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5400000">
              <a:off x="4613297" y="2559693"/>
              <a:ext cx="546701" cy="1588"/>
            </a:xfrm>
            <a:prstGeom prst="line">
              <a:avLst/>
            </a:prstGeom>
            <a:ln w="82550">
              <a:solidFill>
                <a:srgbClr val="008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4590754" y="3956922"/>
              <a:ext cx="546701" cy="1588"/>
            </a:xfrm>
            <a:prstGeom prst="line">
              <a:avLst/>
            </a:prstGeom>
            <a:ln w="82550">
              <a:solidFill>
                <a:srgbClr val="008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23625" y="6331863"/>
              <a:ext cx="8965755" cy="792905"/>
            </a:xfrm>
            <a:prstGeom prst="rect">
              <a:avLst/>
            </a:prstGeom>
            <a:solidFill>
              <a:schemeClr val="accent6">
                <a:alpha val="89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kern="1200" dirty="0" smtClean="0"/>
                <a:t>Functional Annotation, Pathway Analysis – Cell Development &amp; Differentiation, Host-Pathogen interaction, Biomedical research </a:t>
              </a:r>
              <a:endParaRPr lang="en-US" sz="1600" kern="12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5400000">
              <a:off x="4616716" y="6057719"/>
              <a:ext cx="546701" cy="1588"/>
            </a:xfrm>
            <a:prstGeom prst="line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itle 1"/>
          <p:cNvSpPr txBox="1">
            <a:spLocks/>
          </p:cNvSpPr>
          <p:nvPr/>
        </p:nvSpPr>
        <p:spPr>
          <a:xfrm>
            <a:off x="139551" y="1664493"/>
            <a:ext cx="8547250" cy="4937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1200" dirty="0" smtClean="0"/>
              <a:t>Overview - Computational/Bioinformatics Strategies for Genomic Data Analysis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450131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Next-Generation DNA Sequencing (NGS) and Its Impact on Life Sciences</a:t>
            </a:r>
            <a:endParaRPr lang="en-US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39551" y="1664493"/>
            <a:ext cx="4256267" cy="4937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1200" dirty="0" smtClean="0"/>
              <a:t>Genome2Function : (Microbial System)</a:t>
            </a:r>
            <a:endParaRPr lang="en-US" sz="2000" kern="12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294574" y="2657558"/>
            <a:ext cx="8621171" cy="4049203"/>
            <a:chOff x="244281" y="1112832"/>
            <a:chExt cx="8841445" cy="5559611"/>
          </a:xfrm>
        </p:grpSpPr>
        <p:sp>
          <p:nvSpPr>
            <p:cNvPr id="22" name="Round Diagonal Corner Rectangle 21"/>
            <p:cNvSpPr/>
            <p:nvPr/>
          </p:nvSpPr>
          <p:spPr>
            <a:xfrm>
              <a:off x="3136759" y="1112832"/>
              <a:ext cx="3247685" cy="689570"/>
            </a:xfrm>
            <a:prstGeom prst="round2Diag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NGS Sequencing Data</a:t>
              </a:r>
            </a:p>
            <a:p>
              <a:pPr algn="ctr"/>
              <a:r>
                <a:rPr lang="en-US" kern="1200" dirty="0" smtClean="0"/>
                <a:t>(WGS/RNA-</a:t>
              </a:r>
              <a:r>
                <a:rPr lang="en-US" kern="1200" dirty="0" err="1" smtClean="0"/>
                <a:t>seq/CHIP-seq</a:t>
              </a:r>
              <a:r>
                <a:rPr lang="en-US" kern="1200" dirty="0" smtClean="0"/>
                <a:t>)</a:t>
              </a:r>
              <a:endParaRPr lang="en-US" kern="1200" dirty="0"/>
            </a:p>
          </p:txBody>
        </p:sp>
        <p:sp>
          <p:nvSpPr>
            <p:cNvPr id="23" name="Round Diagonal Corner Rectangle 22"/>
            <p:cNvSpPr/>
            <p:nvPr/>
          </p:nvSpPr>
          <p:spPr>
            <a:xfrm>
              <a:off x="293340" y="2594343"/>
              <a:ext cx="2590457" cy="682750"/>
            </a:xfrm>
            <a:prstGeom prst="round2Diag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Whole Genome Sequence</a:t>
              </a:r>
              <a:endParaRPr lang="en-US" kern="1200" dirty="0"/>
            </a:p>
          </p:txBody>
        </p:sp>
        <p:sp>
          <p:nvSpPr>
            <p:cNvPr id="24" name="Round Diagonal Corner Rectangle 23"/>
            <p:cNvSpPr/>
            <p:nvPr/>
          </p:nvSpPr>
          <p:spPr>
            <a:xfrm>
              <a:off x="330138" y="4125859"/>
              <a:ext cx="2553659" cy="543999"/>
            </a:xfrm>
            <a:prstGeom prst="round2Diag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Annotated Genes</a:t>
              </a:r>
            </a:p>
          </p:txBody>
        </p:sp>
        <p:sp>
          <p:nvSpPr>
            <p:cNvPr id="25" name="Round Diagonal Corner Rectangle 24"/>
            <p:cNvSpPr/>
            <p:nvPr/>
          </p:nvSpPr>
          <p:spPr>
            <a:xfrm>
              <a:off x="1881378" y="5901288"/>
              <a:ext cx="2004838" cy="771155"/>
            </a:xfrm>
            <a:prstGeom prst="round2Diag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Structure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10800000" flipV="1">
              <a:off x="2376042" y="1802401"/>
              <a:ext cx="1111920" cy="690201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1071056" y="3667164"/>
              <a:ext cx="780144" cy="1"/>
            </a:xfrm>
            <a:prstGeom prst="straightConnector1">
              <a:avLst/>
            </a:prstGeom>
            <a:ln w="50800"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461130" y="4669858"/>
              <a:ext cx="1233053" cy="115600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 Diagonal Corner Rectangle 28"/>
            <p:cNvSpPr/>
            <p:nvPr/>
          </p:nvSpPr>
          <p:spPr>
            <a:xfrm>
              <a:off x="6968938" y="5880483"/>
              <a:ext cx="2004838" cy="791960"/>
            </a:xfrm>
            <a:prstGeom prst="round2Diag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Function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886216" y="6313777"/>
              <a:ext cx="3082722" cy="1588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 Diagonal Corner Rectangle 30"/>
            <p:cNvSpPr/>
            <p:nvPr/>
          </p:nvSpPr>
          <p:spPr>
            <a:xfrm>
              <a:off x="3487962" y="2623240"/>
              <a:ext cx="2590457" cy="653853"/>
            </a:xfrm>
            <a:prstGeom prst="round2Diag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err="1" smtClean="0"/>
                <a:t>Transcriptome</a:t>
              </a:r>
              <a:r>
                <a:rPr lang="en-US" kern="1200" dirty="0" smtClean="0"/>
                <a:t> Sequences</a:t>
              </a:r>
              <a:endParaRPr lang="en-US" kern="12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 flipV="1">
              <a:off x="3593409" y="4669858"/>
              <a:ext cx="1188992" cy="115600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 Diagonal Corner Rectangle 32"/>
            <p:cNvSpPr/>
            <p:nvPr/>
          </p:nvSpPr>
          <p:spPr>
            <a:xfrm>
              <a:off x="3593407" y="4180479"/>
              <a:ext cx="2590457" cy="489379"/>
            </a:xfrm>
            <a:prstGeom prst="round2Diag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Identified Genes</a:t>
              </a:r>
              <a:endParaRPr lang="en-US" kern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76041" y="5108004"/>
              <a:ext cx="457690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kern="1200" dirty="0" smtClean="0"/>
                <a:t>Structure Modeling/Structure Database Search</a:t>
              </a:r>
              <a:endParaRPr lang="en-US" kern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36417" y="5928599"/>
              <a:ext cx="24673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kern="1200" dirty="0" smtClean="0"/>
                <a:t>Docking/Binding Affinity</a:t>
              </a:r>
              <a:endParaRPr lang="en-US" kern="1200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5400000">
              <a:off x="4392551" y="3735217"/>
              <a:ext cx="917837" cy="1588"/>
            </a:xfrm>
            <a:prstGeom prst="straightConnector1">
              <a:avLst/>
            </a:prstGeom>
            <a:ln w="50800"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44281" y="3431725"/>
              <a:ext cx="88414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kern="1200" dirty="0" smtClean="0"/>
                <a:t>Coding Gene Finding/ncRNA Finding/DNA motif Finding/Gene Annotation/</a:t>
              </a:r>
              <a:r>
                <a:rPr lang="en-US" kern="1200" dirty="0" err="1" smtClean="0"/>
                <a:t>gemone</a:t>
              </a:r>
              <a:r>
                <a:rPr lang="en-US" kern="1200" dirty="0" smtClean="0"/>
                <a:t>-variation</a:t>
              </a:r>
              <a:endParaRPr lang="en-US" kern="12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rot="16200000" flipH="1">
              <a:off x="4386430" y="2109872"/>
              <a:ext cx="791942" cy="234794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851360" y="1938606"/>
              <a:ext cx="19993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kern="1200" dirty="0" smtClean="0"/>
                <a:t>Assembly/Mapping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4473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Next-Generation DNA Sequencing (NGS) and Its Impact on Life Sciences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753283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High-throughput Sequencing Techniques and Ever-growing Genomic Data Sets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0416" y="6415423"/>
            <a:ext cx="2536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Nature, 467, 1061 (2010)</a:t>
            </a:r>
            <a:endParaRPr lang="en-US" dirty="0"/>
          </a:p>
        </p:txBody>
      </p:sp>
      <p:pic>
        <p:nvPicPr>
          <p:cNvPr id="5" name="Picture 4" descr="1000genome_natur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0101" y="1990293"/>
            <a:ext cx="6321614" cy="4425130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1" name="Picture 10" descr="zoomed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4066" y="4068436"/>
            <a:ext cx="6008032" cy="38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8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9548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600" dirty="0" smtClean="0"/>
              <a:t>Next-Generation DNA </a:t>
            </a:r>
            <a:r>
              <a:rPr lang="en-US" sz="3600" dirty="0" smtClean="0"/>
              <a:t>Sequencing (NGS) and </a:t>
            </a:r>
            <a:r>
              <a:rPr lang="en-US" dirty="0" smtClean="0"/>
              <a:t>Its Impact on Life Sciences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Unprecedented novel opportunities for life sciences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High-throughput DNA sequencing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Significant roles of computation (algorithm, methods, implementation, and infrastructure)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Data-intensive computation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Driving paradigm shift in computational biology touting </a:t>
            </a:r>
            <a:r>
              <a:rPr lang="en-US" dirty="0" smtClean="0"/>
              <a:t>the importance of</a:t>
            </a:r>
            <a:r>
              <a:rPr lang="en-US" dirty="0" smtClean="0"/>
              <a:t> distributed parallel execution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0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Motivations and challenges</a:t>
            </a:r>
            <a:r>
              <a:rPr lang="en-US" dirty="0" smtClean="0"/>
              <a:t> 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Distributed computing</a:t>
            </a:r>
            <a:r>
              <a:rPr lang="en-US" dirty="0" smtClean="0"/>
              <a:t> approach with efficiency in Time-To-Solution (TTS) and resource (Data/Compute</a:t>
            </a:r>
            <a:r>
              <a:rPr lang="en-US" dirty="0"/>
              <a:t>) utilization </a:t>
            </a:r>
            <a:r>
              <a:rPr lang="en-US" dirty="0" smtClean="0"/>
              <a:t>by balancing </a:t>
            </a:r>
            <a:r>
              <a:rPr lang="en-US" dirty="0"/>
              <a:t>between scale-up and scale-</a:t>
            </a:r>
            <a:r>
              <a:rPr lang="en-US" dirty="0" smtClean="0"/>
              <a:t>out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	Developing extensible, agile, application-neutral, 	primarily data-intensive computing-friendly 	runtime environment : Distributed Adaptive 	Runtime Environment (DARE) Framework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NGS Data Analytics on Distributed Resources</a:t>
            </a:r>
          </a:p>
        </p:txBody>
      </p:sp>
    </p:spTree>
    <p:extLst>
      <p:ext uri="{BB962C8B-B14F-4D97-AF65-F5344CB8AC3E}">
        <p14:creationId xmlns:p14="http://schemas.microsoft.com/office/powerpoint/2010/main" val="21034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7422</TotalTime>
  <Words>2262</Words>
  <Application>Microsoft Macintosh PowerPoint</Application>
  <PresentationFormat>On-screen Show (4:3)</PresentationFormat>
  <Paragraphs>392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DARE-NGS : Towards Extensible and Scalable NGS Analytics on the TeraGrid/XD</vt:lpstr>
      <vt:lpstr>Next-Generation DNA Sequencing (NGS) and Its Impact on Life Sciences</vt:lpstr>
      <vt:lpstr>Next-Generation DNA Sequencing (NGS) and Its Impact on Life Sciences</vt:lpstr>
      <vt:lpstr>Next-Generation DNA Sequencing (NGS) and Its Impact on Life Sciences</vt:lpstr>
      <vt:lpstr>Next-Generation DNA Sequencing (NGS) and Its Impact on Life Sciences</vt:lpstr>
      <vt:lpstr>Next-Generation DNA Sequencing (NGS) and Its Impact on Life Sciences</vt:lpstr>
      <vt:lpstr>Next-Generation DNA Sequencing (NGS) and Its Impact on Life Sciences</vt:lpstr>
      <vt:lpstr>Next-Generation DNA Sequencing (NGS) and Its Impact on Life Sciences</vt:lpstr>
      <vt:lpstr>NGS Data Analytics on Distributed Resources</vt:lpstr>
      <vt:lpstr>NGS Data Analytics on Distributed Resources</vt:lpstr>
      <vt:lpstr>DARE Framework : A Case for Suitable Solution</vt:lpstr>
      <vt:lpstr>SAGA: In a nutshell</vt:lpstr>
      <vt:lpstr>SAGA: Architecture</vt:lpstr>
      <vt:lpstr>SAGA Implementation: Extensibility</vt:lpstr>
      <vt:lpstr>SAGA: Access Layers Challenge of many Adaptors</vt:lpstr>
      <vt:lpstr>Abstractions for Dynamic Execution  SAGA Pilot-Job (BigJob)</vt:lpstr>
      <vt:lpstr>BigJob: Infrastructure Independent Pilot-Job</vt:lpstr>
      <vt:lpstr> BigJob: Infrastructure Independent Pilot-Job  (Each  sub-job is a MPI-based MD)</vt:lpstr>
      <vt:lpstr>SAGA Pilot-Jobs: What is different?</vt:lpstr>
      <vt:lpstr>Development Distributed Application Frameworks</vt:lpstr>
      <vt:lpstr>Adaptive Distributed Replica Exchange Scale-Out, Dynamic Resource Allocation and Aggregation</vt:lpstr>
      <vt:lpstr>Dynamic Execution : Reduced Time to Solution</vt:lpstr>
      <vt:lpstr>Ensemble Kalman Filters :Heterogeneous Sub-Tasks</vt:lpstr>
      <vt:lpstr>Understanding Distributed Applications Development Objectives Redux</vt:lpstr>
      <vt:lpstr>DARE-NGS : Mapping on Scalable Distributed HPC resources</vt:lpstr>
      <vt:lpstr>DARE-NGS : Mapping on Scalable Distributed HPC resources</vt:lpstr>
      <vt:lpstr>DARE-NGS : Mapping on Scalable Distributed HPC resources</vt:lpstr>
      <vt:lpstr>DARE-NGS : Mapping on Scalable Distributed HPC resources</vt:lpstr>
      <vt:lpstr>DARE-NGS : Mapping on Scalable Distributed HPC resources</vt:lpstr>
      <vt:lpstr>Acknowledgements</vt:lpstr>
    </vt:vector>
  </TitlesOfParts>
  <Company>LSU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DARE-NGS : Towards Extensible and Scalable NGS Analytics on the TeraGrid/XD</dc:title>
  <dc:creator>Joohyun Kim</dc:creator>
  <cp:lastModifiedBy>Joohyun Kim</cp:lastModifiedBy>
  <cp:revision>56</cp:revision>
  <dcterms:created xsi:type="dcterms:W3CDTF">2011-04-07T21:56:40Z</dcterms:created>
  <dcterms:modified xsi:type="dcterms:W3CDTF">2011-04-13T03:55:37Z</dcterms:modified>
</cp:coreProperties>
</file>