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Default Extension="jpeg" ContentType="image/jpeg"/>
  <Default Extension="emf" ContentType="image/x-emf"/>
  <Default Extension="png" ContentType="image/p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29"/>
  </p:notesMasterIdLst>
  <p:sldIdLst>
    <p:sldId id="293" r:id="rId16"/>
    <p:sldId id="294" r:id="rId17"/>
    <p:sldId id="311" r:id="rId18"/>
    <p:sldId id="257" r:id="rId19"/>
    <p:sldId id="305" r:id="rId20"/>
    <p:sldId id="306" r:id="rId21"/>
    <p:sldId id="260" r:id="rId22"/>
    <p:sldId id="313" r:id="rId23"/>
    <p:sldId id="302" r:id="rId24"/>
    <p:sldId id="303" r:id="rId25"/>
    <p:sldId id="314" r:id="rId26"/>
    <p:sldId id="312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0" Type="http://schemas.openxmlformats.org/officeDocument/2006/relationships/slideMaster" Target="slideMasters/slideMaster10.xml"/><Relationship Id="rId32" Type="http://schemas.openxmlformats.org/officeDocument/2006/relationships/viewProps" Target="viewProp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9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12.xml"/><Relationship Id="rId14" Type="http://schemas.openxmlformats.org/officeDocument/2006/relationships/slideMaster" Target="slideMasters/slideMaster14.xml"/><Relationship Id="rId23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13.xml"/><Relationship Id="rId26" Type="http://schemas.openxmlformats.org/officeDocument/2006/relationships/slide" Target="slides/slide11.xml"/><Relationship Id="rId30" Type="http://schemas.openxmlformats.org/officeDocument/2006/relationships/printerSettings" Target="printerSettings/printerSettings1.bin"/><Relationship Id="rId11" Type="http://schemas.openxmlformats.org/officeDocument/2006/relationships/slideMaster" Target="slideMasters/slideMaster11.xml"/><Relationship Id="rId29" Type="http://schemas.openxmlformats.org/officeDocument/2006/relationships/notesMaster" Target="notesMasters/notesMaster1.xml"/><Relationship Id="rId6" Type="http://schemas.openxmlformats.org/officeDocument/2006/relationships/slideMaster" Target="slideMasters/slideMaster6.xml"/><Relationship Id="rId16" Type="http://schemas.openxmlformats.org/officeDocument/2006/relationships/slide" Target="slides/slide1.xml"/><Relationship Id="rId3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point 4 an impact? Is it not a challenge? I don’t know how we can claim point 5?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Color coding is a bit misleading. D</a:t>
            </a:r>
            <a:r>
              <a:rPr lang="en-US" baseline="0" dirty="0" smtClean="0"/>
              <a:t>oes purple (right sight, lower level) </a:t>
            </a:r>
            <a:r>
              <a:rPr lang="en-US" dirty="0" smtClean="0"/>
              <a:t> represent</a:t>
            </a:r>
            <a:r>
              <a:rPr lang="en-US" baseline="0" dirty="0" smtClean="0"/>
              <a:t> analysis? If so, be sure to say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_rels/slideMaster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6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6" Type="http://schemas.openxmlformats.org/officeDocument/2006/relationships/theme" Target="../theme/theme11.xml"/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9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70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6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3.xml"/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0.xml"/><Relationship Id="rId18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f"/><Relationship Id="rId5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tiff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1219782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Powered by Dynamic Application Runtime Environment on Scalable Distributed Infrastructures</a:t>
            </a:r>
            <a:endParaRPr lang="en-US" dirty="0"/>
          </a:p>
        </p:txBody>
      </p:sp>
      <p:pic>
        <p:nvPicPr>
          <p:cNvPr id="4" name="Picture 3" descr="types_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3" y="2504642"/>
            <a:ext cx="6979901" cy="189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29" y="4476482"/>
            <a:ext cx="2159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ChIP-Seq pipeline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1283853" y="503909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597568" y="510812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3395998" y="5121928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1600" y="5218569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54493" y="5191495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4763227" y="6447280"/>
            <a:ext cx="1145257" cy="34169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>
            <a:off x="4376143" y="6171165"/>
            <a:ext cx="1753219" cy="22089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854970" y="5191495"/>
            <a:ext cx="1174730" cy="77258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/>
        </p:nvSpPr>
        <p:spPr>
          <a:xfrm>
            <a:off x="3395998" y="4476482"/>
            <a:ext cx="532878" cy="249041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252" y="4401032"/>
            <a:ext cx="22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 processing</a:t>
            </a:r>
            <a:endParaRPr lang="en-US" dirty="0"/>
          </a:p>
        </p:txBody>
      </p:sp>
      <p:sp>
        <p:nvSpPr>
          <p:cNvPr id="19" name="Direct Access Storage 18"/>
          <p:cNvSpPr/>
          <p:nvPr/>
        </p:nvSpPr>
        <p:spPr>
          <a:xfrm>
            <a:off x="6654493" y="4476482"/>
            <a:ext cx="579258" cy="231784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65083" y="440103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Databases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21" y="4997675"/>
            <a:ext cx="9029699" cy="181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Callout 20"/>
          <p:cNvSpPr/>
          <p:nvPr/>
        </p:nvSpPr>
        <p:spPr>
          <a:xfrm>
            <a:off x="1436253" y="5232911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With BFAST</a:t>
            </a:r>
            <a:endParaRPr lang="en-US" dirty="0"/>
          </a:p>
        </p:txBody>
      </p:sp>
      <p:sp>
        <p:nvSpPr>
          <p:cNvPr id="23" name="Right Arrow Callout 22"/>
          <p:cNvSpPr/>
          <p:nvPr/>
        </p:nvSpPr>
        <p:spPr>
          <a:xfrm>
            <a:off x="1814131" y="566035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Using Cloud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4749968" y="5384236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Peak</a:t>
            </a:r>
            <a:r>
              <a:rPr lang="en-US" dirty="0" smtClean="0"/>
              <a:t>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50840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88762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Bfast  : Mapping and Type I Example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-s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641"/>
            <a:ext cx="2540000" cy="1917700"/>
          </a:xfrm>
          <a:prstGeom prst="rect">
            <a:avLst/>
          </a:prstGeom>
        </p:spPr>
      </p:pic>
      <p:pic>
        <p:nvPicPr>
          <p:cNvPr id="9" name="Picture 8" descr="chip-seq-mapper-dependency-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94" y="1980089"/>
            <a:ext cx="4850890" cy="3299634"/>
          </a:xfrm>
          <a:prstGeom prst="rect">
            <a:avLst/>
          </a:prstGeom>
        </p:spPr>
      </p:pic>
      <p:pic>
        <p:nvPicPr>
          <p:cNvPr id="10" name="Picture 9" descr="chip-seq-mapper-dependency-tt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" y="4253252"/>
            <a:ext cx="3346583" cy="2197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1367" y="5270909"/>
            <a:ext cx="52626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ChIP-Seq : </a:t>
            </a:r>
          </a:p>
          <a:p>
            <a:r>
              <a:rPr lang="en-US" sz="1400" dirty="0" smtClean="0"/>
              <a:t>Ref. Genome : mouse genome (mm9) chr19</a:t>
            </a:r>
          </a:p>
          <a:p>
            <a:r>
              <a:rPr lang="en-US" sz="1400" dirty="0" smtClean="0"/>
              <a:t>NGS data </a:t>
            </a:r>
            <a:r>
              <a:rPr lang="en-US" sz="1400" dirty="0"/>
              <a:t>: </a:t>
            </a:r>
            <a:r>
              <a:rPr lang="en-US" sz="1400" dirty="0" smtClean="0"/>
              <a:t>- </a:t>
            </a:r>
            <a:r>
              <a:rPr lang="en-US" sz="1400" dirty="0" err="1" smtClean="0"/>
              <a:t>SOLiD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- H3K4me3 </a:t>
            </a:r>
          </a:p>
          <a:p>
            <a:r>
              <a:rPr lang="en-US" sz="1400" dirty="0" smtClean="0"/>
              <a:t>Parallel and concurrent mapping : 100 MB of 5.8 GB (treat) 6.6 GB (control)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ChIP-Seq </a:t>
            </a:r>
            <a:r>
              <a:rPr lang="en-US" dirty="0" smtClean="0"/>
              <a:t>Pipeline : Scalability, Extensibility, and Flexibility and Type II Example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27078" y="4416231"/>
            <a:ext cx="927600" cy="6991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xplosion 1 7"/>
          <p:cNvSpPr/>
          <p:nvPr/>
        </p:nvSpPr>
        <p:spPr>
          <a:xfrm>
            <a:off x="242940" y="3036163"/>
            <a:ext cx="6578828" cy="1826423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2000 (sec) x 256 (cores) = 142 hours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D&amp;D: Hartmut Kaiser, Ole Weidner, Andre Merzky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Lukasz Lacinski, João Abecasis, Chris Miceli, Bety Rodriguez-Milla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Users: Andre Luckow, Yaakoub el-Khamra, Kate Stamou, Cybertools (Abhinav Thota, Jeff, N. Kim), Owain Kenway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Google SoC: Michael Miceli, Saurabh Sehgal, Miklos Erdelyi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Watase (KEK)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Parashar, Omer Rana, Jon 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Collaboration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Jong Hyun Ham (Plant Pathology and Crop Physiology, LSU) B. Glumae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Tuomo Rankinen (Human Genome Lab, PBRC) Human Exome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Genome Core Facility, PBRC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Support</a:t>
            </a:r>
          </a:p>
          <a:p>
            <a:pPr>
              <a:spcBef>
                <a:spcPts val="200"/>
              </a:spcBef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Louisiana Biomedical Research Network (LBRN)</a:t>
            </a: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1807159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Introduction : Dynamic Application Runtime Environment (DARE) Framework</a:t>
            </a:r>
            <a:r>
              <a:rPr lang="en-US" sz="2800" b="1" dirty="0"/>
              <a:t> </a:t>
            </a:r>
            <a:r>
              <a:rPr lang="en-US" sz="2800" b="1" dirty="0" smtClean="0"/>
              <a:t>and DARE-NGS Gateway Development (Shantenu Jha)</a:t>
            </a:r>
            <a:endParaRPr lang="en-US" sz="2800" b="1" dirty="0"/>
          </a:p>
          <a:p>
            <a:r>
              <a:rPr lang="en-US" sz="2800" b="1" dirty="0" smtClean="0"/>
              <a:t>DARE-NGS : Scientific Collaborative Development  (Chris </a:t>
            </a:r>
            <a:r>
              <a:rPr lang="en-US" sz="2800" b="1" dirty="0" err="1" smtClean="0"/>
              <a:t>Gissendanner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DARE-NGS : Demo (Sharath Maddineni)</a:t>
            </a:r>
          </a:p>
          <a:p>
            <a:r>
              <a:rPr lang="en-US" sz="2800" b="1" dirty="0" smtClean="0"/>
              <a:t>DARE-NGS :  Present and Future (Joohyun Kim and Shantenu Jha)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DARE-NGS : Gateway for NGS Data Analytics and Downstream Analyses on Scalable Distributed HPC and Clouds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Emerging Computational Methods in Life Sciences Workshop at HPDC11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Teragrid/Blue Waters Symposium on Data-Intensive Analysis, Analytics, and Informatics (April 2011, Pittsburgh)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Teragrid11 </a:t>
            </a:r>
            <a:r>
              <a:rPr lang="en-US" dirty="0" smtClean="0">
                <a:latin typeface="Times New Roman"/>
                <a:cs typeface="Times New Roman"/>
              </a:rPr>
              <a:t>workshop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Submitted to Concurrency and Computation : Practice and Experience (CCPE)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are.cct.lsu.edu</a:t>
            </a:r>
            <a:r>
              <a:rPr lang="en-US" dirty="0" smtClean="0">
                <a:latin typeface="Times New Roman"/>
                <a:cs typeface="Times New Roman"/>
              </a:rPr>
              <a:t>  : Production service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yder.cct.lsu.edu</a:t>
            </a:r>
            <a:r>
              <a:rPr lang="en-US" dirty="0" smtClean="0">
                <a:latin typeface="Times New Roman"/>
                <a:cs typeface="Times New Roman"/>
              </a:rPr>
              <a:t> : Development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Compute resources : QB and LONI clusters, Ranger, </a:t>
            </a:r>
            <a:r>
              <a:rPr lang="en-US" dirty="0" err="1" smtClean="0">
                <a:latin typeface="Times New Roman"/>
                <a:cs typeface="Times New Roman"/>
              </a:rPr>
              <a:t>Futuregrid</a:t>
            </a:r>
            <a:r>
              <a:rPr lang="en-US" dirty="0" smtClean="0">
                <a:latin typeface="Times New Roman"/>
                <a:cs typeface="Times New Roman"/>
              </a:rPr>
              <a:t> (Cloud), Amazon Cloud, and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ampus Cluster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Server Deployment using virtualization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</a:t>
            </a:r>
            <a:r>
              <a:rPr lang="en-US" dirty="0" smtClean="0"/>
              <a:t>Sciences and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Unprecedented novel opportunities for life sciences/biomedical research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High-throughput DNA sequencing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Significant roles of computation (algorithm, methods, implementation, and infrastructure)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aradigm shift in computational biology touting the importance of the utilization of distributed </a:t>
            </a:r>
            <a:r>
              <a:rPr lang="en-US" sz="2400" smtClean="0">
                <a:latin typeface="Arial"/>
                <a:cs typeface="Arial"/>
              </a:rPr>
              <a:t>High Performance Computing (HPC)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HPDC and Gateways</a:t>
            </a:r>
            <a:r>
              <a:rPr lang="en-US" dirty="0" smtClean="0">
                <a:latin typeface="Abadi MT Condensed Light"/>
                <a:cs typeface="Abadi MT Condensed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local compute resources and data storage is too limited.</a:t>
            </a:r>
          </a:p>
          <a:p>
            <a:r>
              <a:rPr lang="en-US" dirty="0" smtClean="0"/>
              <a:t>Observation II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Using Supercomputers or HPC resources is difficult and complex.</a:t>
            </a:r>
          </a:p>
          <a:p>
            <a:r>
              <a:rPr lang="en-US" dirty="0" smtClean="0"/>
              <a:t>Our Solution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Hiding </a:t>
            </a:r>
            <a:r>
              <a:rPr lang="en-US" dirty="0"/>
              <a:t>t</a:t>
            </a:r>
            <a:r>
              <a:rPr lang="en-US" dirty="0" smtClean="0"/>
              <a:t>he complexity of using distributed HPC resources and emerging cloud environment.   Therefore we propose Gateways.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1116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DARE-NGS : Cyberinfrastructure powered by Science-backed, Scalable Distributed Infrastructure, and Dynamic Application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dare-ng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53" y="4270896"/>
            <a:ext cx="1480128" cy="1119510"/>
          </a:xfrm>
          <a:prstGeom prst="rect">
            <a:avLst/>
          </a:prstGeom>
        </p:spPr>
      </p:pic>
      <p:pic>
        <p:nvPicPr>
          <p:cNvPr id="3" name="Picture 2" descr="screenshot_biopor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" y="2446055"/>
            <a:ext cx="1207253" cy="1001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291" y="5434584"/>
            <a:ext cx="38926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DARE-NGS : </a:t>
            </a:r>
            <a:r>
              <a:rPr lang="en-US" dirty="0" err="1" smtClean="0"/>
              <a:t>http:dare.cct.lsu.edu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36065" y="3340317"/>
            <a:ext cx="36212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LBRN Home page : </a:t>
            </a:r>
            <a:r>
              <a:rPr lang="en-US" dirty="0" err="1" smtClean="0"/>
              <a:t>lbrn.lsu.edu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62" y="3508867"/>
            <a:ext cx="2826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Bioport</a:t>
            </a:r>
            <a:r>
              <a:rPr lang="en-US" dirty="0" smtClean="0"/>
              <a:t> : </a:t>
            </a:r>
            <a:r>
              <a:rPr lang="en-US" dirty="0" err="1" smtClean="0"/>
              <a:t>bioport.lsu.edu</a:t>
            </a:r>
            <a:endParaRPr lang="en-US" dirty="0"/>
          </a:p>
        </p:txBody>
      </p:sp>
      <p:pic>
        <p:nvPicPr>
          <p:cNvPr id="6" name="Picture 5" descr="lbrn-ho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2446055"/>
            <a:ext cx="1450830" cy="8170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5729305" y="3878200"/>
            <a:ext cx="472521" cy="581808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61291" y="3989813"/>
            <a:ext cx="767843" cy="470195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dams_p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53" y="4686433"/>
            <a:ext cx="2433783" cy="1821452"/>
          </a:xfrm>
          <a:prstGeom prst="rect">
            <a:avLst/>
          </a:prstGeom>
        </p:spPr>
      </p:pic>
      <p:sp>
        <p:nvSpPr>
          <p:cNvPr id="12" name="Multidocument 11"/>
          <p:cNvSpPr/>
          <p:nvPr/>
        </p:nvSpPr>
        <p:spPr>
          <a:xfrm>
            <a:off x="140662" y="5050737"/>
            <a:ext cx="1749418" cy="167377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Genetic/Structural Databases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90080" y="5597158"/>
            <a:ext cx="767842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941" y="6385449"/>
            <a:ext cx="36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HPC/HTC/Clouds/Campus Clusters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5329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NGS-Analytics and Downstream Analyses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8407" y="2512921"/>
            <a:ext cx="4265562" cy="5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WGS, CHIP-Seq, RNA-Seq: </a:t>
            </a:r>
          </a:p>
          <a:p>
            <a:pPr algn="ctr"/>
            <a:r>
              <a:rPr lang="en-US" kern="1200" dirty="0" smtClean="0"/>
              <a:t>Billions Short Reads</a:t>
            </a:r>
            <a:endParaRPr lang="en-US" kern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09750" y="3510039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Mapping</a:t>
            </a:r>
            <a:endParaRPr lang="en-US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61579" y="3543114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De Novo Assembly</a:t>
            </a:r>
            <a:endParaRPr lang="en-US" kern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6167" y="4613562"/>
            <a:ext cx="2392858" cy="791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Transcriptome Analysis </a:t>
            </a:r>
          </a:p>
          <a:p>
            <a:pPr algn="ctr"/>
            <a:r>
              <a:rPr lang="en-US" sz="1600" kern="1200" dirty="0" smtClean="0"/>
              <a:t>(RNA-seq) </a:t>
            </a:r>
            <a:endParaRPr lang="en-US" sz="1600" kern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748408" y="4603775"/>
            <a:ext cx="1323850" cy="801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Exome Analysis</a:t>
            </a:r>
            <a:endParaRPr lang="en-US" sz="1600" kern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59806" y="4613562"/>
            <a:ext cx="1788601" cy="791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Whole Genome Analysis (WGS)</a:t>
            </a:r>
            <a:endParaRPr lang="en-US" sz="1600" kern="12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88014" y="3317475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65944" y="4370330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76" y="6102470"/>
            <a:ext cx="8777681" cy="6226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Functional </a:t>
            </a:r>
            <a:r>
              <a:rPr lang="en-US" sz="1600" dirty="0" smtClean="0"/>
              <a:t>Genomics</a:t>
            </a:r>
            <a:r>
              <a:rPr lang="en-US" sz="1600" kern="1200" dirty="0" smtClean="0"/>
              <a:t>, Gene Regulation, Pathway Analysis – Cell Development &amp; Differentiation, Host-Pathogen interaction, Biomedical research </a:t>
            </a:r>
            <a:endParaRPr lang="en-US" sz="1600" kern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93299" y="5449482"/>
            <a:ext cx="8583" cy="590726"/>
          </a:xfrm>
          <a:prstGeom prst="line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08880" y="1936172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703877" y="4615330"/>
            <a:ext cx="2347591" cy="922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Genome-wide DNA-protein interactions</a:t>
            </a:r>
            <a:r>
              <a:rPr lang="en-US" sz="1600" kern="1200" dirty="0" smtClean="0"/>
              <a:t> </a:t>
            </a:r>
          </a:p>
          <a:p>
            <a:pPr algn="ctr"/>
            <a:r>
              <a:rPr lang="en-US" sz="1600" kern="1200" dirty="0" smtClean="0"/>
              <a:t>(</a:t>
            </a:r>
            <a:r>
              <a:rPr lang="en-US" sz="1600" dirty="0" smtClean="0"/>
              <a:t>ChIP</a:t>
            </a:r>
            <a:r>
              <a:rPr lang="en-US" sz="1600" kern="1200" dirty="0" smtClean="0"/>
              <a:t>-seq) 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1" y="1024990"/>
            <a:ext cx="8913813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Scientific Collaborative Development</a:t>
            </a:r>
            <a:endParaRPr lang="en-US" dirty="0"/>
          </a:p>
        </p:txBody>
      </p:sp>
      <p:pic>
        <p:nvPicPr>
          <p:cNvPr id="3" name="Picture 2" descr="NGS-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0" y="1956313"/>
            <a:ext cx="2581399" cy="141101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30504" y="3496512"/>
            <a:ext cx="429094" cy="15394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9686" y="5166053"/>
            <a:ext cx="6282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DARE-NGS : NGS Data Analysis Gateway Development</a:t>
            </a:r>
            <a:endParaRPr lang="en-US" b="1" dirty="0">
              <a:solidFill>
                <a:srgbClr val="66006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4049" y="3858442"/>
            <a:ext cx="8739765" cy="2661365"/>
            <a:chOff x="174049" y="3947050"/>
            <a:chExt cx="8739765" cy="266136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90356" y="3947050"/>
              <a:ext cx="3523458" cy="75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RNA-Seq : Transcriptome Analysis of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Burkitt’s</a:t>
              </a:r>
              <a:r>
                <a:rPr lang="en-US" sz="2000" dirty="0" smtClean="0">
                  <a:solidFill>
                    <a:srgbClr val="000000"/>
                  </a:solidFill>
                </a:rPr>
                <a:t> Lymphoma cells and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lincRNAs</a:t>
              </a:r>
              <a:r>
                <a:rPr lang="en-US" sz="2000" dirty="0" smtClean="0">
                  <a:solidFill>
                    <a:srgbClr val="000000"/>
                  </a:solidFill>
                </a:rPr>
                <a:t> Discovery (Tulane U)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482912" y="4099954"/>
              <a:ext cx="2411273" cy="600096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Exome : Large Scale Human Exome (PBRC)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74049" y="6024700"/>
              <a:ext cx="2411273" cy="58371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62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Genome-wide Transcription Factor Binding :  ULM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03535" y="5939355"/>
              <a:ext cx="2908587" cy="63655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00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Host-Pathogen Interaction (Rice-B. Glumae) : LSU,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AgCenter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95668" y="4683934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6522" y="4700050"/>
              <a:ext cx="386618" cy="554611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26056" y="5672068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887318" y="5730962"/>
              <a:ext cx="827221" cy="397856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Scientific Collaborative Development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2025623"/>
            <a:ext cx="7480737" cy="81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Transcriptome Analysis of </a:t>
            </a:r>
            <a:r>
              <a:rPr lang="en-US" sz="2000" dirty="0" err="1" smtClean="0">
                <a:solidFill>
                  <a:srgbClr val="000000"/>
                </a:solidFill>
              </a:rPr>
              <a:t>Burkitt’s</a:t>
            </a:r>
            <a:r>
              <a:rPr lang="en-US" sz="2000" dirty="0" smtClean="0">
                <a:solidFill>
                  <a:srgbClr val="000000"/>
                </a:solidFill>
              </a:rPr>
              <a:t> Lymphoma cells and </a:t>
            </a:r>
            <a:r>
              <a:rPr lang="en-US" sz="2000" dirty="0" err="1" smtClean="0">
                <a:solidFill>
                  <a:srgbClr val="000000"/>
                </a:solidFill>
              </a:rPr>
              <a:t>lincRNAs</a:t>
            </a:r>
            <a:r>
              <a:rPr lang="en-US" sz="2000" dirty="0" smtClean="0">
                <a:solidFill>
                  <a:srgbClr val="000000"/>
                </a:solidFill>
              </a:rPr>
              <a:t> Discovery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Erik </a:t>
            </a:r>
            <a:r>
              <a:rPr lang="en-US" sz="2000" dirty="0" err="1">
                <a:solidFill>
                  <a:srgbClr val="000000"/>
                </a:solidFill>
              </a:rPr>
              <a:t>Flamington</a:t>
            </a:r>
            <a:r>
              <a:rPr lang="en-US" sz="2000" dirty="0">
                <a:solidFill>
                  <a:srgbClr val="000000"/>
                </a:solidFill>
              </a:rPr>
              <a:t> (Tulane U)/Carl (Tulane GCF)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RNA-Seq using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/Cufflink,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-fusion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551" y="3025513"/>
            <a:ext cx="7480737" cy="829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Exome Analysis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Tuomo Rankinen (HGL, PBRC)/PBRC GCF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Large </a:t>
            </a:r>
            <a:r>
              <a:rPr lang="en-US" sz="2000" dirty="0" smtClean="0">
                <a:solidFill>
                  <a:srgbClr val="000000"/>
                </a:solidFill>
              </a:rPr>
              <a:t>Scale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apping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Genome </a:t>
            </a: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ariation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iscovery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9551" y="3992106"/>
            <a:ext cx="7480737" cy="82921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rgbClr val="000000"/>
                </a:solidFill>
              </a:rPr>
              <a:t>Genome-wide (C. </a:t>
            </a:r>
            <a:r>
              <a:rPr lang="en-US" sz="2000" kern="1200" dirty="0" err="1" smtClean="0">
                <a:solidFill>
                  <a:srgbClr val="000000"/>
                </a:solidFill>
              </a:rPr>
              <a:t>elegans</a:t>
            </a:r>
            <a:r>
              <a:rPr lang="en-US" sz="2000" kern="12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kern="1200" dirty="0" smtClean="0">
                <a:solidFill>
                  <a:srgbClr val="000000"/>
                </a:solidFill>
              </a:rPr>
              <a:t>ranscription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kern="1200" dirty="0" smtClean="0">
                <a:solidFill>
                  <a:srgbClr val="000000"/>
                </a:solidFill>
              </a:rPr>
              <a:t>actor (NHR-6) Binding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PI : Chris </a:t>
            </a:r>
            <a:r>
              <a:rPr lang="en-US" sz="2000" dirty="0" err="1" smtClean="0">
                <a:solidFill>
                  <a:srgbClr val="000000"/>
                </a:solidFill>
              </a:rPr>
              <a:t>Gissendanner</a:t>
            </a:r>
            <a:r>
              <a:rPr lang="en-US" sz="2000" dirty="0" smtClean="0">
                <a:solidFill>
                  <a:srgbClr val="000000"/>
                </a:solidFill>
              </a:rPr>
              <a:t> (ULM)  (LBRN PI)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ChIP-seq </a:t>
            </a: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kern="1200" dirty="0" smtClean="0">
                <a:solidFill>
                  <a:srgbClr val="000000"/>
                </a:solidFill>
              </a:rPr>
              <a:t>ipeline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kern="1200" dirty="0" smtClean="0">
                <a:solidFill>
                  <a:srgbClr val="000000"/>
                </a:solidFill>
              </a:rPr>
              <a:t>evelopment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9551" y="4939596"/>
            <a:ext cx="7480737" cy="121875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Rice-B.Glumae (Host-Pathogen)</a:t>
            </a:r>
          </a:p>
          <a:p>
            <a:pPr marL="342900" indent="-342900">
              <a:buFontTx/>
              <a:buChar char="-"/>
            </a:pPr>
            <a:r>
              <a:rPr lang="en-US" sz="2000" kern="1200" dirty="0" smtClean="0">
                <a:solidFill>
                  <a:srgbClr val="000000"/>
                </a:solidFill>
              </a:rPr>
              <a:t>PI : Jong-</a:t>
            </a:r>
            <a:r>
              <a:rPr lang="en-US" sz="2000" kern="1200" dirty="0" err="1" smtClean="0">
                <a:solidFill>
                  <a:srgbClr val="000000"/>
                </a:solidFill>
              </a:rPr>
              <a:t>hyun</a:t>
            </a:r>
            <a:r>
              <a:rPr lang="en-US" sz="2000" kern="1200" dirty="0" smtClean="0">
                <a:solidFill>
                  <a:srgbClr val="000000"/>
                </a:solidFill>
              </a:rPr>
              <a:t> Ham (</a:t>
            </a:r>
            <a:r>
              <a:rPr lang="en-US" sz="2000" kern="1200" dirty="0" err="1" smtClean="0">
                <a:solidFill>
                  <a:srgbClr val="000000"/>
                </a:solidFill>
              </a:rPr>
              <a:t>AgCener</a:t>
            </a:r>
            <a:r>
              <a:rPr lang="en-US" sz="2000" kern="1200" dirty="0" smtClean="0">
                <a:solidFill>
                  <a:srgbClr val="000000"/>
                </a:solidFill>
              </a:rPr>
              <a:t>, LSU)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Host-pathogen Interaction using RNA-Seq, Integrative </a:t>
            </a:r>
            <a:r>
              <a:rPr lang="en-US" sz="2000" dirty="0" smtClean="0">
                <a:solidFill>
                  <a:srgbClr val="000000"/>
                </a:solidFill>
              </a:rPr>
              <a:t>Infrastructure for Drug Discovery targeting Quorum-Sensing Mechanism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9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42313</TotalTime>
  <Words>1207</Words>
  <Application>Microsoft Macintosh PowerPoint</Application>
  <PresentationFormat>On-screen Show (4:3)</PresentationFormat>
  <Paragraphs>160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</vt:lpstr>
      <vt:lpstr>Next-Generation DNA Sequencing (NGS) and Its Impact on Life Sciences and Biomedical Research</vt:lpstr>
      <vt:lpstr>Do we need HPDC and Gateways?</vt:lpstr>
      <vt:lpstr>DARE-NGS : Cyberinfrastructure powered by Science-backed, Scalable Distributed Infrastructure, and Dynamic Application</vt:lpstr>
      <vt:lpstr>DARE-NGS : NGS-Analytics and Downstream Analyses</vt:lpstr>
      <vt:lpstr>DARE-NGS : Scientific Collaborative Development</vt:lpstr>
      <vt:lpstr>DARE-NGS : Scientific Collaborative Development</vt:lpstr>
      <vt:lpstr>DARE-NGS : Powered by Dynamic Application Runtime Environment on Scalable Distributed Infrastructures</vt:lpstr>
      <vt:lpstr>Bfast  : Mapping and Type I Example</vt:lpstr>
      <vt:lpstr>ChIP-Seq Pipeline : Scalability, Extensibility, and Flexibility and Type II Example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309</cp:revision>
  <dcterms:created xsi:type="dcterms:W3CDTF">2011-08-22T22:30:54Z</dcterms:created>
  <dcterms:modified xsi:type="dcterms:W3CDTF">2011-10-20T21:46:54Z</dcterms:modified>
</cp:coreProperties>
</file>