
<file path=[Content_Types].xml><?xml version="1.0" encoding="utf-8"?>
<Types xmlns="http://schemas.openxmlformats.org/package/2006/content-types">
  <Override PartName="/ppt/slideLayouts/slideLayout15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Override PartName="/ppt/slideMasters/slideMaster6.xml" ContentType="application/vnd.openxmlformats-officedocument.presentationml.slideMaster+xml"/>
  <Default Extension="jpeg" ContentType="image/jpeg"/>
  <Override PartName="/ppt/theme/theme6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Masters/slideMaster2.xml" ContentType="application/vnd.openxmlformats-officedocument.presentationml.slideMaster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Default Extension="xml" ContentType="application/xml"/>
  <Override PartName="/ppt/tableStyles.xml" ContentType="application/vnd.openxmlformats-officedocument.presentationml.tableStyles+xml"/>
  <Override PartName="/ppt/slideLayouts/slideLayout12.xml" ContentType="application/vnd.openxmlformats-officedocument.presentationml.slideLayout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docProps/core.xml" ContentType="application/vnd.openxmlformats-package.core-properties+xml"/>
  <Override PartName="/ppt/theme/theme7.xml" ContentType="application/vnd.openxmlformats-officedocument.them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Default Extension="png" ContentType="image/png"/>
  <Override PartName="/ppt/slideLayouts/slideLayout2.xml" ContentType="application/vnd.openxmlformats-officedocument.presentationml.slideLayout+xml"/>
  <Override PartName="/ppt/theme/theme3.xml" ContentType="application/vnd.openxmlformats-officedocument.theme+xml"/>
  <Override PartName="/ppt/theme/theme10.xml" ContentType="application/vnd.openxmlformats-officedocument.theme+xml"/>
  <Default Extension="gif" ContentType="image/gif"/>
  <Override PartName="/ppt/slideLayouts/slideLayout13.xml" ContentType="application/vnd.openxmlformats-officedocument.presentationml.slideLayout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8.xml" ContentType="application/vnd.openxmlformats-officedocument.them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theme/theme4.xml" ContentType="application/vnd.openxmlformats-officedocument.theme+xml"/>
  <Override PartName="/ppt/slideLayouts/slideLayout3.xml" ContentType="application/vnd.openxmlformats-officedocument.presentationml.slideLayout+xml"/>
  <Override PartName="/ppt/theme/theme11.xml" ContentType="application/vnd.openxmlformats-officedocument.theme+xml"/>
  <Override PartName="/ppt/slideLayouts/slideLayout14.xml" ContentType="application/vnd.openxmlformats-officedocument.presentationml.slideLayout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presProps.xml" ContentType="application/vnd.openxmlformats-officedocument.presentationml.presProps+xml"/>
  <Override PartName="/ppt/theme/theme9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theme/theme5.xml" ContentType="application/vnd.openxmlformats-officedocument.theme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viewProps.xml" ContentType="application/vnd.openxmlformats-officedocument.presentationml.viewProps+xml"/>
  <Default Extension="bin" ContentType="application/vnd.openxmlformats-officedocument.presentationml.printerSettings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SpecialPlsOnTitleSld="0" saveSubsetFonts="1" autoCompressPictures="0">
  <p:sldMasterIdLst>
    <p:sldMasterId id="2147483648" r:id="rId1"/>
    <p:sldMasterId id="2147483680" r:id="rId2"/>
    <p:sldMasterId id="2147483681" r:id="rId3"/>
    <p:sldMasterId id="2147483683" r:id="rId4"/>
    <p:sldMasterId id="2147483686" r:id="rId5"/>
    <p:sldMasterId id="2147483688" r:id="rId6"/>
    <p:sldMasterId id="2147483690" r:id="rId7"/>
    <p:sldMasterId id="2147483693" r:id="rId8"/>
    <p:sldMasterId id="2147483696" r:id="rId9"/>
  </p:sldMasterIdLst>
  <p:notesMasterIdLst>
    <p:notesMasterId r:id="rId19"/>
  </p:notesMasterIdLst>
  <p:handoutMasterIdLst>
    <p:handoutMasterId r:id="rId20"/>
  </p:handoutMasterIdLst>
  <p:sldIdLst>
    <p:sldId id="426" r:id="rId10"/>
    <p:sldId id="429" r:id="rId11"/>
    <p:sldId id="435" r:id="rId12"/>
    <p:sldId id="432" r:id="rId13"/>
    <p:sldId id="433" r:id="rId14"/>
    <p:sldId id="434" r:id="rId15"/>
    <p:sldId id="436" r:id="rId16"/>
    <p:sldId id="437" r:id="rId17"/>
    <p:sldId id="438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 showComments="0">
  <p:normalViewPr showOutlineIcons="0">
    <p:restoredLeft sz="15620"/>
    <p:restoredTop sz="97162" autoAdjust="0"/>
  </p:normalViewPr>
  <p:slideViewPr>
    <p:cSldViewPr snapToGrid="0" snapToObjects="1">
      <p:cViewPr>
        <p:scale>
          <a:sx n="100" d="100"/>
          <a:sy n="100" d="100"/>
        </p:scale>
        <p:origin x="-1128" y="-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144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9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4FD171-2F60-7246-B717-058BDAB5F652}" type="datetimeFigureOut">
              <a:rPr lang="en-US" smtClean="0"/>
              <a:pPr/>
              <a:t>11/30/10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3D39DB-D817-AB40-BC46-1D3B9EDC90E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9B4EBD-D54C-E14F-85D3-616FB972960E}" type="datetimeFigureOut">
              <a:rPr lang="en-US" smtClean="0"/>
              <a:pPr/>
              <a:t>11/30/10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C4EC5A-7387-6A42-A4C9-4EED17AAC31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30642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69069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7700: Scientific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76957-0BCA-CA4F-B18A-1C61852BAA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7700: Scientific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76957-0BCA-CA4F-B18A-1C61852BAA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500" y="120656"/>
            <a:ext cx="8637588" cy="64135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04800" y="1141957"/>
            <a:ext cx="8382000" cy="2210863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tx1"/>
                </a:solidFill>
                <a:effectLst/>
              </a:defRPr>
            </a:lvl1pPr>
            <a:lvl2pPr>
              <a:lnSpc>
                <a:spcPct val="90000"/>
              </a:lnSpc>
              <a:defRPr>
                <a:solidFill>
                  <a:schemeClr val="tx1"/>
                </a:solidFill>
                <a:effectLst/>
              </a:defRPr>
            </a:lvl2pPr>
            <a:lvl3pPr>
              <a:lnSpc>
                <a:spcPct val="90000"/>
              </a:lnSpc>
              <a:defRPr sz="2800">
                <a:solidFill>
                  <a:schemeClr val="tx1"/>
                </a:solidFill>
                <a:effectLst/>
              </a:defRPr>
            </a:lvl3pPr>
            <a:lvl4pPr>
              <a:lnSpc>
                <a:spcPct val="90000"/>
              </a:lnSpc>
              <a:defRPr>
                <a:solidFill>
                  <a:schemeClr val="tx1"/>
                </a:solidFill>
                <a:effectLst/>
              </a:defRPr>
            </a:lvl4pPr>
            <a:lvl5pPr>
              <a:lnSpc>
                <a:spcPct val="90000"/>
              </a:lnSpc>
              <a:defRPr>
                <a:solidFill>
                  <a:schemeClr val="tx1"/>
                </a:solidFill>
                <a:effectLst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A29C62F-8FD5-477F-8E69-EB7E6EDA096D}" type="datetimeFigureOut">
              <a:rPr lang="en-US" smtClean="0"/>
              <a:pPr/>
              <a:t>11/30/10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3C914BB-35A9-4C04-811C-AA419B5F98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A29C62F-8FD5-477F-8E69-EB7E6EDA096D}" type="datetimeFigureOut">
              <a:rPr lang="en-US" smtClean="0"/>
              <a:pPr/>
              <a:t>11/30/10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3C914BB-35A9-4C04-811C-AA419B5F98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947" y="1529880"/>
            <a:ext cx="7966954" cy="4608884"/>
          </a:xfrm>
        </p:spPr>
        <p:txBody>
          <a:bodyPr/>
          <a:lstStyle>
            <a:lvl1pPr>
              <a:buClr>
                <a:schemeClr val="tx1">
                  <a:lumMod val="75000"/>
                  <a:lumOff val="25000"/>
                </a:schemeClr>
              </a:buClr>
              <a:defRPr/>
            </a:lvl1pPr>
            <a:lvl2pPr>
              <a:buClr>
                <a:schemeClr val="tx1">
                  <a:lumMod val="95000"/>
                  <a:lumOff val="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bg2"/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11/30/10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CSC 7700: Scientific 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76957-0BCA-CA4F-B18A-1C61852BAA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7700: Scientific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76957-0BCA-CA4F-B18A-1C61852BAA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</p:spPr>
        <p:txBody>
          <a:bodyPr/>
          <a:lstStyle/>
          <a:p>
            <a:r>
              <a:rPr lang="en-US" smtClean="0"/>
              <a:t>CSC 7700: Scientific Computing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76957-0BCA-CA4F-B18A-1C61852BAA2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LSU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0395" y="6240167"/>
            <a:ext cx="1270000" cy="5461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</p:spPr>
        <p:txBody>
          <a:bodyPr/>
          <a:lstStyle/>
          <a:p>
            <a:r>
              <a:rPr lang="en-US" smtClean="0"/>
              <a:t>CSC 7700: Scientific Computing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76957-0BCA-CA4F-B18A-1C61852BAA2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LSU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0395" y="6240167"/>
            <a:ext cx="1270000" cy="5461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7700: Scientific Computing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76957-0BCA-CA4F-B18A-1C61852BAA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7700: Scientific Computing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76957-0BCA-CA4F-B18A-1C61852BAA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7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7700: Scientific Computing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76957-0BCA-CA4F-B18A-1C61852BAA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57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7700: Scientific Computing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76957-0BCA-CA4F-B18A-1C61852BAA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theme" Target="../theme/theme2.xml"/><Relationship Id="rId2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4" Type="http://schemas.openxmlformats.org/officeDocument/2006/relationships/image" Target="../media/image6.jpe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7.png"/><Relationship Id="rId1" Type="http://schemas.openxmlformats.org/officeDocument/2006/relationships/theme" Target="../theme/theme4.xml"/><Relationship Id="rId2" Type="http://schemas.openxmlformats.org/officeDocument/2006/relationships/image" Target="../media/image5.gif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7.png"/><Relationship Id="rId1" Type="http://schemas.openxmlformats.org/officeDocument/2006/relationships/theme" Target="../theme/theme5.xml"/><Relationship Id="rId2" Type="http://schemas.openxmlformats.org/officeDocument/2006/relationships/image" Target="../media/image5.gif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7.png"/><Relationship Id="rId1" Type="http://schemas.openxmlformats.org/officeDocument/2006/relationships/theme" Target="../theme/theme6.xml"/><Relationship Id="rId2" Type="http://schemas.openxmlformats.org/officeDocument/2006/relationships/image" Target="../media/image5.gif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4" Type="http://schemas.openxmlformats.org/officeDocument/2006/relationships/image" Target="../media/image5.gif"/><Relationship Id="rId5" Type="http://schemas.openxmlformats.org/officeDocument/2006/relationships/image" Target="../media/image6.jpe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7.png"/><Relationship Id="rId1" Type="http://schemas.openxmlformats.org/officeDocument/2006/relationships/theme" Target="../theme/theme8.xml"/><Relationship Id="rId2" Type="http://schemas.openxmlformats.org/officeDocument/2006/relationships/image" Target="../media/image5.gif"/></Relationships>
</file>

<file path=ppt/slideMasters/_rels/slideMaster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1359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764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CSC 7700: Scientific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56660" y="6356352"/>
            <a:ext cx="730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76957-0BCA-CA4F-B18A-1C61852BAA2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glogo-side-by-side-blocks"/>
          <p:cNvPicPr>
            <a:picLocks noChangeAspect="1" noChangeArrowheads="1"/>
          </p:cNvPicPr>
          <p:nvPr/>
        </p:nvPicPr>
        <p:blipFill>
          <a:blip r:embed="rId2">
            <a:lum bright="14000" contrast="-20000"/>
          </a:blip>
          <a:srcRect/>
          <a:stretch>
            <a:fillRect/>
          </a:stretch>
        </p:blipFill>
        <p:spPr bwMode="auto">
          <a:xfrm>
            <a:off x="182575" y="269876"/>
            <a:ext cx="8778875" cy="521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0"/>
            <a:ext cx="8534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066800"/>
            <a:ext cx="85344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defRPr sz="1400" b="0"/>
            </a:lvl1pPr>
          </a:lstStyle>
          <a:p>
            <a:endParaRPr 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43200" y="6305549"/>
            <a:ext cx="3657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400">
                <a:solidFill>
                  <a:srgbClr val="53657A"/>
                </a:solidFill>
              </a:defRPr>
            </a:lvl1pPr>
          </a:lstStyle>
          <a:p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2954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400" b="0"/>
            </a:lvl1pPr>
          </a:lstStyle>
          <a:p>
            <a:fld id="{2921D5C5-7626-46C6-9868-EC44F97CA5AE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032" name="Picture 8" descr="tglogo-small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05830" y="5943601"/>
            <a:ext cx="714375" cy="781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9" descr="nsf1.gif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152400" y="5867421"/>
            <a:ext cx="901700" cy="906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rgbClr val="53657A"/>
          </a:solidFill>
          <a:latin typeface="+mj-lt"/>
          <a:ea typeface="ＭＳ Ｐゴシック" pitchFamily="49" charset="-128"/>
          <a:cs typeface="ＭＳ Ｐゴシック" pitchFamily="49" charset="-128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rgbClr val="53657A"/>
          </a:solidFill>
          <a:latin typeface="Verdana" pitchFamily="34" charset="0"/>
          <a:ea typeface="ＭＳ Ｐゴシック" pitchFamily="49" charset="-128"/>
          <a:cs typeface="ＭＳ Ｐゴシック" pitchFamily="49" charset="-128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rgbClr val="53657A"/>
          </a:solidFill>
          <a:latin typeface="Verdana" pitchFamily="34" charset="0"/>
          <a:ea typeface="ＭＳ Ｐゴシック" pitchFamily="49" charset="-128"/>
          <a:cs typeface="ＭＳ Ｐゴシック" pitchFamily="49" charset="-128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rgbClr val="53657A"/>
          </a:solidFill>
          <a:latin typeface="Verdana" pitchFamily="34" charset="0"/>
          <a:ea typeface="ＭＳ Ｐゴシック" pitchFamily="49" charset="-128"/>
          <a:cs typeface="ＭＳ Ｐゴシック" pitchFamily="49" charset="-128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rgbClr val="53657A"/>
          </a:solidFill>
          <a:latin typeface="Verdana" pitchFamily="34" charset="0"/>
          <a:ea typeface="ＭＳ Ｐゴシック" pitchFamily="49" charset="-128"/>
          <a:cs typeface="ＭＳ Ｐゴシック" pitchFamily="49" charset="-128"/>
        </a:defRPr>
      </a:lvl5pPr>
      <a:lvl6pPr marL="457200" algn="ctr" rtl="0" fontAlgn="base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rgbClr val="53657A"/>
          </a:solidFill>
          <a:latin typeface="Verdana" pitchFamily="34" charset="0"/>
        </a:defRPr>
      </a:lvl6pPr>
      <a:lvl7pPr marL="914400" algn="ctr" rtl="0" fontAlgn="base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rgbClr val="53657A"/>
          </a:solidFill>
          <a:latin typeface="Verdana" pitchFamily="34" charset="0"/>
        </a:defRPr>
      </a:lvl7pPr>
      <a:lvl8pPr marL="1371600" algn="ctr" rtl="0" fontAlgn="base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rgbClr val="53657A"/>
          </a:solidFill>
          <a:latin typeface="Verdana" pitchFamily="34" charset="0"/>
        </a:defRPr>
      </a:lvl8pPr>
      <a:lvl9pPr marL="1828800" algn="ctr" rtl="0" fontAlgn="base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rgbClr val="53657A"/>
          </a:solidFill>
          <a:latin typeface="Verdana" pitchFamily="34" charset="0"/>
        </a:defRPr>
      </a:lvl9pPr>
    </p:titleStyle>
    <p:bodyStyle>
      <a:lvl1pPr marL="225425" indent="-225425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rgbClr val="A34751"/>
          </a:solidFill>
          <a:latin typeface="+mn-lt"/>
          <a:ea typeface="ＭＳ Ｐゴシック" pitchFamily="49" charset="-128"/>
          <a:cs typeface="ＭＳ Ｐゴシック" pitchFamily="49" charset="-128"/>
        </a:defRPr>
      </a:lvl1pPr>
      <a:lvl2pPr marL="568325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4D6962"/>
          </a:solidFill>
          <a:latin typeface="+mn-lt"/>
          <a:ea typeface="ＭＳ Ｐゴシック" pitchFamily="49" charset="-128"/>
        </a:defRPr>
      </a:lvl2pPr>
      <a:lvl3pPr marL="914400" indent="-231775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accent2"/>
          </a:solidFill>
          <a:latin typeface="+mn-lt"/>
          <a:ea typeface="ＭＳ Ｐゴシック" pitchFamily="49" charset="-128"/>
        </a:defRPr>
      </a:lvl3pPr>
      <a:lvl4pPr marL="1255713" indent="-227013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49" charset="-128"/>
        </a:defRPr>
      </a:lvl4pPr>
      <a:lvl5pPr marL="1597025" indent="-227013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49" charset="-128"/>
        </a:defRPr>
      </a:lvl5pPr>
      <a:lvl6pPr marL="2054225" indent="-227013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511425" indent="-227013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2968625" indent="-227013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425825" indent="-227013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FSWhite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828" y="109269"/>
            <a:ext cx="1600199" cy="595345"/>
          </a:xfrm>
          <a:prstGeom prst="rect">
            <a:avLst/>
          </a:prstGeom>
        </p:spPr>
      </p:pic>
      <p:pic>
        <p:nvPicPr>
          <p:cNvPr id="15" name="Picture 14" descr="FS_PPT_Master.jpg"/>
          <p:cNvPicPr>
            <a:picLocks noChangeAspect="1"/>
          </p:cNvPicPr>
          <p:nvPr/>
        </p:nvPicPr>
        <p:blipFill>
          <a:blip r:embed="rId4"/>
          <a:srcRect b="3533"/>
          <a:stretch>
            <a:fillRect/>
          </a:stretch>
        </p:blipFill>
        <p:spPr>
          <a:xfrm>
            <a:off x="8686827" y="783820"/>
            <a:ext cx="457199" cy="409981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0" y="6578600"/>
            <a:ext cx="6934200" cy="211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457200" y="-25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8229600" cy="508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6" name="Picture 15" descr="FS_PPT_title.bmp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08996" y="-25398"/>
            <a:ext cx="935004" cy="729996"/>
          </a:xfrm>
          <a:prstGeom prst="rect">
            <a:avLst/>
          </a:prstGeom>
        </p:spPr>
      </p:pic>
      <p:pic>
        <p:nvPicPr>
          <p:cNvPr id="19" name="Picture 18" descr="FS_PPT_Master.jpg"/>
          <p:cNvPicPr>
            <a:picLocks noChangeAspect="1"/>
          </p:cNvPicPr>
          <p:nvPr/>
        </p:nvPicPr>
        <p:blipFill>
          <a:blip r:embed="rId4"/>
          <a:srcRect b="3533"/>
          <a:stretch>
            <a:fillRect/>
          </a:stretch>
        </p:blipFill>
        <p:spPr>
          <a:xfrm>
            <a:off x="7848613" y="-25400"/>
            <a:ext cx="304799" cy="40998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419600" y="6514086"/>
            <a:ext cx="480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latin typeface="Candara" pitchFamily="34" charset="0"/>
              </a:rPr>
              <a:t>Barga, Gannon: Cloud</a:t>
            </a:r>
            <a:r>
              <a:rPr lang="en-US" sz="1200" i="1" baseline="0" dirty="0" smtClean="0">
                <a:latin typeface="Candara" pitchFamily="34" charset="0"/>
              </a:rPr>
              <a:t> Computing Presentation, MSR Faculty Summit 2009</a:t>
            </a:r>
            <a:endParaRPr lang="en-US" sz="1200" i="1" dirty="0">
              <a:latin typeface="Candar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Candara" pitchFamily="34" charset="0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2"/>
          </a:solidFill>
          <a:latin typeface="Candara" pitchFamily="34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2"/>
          </a:solidFill>
          <a:latin typeface="Candara" pitchFamily="34" charset="0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2"/>
          </a:solidFill>
          <a:latin typeface="Candara" pitchFamily="34" charset="0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2"/>
          </a:solidFill>
          <a:latin typeface="Candara" pitchFamily="34" charset="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2"/>
          </a:solidFill>
          <a:latin typeface="Candara" pitchFamily="34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FSWhit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22" y="109265"/>
            <a:ext cx="1600199" cy="595345"/>
          </a:xfrm>
          <a:prstGeom prst="rect">
            <a:avLst/>
          </a:prstGeom>
        </p:spPr>
      </p:pic>
      <p:pic>
        <p:nvPicPr>
          <p:cNvPr id="15" name="Picture 14" descr="FS_PPT_Master.jpg"/>
          <p:cNvPicPr>
            <a:picLocks noChangeAspect="1"/>
          </p:cNvPicPr>
          <p:nvPr/>
        </p:nvPicPr>
        <p:blipFill>
          <a:blip r:embed="rId3"/>
          <a:srcRect b="3533"/>
          <a:stretch>
            <a:fillRect/>
          </a:stretch>
        </p:blipFill>
        <p:spPr>
          <a:xfrm>
            <a:off x="8686821" y="783820"/>
            <a:ext cx="457199" cy="409981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0" y="6578600"/>
            <a:ext cx="6934200" cy="211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457200" y="-25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8229600" cy="508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6" name="Picture 15" descr="FS_PPT_title.bmp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8996" y="-25398"/>
            <a:ext cx="935004" cy="729996"/>
          </a:xfrm>
          <a:prstGeom prst="rect">
            <a:avLst/>
          </a:prstGeom>
        </p:spPr>
      </p:pic>
      <p:pic>
        <p:nvPicPr>
          <p:cNvPr id="19" name="Picture 18" descr="FS_PPT_Master.jpg"/>
          <p:cNvPicPr>
            <a:picLocks noChangeAspect="1"/>
          </p:cNvPicPr>
          <p:nvPr/>
        </p:nvPicPr>
        <p:blipFill>
          <a:blip r:embed="rId3"/>
          <a:srcRect b="3533"/>
          <a:stretch>
            <a:fillRect/>
          </a:stretch>
        </p:blipFill>
        <p:spPr>
          <a:xfrm>
            <a:off x="7848613" y="-25400"/>
            <a:ext cx="304799" cy="40998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419600" y="6514082"/>
            <a:ext cx="480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latin typeface="Candara" pitchFamily="34" charset="0"/>
              </a:rPr>
              <a:t>Barga, Gannon: Cloud</a:t>
            </a:r>
            <a:r>
              <a:rPr lang="en-US" sz="1200" i="1" baseline="0" dirty="0" smtClean="0">
                <a:latin typeface="Candara" pitchFamily="34" charset="0"/>
              </a:rPr>
              <a:t> Computing Presentation, MSR Faculty Summit 2009</a:t>
            </a:r>
            <a:endParaRPr lang="en-US" sz="1200" i="1" dirty="0">
              <a:latin typeface="Candar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Candara" pitchFamily="34" charset="0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2"/>
          </a:solidFill>
          <a:latin typeface="Candara" pitchFamily="34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2"/>
          </a:solidFill>
          <a:latin typeface="Candara" pitchFamily="34" charset="0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2"/>
          </a:solidFill>
          <a:latin typeface="Candara" pitchFamily="34" charset="0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2"/>
          </a:solidFill>
          <a:latin typeface="Candara" pitchFamily="34" charset="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2"/>
          </a:solidFill>
          <a:latin typeface="Candara" pitchFamily="34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FSWhit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14" y="109260"/>
            <a:ext cx="1600199" cy="595345"/>
          </a:xfrm>
          <a:prstGeom prst="rect">
            <a:avLst/>
          </a:prstGeom>
        </p:spPr>
      </p:pic>
      <p:pic>
        <p:nvPicPr>
          <p:cNvPr id="15" name="Picture 14" descr="FS_PPT_Master.jpg"/>
          <p:cNvPicPr>
            <a:picLocks noChangeAspect="1"/>
          </p:cNvPicPr>
          <p:nvPr/>
        </p:nvPicPr>
        <p:blipFill>
          <a:blip r:embed="rId3"/>
          <a:srcRect b="3533"/>
          <a:stretch>
            <a:fillRect/>
          </a:stretch>
        </p:blipFill>
        <p:spPr>
          <a:xfrm>
            <a:off x="8686813" y="783820"/>
            <a:ext cx="457199" cy="409981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0" y="6578600"/>
            <a:ext cx="6934200" cy="211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457200" y="-25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8229600" cy="508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6" name="Picture 15" descr="FS_PPT_title.bmp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8996" y="-25398"/>
            <a:ext cx="935004" cy="729996"/>
          </a:xfrm>
          <a:prstGeom prst="rect">
            <a:avLst/>
          </a:prstGeom>
        </p:spPr>
      </p:pic>
      <p:pic>
        <p:nvPicPr>
          <p:cNvPr id="19" name="Picture 18" descr="FS_PPT_Master.jpg"/>
          <p:cNvPicPr>
            <a:picLocks noChangeAspect="1"/>
          </p:cNvPicPr>
          <p:nvPr/>
        </p:nvPicPr>
        <p:blipFill>
          <a:blip r:embed="rId3"/>
          <a:srcRect b="3533"/>
          <a:stretch>
            <a:fillRect/>
          </a:stretch>
        </p:blipFill>
        <p:spPr>
          <a:xfrm>
            <a:off x="7848613" y="-25400"/>
            <a:ext cx="304799" cy="40998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419600" y="6514077"/>
            <a:ext cx="480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latin typeface="Candara" pitchFamily="34" charset="0"/>
              </a:rPr>
              <a:t>Barga, Gannon: Cloud</a:t>
            </a:r>
            <a:r>
              <a:rPr lang="en-US" sz="1200" i="1" baseline="0" dirty="0" smtClean="0">
                <a:latin typeface="Candara" pitchFamily="34" charset="0"/>
              </a:rPr>
              <a:t> Computing Presentation, MSR Faculty Summit 2009</a:t>
            </a:r>
            <a:endParaRPr lang="en-US" sz="1200" i="1" dirty="0">
              <a:latin typeface="Candar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Candara" pitchFamily="34" charset="0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2"/>
          </a:solidFill>
          <a:latin typeface="Candara" pitchFamily="34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2"/>
          </a:solidFill>
          <a:latin typeface="Candara" pitchFamily="34" charset="0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2"/>
          </a:solidFill>
          <a:latin typeface="Candara" pitchFamily="34" charset="0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2"/>
          </a:solidFill>
          <a:latin typeface="Candara" pitchFamily="34" charset="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2"/>
          </a:solidFill>
          <a:latin typeface="Candara" pitchFamily="34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FSWhit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6" y="109254"/>
            <a:ext cx="1600199" cy="595345"/>
          </a:xfrm>
          <a:prstGeom prst="rect">
            <a:avLst/>
          </a:prstGeom>
        </p:spPr>
      </p:pic>
      <p:pic>
        <p:nvPicPr>
          <p:cNvPr id="15" name="Picture 14" descr="FS_PPT_Master.jpg"/>
          <p:cNvPicPr>
            <a:picLocks noChangeAspect="1"/>
          </p:cNvPicPr>
          <p:nvPr/>
        </p:nvPicPr>
        <p:blipFill>
          <a:blip r:embed="rId3"/>
          <a:srcRect b="3533"/>
          <a:stretch>
            <a:fillRect/>
          </a:stretch>
        </p:blipFill>
        <p:spPr>
          <a:xfrm>
            <a:off x="8686805" y="783820"/>
            <a:ext cx="457199" cy="409981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0" y="6578600"/>
            <a:ext cx="6934200" cy="211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457200" y="-25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8229600" cy="508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6" name="Picture 15" descr="FS_PPT_title.bmp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8996" y="-25398"/>
            <a:ext cx="935004" cy="729996"/>
          </a:xfrm>
          <a:prstGeom prst="rect">
            <a:avLst/>
          </a:prstGeom>
        </p:spPr>
      </p:pic>
      <p:pic>
        <p:nvPicPr>
          <p:cNvPr id="19" name="Picture 18" descr="FS_PPT_Master.jpg"/>
          <p:cNvPicPr>
            <a:picLocks noChangeAspect="1"/>
          </p:cNvPicPr>
          <p:nvPr/>
        </p:nvPicPr>
        <p:blipFill>
          <a:blip r:embed="rId3"/>
          <a:srcRect b="3533"/>
          <a:stretch>
            <a:fillRect/>
          </a:stretch>
        </p:blipFill>
        <p:spPr>
          <a:xfrm>
            <a:off x="7848605" y="-25400"/>
            <a:ext cx="304799" cy="40998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419600" y="6514071"/>
            <a:ext cx="480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latin typeface="Candara" pitchFamily="34" charset="0"/>
              </a:rPr>
              <a:t>Barga, Gannon: Cloud</a:t>
            </a:r>
            <a:r>
              <a:rPr lang="en-US" sz="1200" i="1" baseline="0" dirty="0" smtClean="0">
                <a:latin typeface="Candara" pitchFamily="34" charset="0"/>
              </a:rPr>
              <a:t> Computing Presentation, MSR Faculty Summit 2009</a:t>
            </a:r>
            <a:endParaRPr lang="en-US" sz="1200" i="1" dirty="0">
              <a:latin typeface="Candar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Candara" pitchFamily="34" charset="0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2"/>
          </a:solidFill>
          <a:latin typeface="Candara" pitchFamily="34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2"/>
          </a:solidFill>
          <a:latin typeface="Candara" pitchFamily="34" charset="0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2"/>
          </a:solidFill>
          <a:latin typeface="Candara" pitchFamily="34" charset="0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2"/>
          </a:solidFill>
          <a:latin typeface="Candara" pitchFamily="34" charset="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2"/>
          </a:solidFill>
          <a:latin typeface="Candara" pitchFamily="34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FSWhite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3802" y="109252"/>
            <a:ext cx="1600199" cy="595345"/>
          </a:xfrm>
          <a:prstGeom prst="rect">
            <a:avLst/>
          </a:prstGeom>
        </p:spPr>
      </p:pic>
      <p:pic>
        <p:nvPicPr>
          <p:cNvPr id="15" name="Picture 14" descr="FS_PPT_Master.jpg"/>
          <p:cNvPicPr>
            <a:picLocks noChangeAspect="1"/>
          </p:cNvPicPr>
          <p:nvPr/>
        </p:nvPicPr>
        <p:blipFill>
          <a:blip r:embed="rId5"/>
          <a:srcRect b="3533"/>
          <a:stretch>
            <a:fillRect/>
          </a:stretch>
        </p:blipFill>
        <p:spPr>
          <a:xfrm>
            <a:off x="8686801" y="783819"/>
            <a:ext cx="457199" cy="409981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0" y="6578600"/>
            <a:ext cx="6934200" cy="211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457200" y="-25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8229600" cy="508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6" name="Picture 15" descr="FS_PPT_title.bmp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08996" y="-25399"/>
            <a:ext cx="935004" cy="729996"/>
          </a:xfrm>
          <a:prstGeom prst="rect">
            <a:avLst/>
          </a:prstGeom>
        </p:spPr>
      </p:pic>
      <p:pic>
        <p:nvPicPr>
          <p:cNvPr id="19" name="Picture 18" descr="FS_PPT_Master.jpg"/>
          <p:cNvPicPr>
            <a:picLocks noChangeAspect="1"/>
          </p:cNvPicPr>
          <p:nvPr/>
        </p:nvPicPr>
        <p:blipFill>
          <a:blip r:embed="rId5"/>
          <a:srcRect b="3533"/>
          <a:stretch>
            <a:fillRect/>
          </a:stretch>
        </p:blipFill>
        <p:spPr>
          <a:xfrm>
            <a:off x="7848601" y="-25400"/>
            <a:ext cx="304799" cy="40998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419600" y="6514069"/>
            <a:ext cx="480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latin typeface="Candara" pitchFamily="34" charset="0"/>
              </a:rPr>
              <a:t>Barga, Gannon: Cloud</a:t>
            </a:r>
            <a:r>
              <a:rPr lang="en-US" sz="1200" i="1" baseline="0" dirty="0" smtClean="0">
                <a:latin typeface="Candara" pitchFamily="34" charset="0"/>
              </a:rPr>
              <a:t> Computing Presentation, MSR Faculty Summit 2009</a:t>
            </a:r>
            <a:endParaRPr lang="en-US" sz="1200" i="1" dirty="0">
              <a:latin typeface="Candar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5" r:id="rId2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Candara" pitchFamily="34" charset="0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2"/>
          </a:solidFill>
          <a:latin typeface="Candara" pitchFamily="34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2"/>
          </a:solidFill>
          <a:latin typeface="Candara" pitchFamily="34" charset="0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2"/>
          </a:solidFill>
          <a:latin typeface="Candara" pitchFamily="34" charset="0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2"/>
          </a:solidFill>
          <a:latin typeface="Candara" pitchFamily="34" charset="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2"/>
          </a:solidFill>
          <a:latin typeface="Candara" pitchFamily="34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FSWhit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14" y="109260"/>
            <a:ext cx="1600199" cy="595345"/>
          </a:xfrm>
          <a:prstGeom prst="rect">
            <a:avLst/>
          </a:prstGeom>
        </p:spPr>
      </p:pic>
      <p:pic>
        <p:nvPicPr>
          <p:cNvPr id="15" name="Picture 14" descr="FS_PPT_Master.jpg"/>
          <p:cNvPicPr>
            <a:picLocks noChangeAspect="1"/>
          </p:cNvPicPr>
          <p:nvPr/>
        </p:nvPicPr>
        <p:blipFill>
          <a:blip r:embed="rId3"/>
          <a:srcRect b="3533"/>
          <a:stretch>
            <a:fillRect/>
          </a:stretch>
        </p:blipFill>
        <p:spPr>
          <a:xfrm>
            <a:off x="8686813" y="783820"/>
            <a:ext cx="457199" cy="409981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0" y="6578600"/>
            <a:ext cx="6934200" cy="211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457200" y="-25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8229600" cy="508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6" name="Picture 15" descr="FS_PPT_title.bmp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8996" y="-25398"/>
            <a:ext cx="935004" cy="729996"/>
          </a:xfrm>
          <a:prstGeom prst="rect">
            <a:avLst/>
          </a:prstGeom>
        </p:spPr>
      </p:pic>
      <p:pic>
        <p:nvPicPr>
          <p:cNvPr id="19" name="Picture 18" descr="FS_PPT_Master.jpg"/>
          <p:cNvPicPr>
            <a:picLocks noChangeAspect="1"/>
          </p:cNvPicPr>
          <p:nvPr/>
        </p:nvPicPr>
        <p:blipFill>
          <a:blip r:embed="rId3"/>
          <a:srcRect b="3533"/>
          <a:stretch>
            <a:fillRect/>
          </a:stretch>
        </p:blipFill>
        <p:spPr>
          <a:xfrm>
            <a:off x="7848613" y="-25400"/>
            <a:ext cx="304799" cy="40998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419600" y="6514077"/>
            <a:ext cx="480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latin typeface="Candara" pitchFamily="34" charset="0"/>
              </a:rPr>
              <a:t>Barga, Gannon: Cloud</a:t>
            </a:r>
            <a:r>
              <a:rPr lang="en-US" sz="1200" i="1" baseline="0" dirty="0" smtClean="0">
                <a:latin typeface="Candara" pitchFamily="34" charset="0"/>
              </a:rPr>
              <a:t> Computing Presentation, MSR Faculty Summit 2009</a:t>
            </a:r>
            <a:endParaRPr lang="en-US" sz="1200" i="1" dirty="0">
              <a:latin typeface="Candar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Candara" pitchFamily="34" charset="0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2"/>
          </a:solidFill>
          <a:latin typeface="Candara" pitchFamily="34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2"/>
          </a:solidFill>
          <a:latin typeface="Candara" pitchFamily="34" charset="0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2"/>
          </a:solidFill>
          <a:latin typeface="Candara" pitchFamily="34" charset="0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2"/>
          </a:solidFill>
          <a:latin typeface="Candara" pitchFamily="34" charset="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2"/>
          </a:solidFill>
          <a:latin typeface="Candara" pitchFamily="34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4424" y="263714"/>
            <a:ext cx="8029576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1549124"/>
            <a:ext cx="7610476" cy="4791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C4AD4EB-88D0-C141-9474-CCD86A78CB94}" type="datetimeFigureOut">
              <a:rPr lang="en-US" smtClean="0"/>
              <a:pPr/>
              <a:t>11/30/10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95000"/>
            <a:lumOff val="5000"/>
          </a:schemeClr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Font typeface="Arial"/>
        <a:buChar char="•"/>
        <a:defRPr sz="1800" kern="1200">
          <a:solidFill>
            <a:schemeClr val="accent5"/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tx1">
            <a:lumMod val="65000"/>
            <a:lumOff val="35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4" Type="http://schemas.openxmlformats.org/officeDocument/2006/relationships/image" Target="../media/image10.jpeg"/><Relationship Id="rId5" Type="http://schemas.openxmlformats.org/officeDocument/2006/relationships/image" Target="../media/image11.jpeg"/><Relationship Id="rId6" Type="http://schemas.openxmlformats.org/officeDocument/2006/relationships/image" Target="../media/image12.jpe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5.png"/><Relationship Id="rId3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500" y="-25400"/>
            <a:ext cx="8637588" cy="641351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Cloud Models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0" y="787400"/>
            <a:ext cx="9144000" cy="5994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b="1" dirty="0" smtClean="0"/>
              <a:t>Infrastructure as a Service</a:t>
            </a:r>
          </a:p>
          <a:p>
            <a:pPr marL="284163" lvl="1" indent="-284163"/>
            <a:r>
              <a:rPr lang="en-US" sz="1800" dirty="0" smtClean="0"/>
              <a:t>Provide a way to host virtual machines on demand </a:t>
            </a:r>
          </a:p>
          <a:p>
            <a:pPr marL="457200" lvl="2" indent="-173038"/>
            <a:r>
              <a:rPr lang="en-US" sz="1600" dirty="0" smtClean="0"/>
              <a:t>Amazon ec2 and S3 – you configure your VM, load and go</a:t>
            </a:r>
          </a:p>
          <a:p>
            <a:pPr>
              <a:spcBef>
                <a:spcPts val="1200"/>
              </a:spcBef>
              <a:buNone/>
            </a:pPr>
            <a:r>
              <a:rPr lang="en-US" sz="2000" b="1" dirty="0" smtClean="0"/>
              <a:t>Platform as a Service</a:t>
            </a:r>
          </a:p>
          <a:p>
            <a:pPr marL="284163" lvl="1" indent="-284163"/>
            <a:r>
              <a:rPr lang="en-US" sz="1800" dirty="0" smtClean="0"/>
              <a:t>You write an App to cloud APIs and release it.  The platform manages and scales it for you.</a:t>
            </a:r>
          </a:p>
          <a:p>
            <a:pPr marL="284163" lvl="1" indent="-284163"/>
            <a:r>
              <a:rPr lang="en-US" sz="1800" dirty="0" smtClean="0"/>
              <a:t>Google App engine:  </a:t>
            </a:r>
          </a:p>
          <a:p>
            <a:pPr marL="457200" lvl="2" indent="-173038"/>
            <a:r>
              <a:rPr lang="en-US" sz="1600" dirty="0" smtClean="0"/>
              <a:t>Write a python program to access Big  Table.  Upload it and run it in a python cloud.</a:t>
            </a:r>
          </a:p>
          <a:p>
            <a:pPr marL="457200" lvl="2" indent="-173038"/>
            <a:r>
              <a:rPr lang="en-US" sz="1600" dirty="0" err="1" smtClean="0"/>
              <a:t>Hadoop</a:t>
            </a:r>
            <a:r>
              <a:rPr lang="en-US" sz="1600" dirty="0" smtClean="0"/>
              <a:t> and Dryad are application frameworks for data parallel analysis</a:t>
            </a:r>
          </a:p>
          <a:p>
            <a:pPr>
              <a:spcBef>
                <a:spcPts val="1200"/>
              </a:spcBef>
              <a:buNone/>
            </a:pPr>
            <a:r>
              <a:rPr lang="en-US" sz="2000" b="1" dirty="0" smtClean="0"/>
              <a:t>Software as a Service</a:t>
            </a:r>
          </a:p>
          <a:p>
            <a:pPr marL="284163" lvl="1" indent="-284163"/>
            <a:r>
              <a:rPr lang="en-US" sz="1800" dirty="0" smtClean="0"/>
              <a:t>Delivery of software to the desktop from the cloud</a:t>
            </a:r>
          </a:p>
          <a:p>
            <a:pPr marL="457200" lvl="2" indent="-173038"/>
            <a:r>
              <a:rPr lang="en-US" sz="1600" dirty="0" smtClean="0"/>
              <a:t>Stand-alone applications  (Word, Excel, etc)</a:t>
            </a:r>
          </a:p>
          <a:p>
            <a:pPr marL="457200" lvl="2" indent="-173038"/>
            <a:r>
              <a:rPr lang="en-US" sz="1600" dirty="0" smtClean="0"/>
              <a:t>Cloud hosted capability</a:t>
            </a:r>
          </a:p>
          <a:p>
            <a:pPr marL="692150" lvl="3" indent="-234950"/>
            <a:r>
              <a:rPr lang="en-US" sz="1600" dirty="0" smtClean="0"/>
              <a:t>doc lives in the cloud</a:t>
            </a:r>
          </a:p>
          <a:p>
            <a:pPr marL="692150" lvl="3" indent="-234950"/>
            <a:r>
              <a:rPr lang="en-US" sz="1600" dirty="0" smtClean="0"/>
              <a:t>Collaborative document creation</a:t>
            </a:r>
            <a:endParaRPr lang="en-US" dirty="0" smtClean="0"/>
          </a:p>
          <a:p>
            <a:pPr lvl="1"/>
            <a:endParaRPr lang="en-US" sz="1800" dirty="0"/>
          </a:p>
        </p:txBody>
      </p:sp>
      <p:pic>
        <p:nvPicPr>
          <p:cNvPr id="4" name="Picture 2" descr="Red_Color_in_Gray_Clouds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6350"/>
            <a:ext cx="9144000" cy="687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 descr="Mammatus_cloud_panorama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1112" y="4016393"/>
            <a:ext cx="9144000" cy="286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 descr="http://www.tintinv.com/Images/Random/NewCloud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59400" y="-25400"/>
            <a:ext cx="3784600" cy="243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2438400" y="4016393"/>
            <a:ext cx="4089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/>
              <a:t>Adopting </a:t>
            </a:r>
            <a:r>
              <a:rPr lang="en-US" sz="3600" dirty="0" smtClean="0"/>
              <a:t>Clouds</a:t>
            </a:r>
          </a:p>
        </p:txBody>
      </p:sp>
      <p:pic>
        <p:nvPicPr>
          <p:cNvPr id="8" name="Picture 4" descr="cloud01.jp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641601" y="36252"/>
            <a:ext cx="2400125" cy="1583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 descr="PizBernina.jpg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" y="33791"/>
            <a:ext cx="2641600" cy="1585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Cloud Computing Interest</a:t>
            </a:r>
            <a:br>
              <a:rPr lang="en-US" dirty="0" smtClean="0"/>
            </a:br>
            <a:r>
              <a:rPr lang="en-US" sz="3111" dirty="0" smtClean="0"/>
              <a:t>(adapted from Kathy </a:t>
            </a:r>
            <a:r>
              <a:rPr lang="en-US" sz="3111" dirty="0" err="1" smtClean="0"/>
              <a:t>Yelick</a:t>
            </a:r>
            <a:r>
              <a:rPr lang="en-US" sz="3111" dirty="0" smtClean="0"/>
              <a:t>)</a:t>
            </a:r>
            <a:endParaRPr lang="en-US" sz="3111" dirty="0"/>
          </a:p>
        </p:txBody>
      </p:sp>
      <p:pic>
        <p:nvPicPr>
          <p:cNvPr id="7" name="Content Placeholder 6" descr="cloudinterest.png"/>
          <p:cNvPicPr>
            <a:picLocks noGrp="1" noChangeAspect="1"/>
          </p:cNvPicPr>
          <p:nvPr>
            <p:ph idx="1"/>
          </p:nvPr>
        </p:nvPicPr>
        <p:blipFill>
          <a:blip r:embed="rId2"/>
          <a:srcRect l="-1864" r="-1864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Adopting Clouds: Research and Production Computational Science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Ability to control software environment</a:t>
            </a:r>
          </a:p>
          <a:p>
            <a:pPr lvl="1"/>
            <a:r>
              <a:rPr lang="en-US" dirty="0" smtClean="0"/>
              <a:t>Using FG:</a:t>
            </a:r>
          </a:p>
          <a:p>
            <a:pPr lvl="2"/>
            <a:r>
              <a:rPr lang="en-US" dirty="0" smtClean="0"/>
              <a:t>Research: </a:t>
            </a:r>
            <a:r>
              <a:rPr lang="en-US" dirty="0" err="1" smtClean="0"/>
              <a:t>Interoperabilty</a:t>
            </a:r>
            <a:r>
              <a:rPr lang="en-US" dirty="0" smtClean="0"/>
              <a:t> OGF-standard end-points</a:t>
            </a:r>
          </a:p>
          <a:p>
            <a:pPr lvl="2"/>
            <a:r>
              <a:rPr lang="en-US" dirty="0" smtClean="0"/>
              <a:t>Teaching: LSU CSC 7700 Distributed Scientific Comp</a:t>
            </a:r>
          </a:p>
          <a:p>
            <a:pPr lvl="1"/>
            <a:r>
              <a:rPr lang="en-US" dirty="0" smtClean="0"/>
              <a:t>Facilitate </a:t>
            </a:r>
            <a:r>
              <a:rPr lang="en-US" dirty="0" smtClean="0"/>
              <a:t>collaboration </a:t>
            </a:r>
          </a:p>
          <a:p>
            <a:r>
              <a:rPr lang="en-US" dirty="0" smtClean="0"/>
              <a:t>Programming Models and RT Systems</a:t>
            </a:r>
          </a:p>
          <a:p>
            <a:r>
              <a:rPr lang="en-US" dirty="0" smtClean="0"/>
              <a:t>Novel Usage Modes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7700: Scientific Computing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76957-0BCA-CA4F-B18A-1C61852BAA2D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Deployment &amp; Scheduling of  Multiple  Infrastructure Independent Pilot-Jobs</a:t>
            </a:r>
            <a:endParaRPr lang="en-US" sz="2400" dirty="0"/>
          </a:p>
        </p:txBody>
      </p:sp>
      <p:pic>
        <p:nvPicPr>
          <p:cNvPr id="5" name="Content Placeholder 4" descr="distributed_pilot_job.png"/>
          <p:cNvPicPr>
            <a:picLocks noGrp="1" noChangeAspect="1"/>
          </p:cNvPicPr>
          <p:nvPr>
            <p:ph idx="1"/>
          </p:nvPr>
        </p:nvPicPr>
        <p:blipFill>
          <a:blip r:embed="rId2"/>
          <a:srcRect t="-10678" b="-10678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Azure: Using </a:t>
            </a:r>
            <a:r>
              <a:rPr lang="en-US" dirty="0" err="1" smtClean="0"/>
              <a:t>BigJob</a:t>
            </a:r>
            <a:r>
              <a:rPr lang="en-US" dirty="0" smtClean="0"/>
              <a:t> API and Coordinating Multiple Tasks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30923" y="1397675"/>
            <a:ext cx="7966954" cy="1650325"/>
          </a:xfrm>
        </p:spPr>
        <p:txBody>
          <a:bodyPr>
            <a:noAutofit/>
          </a:bodyPr>
          <a:lstStyle/>
          <a:p>
            <a:pPr>
              <a:buFont typeface="Arial"/>
              <a:buChar char="•"/>
            </a:pPr>
            <a:r>
              <a:rPr lang="en-US" sz="1700" dirty="0" smtClean="0"/>
              <a:t>For Replica-Exchange application, take SAGA-</a:t>
            </a:r>
            <a:r>
              <a:rPr lang="en-US" sz="1700" dirty="0" err="1" smtClean="0"/>
              <a:t>BigJob</a:t>
            </a:r>
            <a:r>
              <a:rPr lang="en-US" sz="1700" dirty="0" smtClean="0"/>
              <a:t> and implement on Azure to test for performance</a:t>
            </a:r>
          </a:p>
          <a:p>
            <a:pPr>
              <a:buFont typeface="Arial"/>
              <a:buChar char="•"/>
            </a:pPr>
            <a:r>
              <a:rPr lang="en-US" sz="1700" dirty="0" smtClean="0"/>
              <a:t>CONCLUSION: For same workload, comparable in performance to TG!</a:t>
            </a:r>
          </a:p>
          <a:p>
            <a:pPr lvl="1"/>
            <a:r>
              <a:rPr lang="en-US" sz="1700" dirty="0" smtClean="0"/>
              <a:t> BUT SIMPLER to implement than TG!</a:t>
            </a:r>
          </a:p>
          <a:p>
            <a:endParaRPr lang="en-US" sz="1700" dirty="0"/>
          </a:p>
        </p:txBody>
      </p:sp>
      <p:pic>
        <p:nvPicPr>
          <p:cNvPr id="6" name="Content Placeholder 3" descr="bigjob_azure.png"/>
          <p:cNvPicPr>
            <a:picLocks noChangeAspect="1"/>
          </p:cNvPicPr>
          <p:nvPr/>
        </p:nvPicPr>
        <p:blipFill>
          <a:blip r:embed="rId2"/>
          <a:srcRect l="-5517" r="-5517"/>
          <a:stretch>
            <a:fillRect/>
          </a:stretch>
        </p:blipFill>
        <p:spPr>
          <a:xfrm>
            <a:off x="3530600" y="3406757"/>
            <a:ext cx="5600700" cy="3240006"/>
          </a:xfrm>
          <a:prstGeom prst="rect">
            <a:avLst/>
          </a:prstGeom>
        </p:spPr>
      </p:pic>
      <p:pic>
        <p:nvPicPr>
          <p:cNvPr id="8" name="Content Placeholder 4" descr="distributed_pilot_job.png"/>
          <p:cNvPicPr>
            <a:picLocks noChangeAspect="1"/>
          </p:cNvPicPr>
          <p:nvPr/>
        </p:nvPicPr>
        <p:blipFill>
          <a:blip r:embed="rId3"/>
          <a:srcRect t="-10678" b="-10678"/>
          <a:stretch>
            <a:fillRect/>
          </a:stretch>
        </p:blipFill>
        <p:spPr>
          <a:xfrm>
            <a:off x="75323" y="2797938"/>
            <a:ext cx="3623553" cy="2096226"/>
          </a:xfrm>
          <a:prstGeom prst="rect">
            <a:avLst/>
          </a:prstGeom>
        </p:spPr>
      </p:pic>
      <p:cxnSp>
        <p:nvCxnSpPr>
          <p:cNvPr id="7" name="Elbow Connector 6"/>
          <p:cNvCxnSpPr/>
          <p:nvPr/>
        </p:nvCxnSpPr>
        <p:spPr>
          <a:xfrm flipV="1">
            <a:off x="430923" y="3852764"/>
            <a:ext cx="5004677" cy="1041400"/>
          </a:xfrm>
          <a:prstGeom prst="bentConnector3">
            <a:avLst>
              <a:gd name="adj1" fmla="val 67002"/>
            </a:avLst>
          </a:prstGeom>
          <a:ln>
            <a:solidFill>
              <a:schemeClr val="bg2">
                <a:lumMod val="50000"/>
              </a:schemeClr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 rot="5400000">
            <a:off x="253917" y="4715570"/>
            <a:ext cx="355600" cy="1588"/>
          </a:xfrm>
          <a:prstGeom prst="bentConnector3">
            <a:avLst>
              <a:gd name="adj1" fmla="val 50000"/>
            </a:avLst>
          </a:prstGeom>
          <a:ln>
            <a:solidFill>
              <a:schemeClr val="bg2">
                <a:lumMod val="50000"/>
              </a:schemeClr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7100" y="263714"/>
            <a:ext cx="8216900" cy="9144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Clouds: A Users Perspective</a:t>
            </a:r>
            <a:endParaRPr lang="en-US" sz="2667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947" y="1529880"/>
            <a:ext cx="7966954" cy="5328120"/>
          </a:xfrm>
        </p:spPr>
        <p:txBody>
          <a:bodyPr>
            <a:noAutofit/>
          </a:bodyPr>
          <a:lstStyle/>
          <a:p>
            <a:r>
              <a:rPr lang="en-US" sz="1800" dirty="0" smtClean="0"/>
              <a:t>Nascent infrastructure do what Production DCI have not managed – easily or for the masses</a:t>
            </a:r>
          </a:p>
          <a:p>
            <a:pPr lvl="2"/>
            <a:r>
              <a:rPr lang="en-US" dirty="0" smtClean="0"/>
              <a:t>Simplicity is the Ultimate Sophistication:</a:t>
            </a:r>
          </a:p>
          <a:p>
            <a:pPr lvl="2"/>
            <a:r>
              <a:rPr lang="en-US" dirty="0" smtClean="0"/>
              <a:t>Production DCI Confuse Functionality with Usability</a:t>
            </a:r>
          </a:p>
          <a:p>
            <a:pPr lvl="3"/>
            <a:r>
              <a:rPr lang="en-US" dirty="0" smtClean="0"/>
              <a:t>While we as a community busy agenda pushing, </a:t>
            </a:r>
            <a:r>
              <a:rPr lang="en-US" dirty="0" err="1" smtClean="0"/>
              <a:t>e.g</a:t>
            </a:r>
            <a:r>
              <a:rPr lang="en-US" dirty="0" smtClean="0"/>
              <a:t>, middleware/software stacks (think EMI), most innovation in DC has come from  commercial sector!</a:t>
            </a:r>
          </a:p>
          <a:p>
            <a:pPr lvl="0">
              <a:buClr>
                <a:prstClr val="black">
                  <a:lumMod val="75000"/>
                  <a:lumOff val="25000"/>
                </a:prstClr>
              </a:buClr>
            </a:pPr>
            <a:r>
              <a:rPr lang="en-US" sz="18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Have we lost intellectual leadership to commercial providers??</a:t>
            </a:r>
            <a:endParaRPr lang="en-US" sz="1800" dirty="0" smtClean="0"/>
          </a:p>
          <a:p>
            <a:pPr lvl="2"/>
            <a:r>
              <a:rPr lang="en-US" dirty="0" smtClean="0"/>
              <a:t>They have more data than us</a:t>
            </a:r>
          </a:p>
          <a:p>
            <a:pPr lvl="2"/>
            <a:r>
              <a:rPr lang="en-US" dirty="0" smtClean="0"/>
              <a:t>They have more $$$ than us</a:t>
            </a:r>
          </a:p>
          <a:p>
            <a:pPr lvl="2"/>
            <a:r>
              <a:rPr lang="en-US" dirty="0" smtClean="0"/>
              <a:t>They have better approach than us -- Infrastructure, Abstractions/Algorithmic (or at least the applications e.g., re-discovering </a:t>
            </a:r>
            <a:r>
              <a:rPr lang="en-US" dirty="0" err="1" smtClean="0"/>
              <a:t>MapReduce</a:t>
            </a:r>
            <a:r>
              <a:rPr lang="en-US" dirty="0" smtClean="0"/>
              <a:t>) and Services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Top challenges to running own cluster</a:t>
            </a:r>
            <a:br>
              <a:rPr lang="en-US" dirty="0" smtClean="0"/>
            </a:br>
            <a:r>
              <a:rPr lang="en-US" sz="3111" dirty="0" smtClean="0"/>
              <a:t>(adapted from Kathy </a:t>
            </a:r>
            <a:r>
              <a:rPr lang="en-US" sz="3111" dirty="0" err="1" smtClean="0"/>
              <a:t>Yelick</a:t>
            </a:r>
            <a:r>
              <a:rPr lang="en-US" sz="3111" dirty="0" smtClean="0"/>
              <a:t>)</a:t>
            </a:r>
            <a:endParaRPr lang="en-US" sz="3111" dirty="0"/>
          </a:p>
        </p:txBody>
      </p:sp>
      <p:pic>
        <p:nvPicPr>
          <p:cNvPr id="6" name="Content Placeholder 5" descr="topchallenge.png"/>
          <p:cNvPicPr>
            <a:picLocks noGrp="1" noChangeAspect="1"/>
          </p:cNvPicPr>
          <p:nvPr>
            <p:ph idx="1"/>
          </p:nvPr>
        </p:nvPicPr>
        <p:blipFill>
          <a:blip r:embed="rId2"/>
          <a:srcRect t="-2355" b="-2355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34939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Cloud Computing: Enabling Technologies</a:t>
            </a:r>
            <a:br>
              <a:rPr lang="en-US" sz="4000" dirty="0" smtClean="0"/>
            </a:br>
            <a:r>
              <a:rPr lang="en-US" sz="3111" dirty="0" smtClean="0"/>
              <a:t>(adapted from Kathy </a:t>
            </a:r>
            <a:r>
              <a:rPr lang="en-US" sz="3111" dirty="0" err="1" smtClean="0"/>
              <a:t>Yelick</a:t>
            </a:r>
            <a:r>
              <a:rPr lang="en-US" sz="3111" dirty="0" smtClean="0"/>
              <a:t>)</a:t>
            </a:r>
            <a:endParaRPr lang="en-US" sz="3111" dirty="0"/>
          </a:p>
        </p:txBody>
      </p:sp>
      <p:pic>
        <p:nvPicPr>
          <p:cNvPr id="6" name="Content Placeholder 5" descr="enablingtech.png"/>
          <p:cNvPicPr>
            <a:picLocks noGrp="1" noChangeAspect="1"/>
          </p:cNvPicPr>
          <p:nvPr>
            <p:ph idx="1"/>
          </p:nvPr>
        </p:nvPicPr>
        <p:blipFill>
          <a:blip r:embed="rId2"/>
          <a:srcRect l="-924" r="-924"/>
          <a:stretch>
            <a:fillRect/>
          </a:stretch>
        </p:blipFill>
        <p:spPr>
          <a:xfrm>
            <a:off x="457200" y="1422401"/>
            <a:ext cx="8229600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.. Its all about the </a:t>
            </a:r>
            <a:r>
              <a:rPr lang="en-US" dirty="0" err="1" smtClean="0"/>
              <a:t>Buisiness</a:t>
            </a:r>
            <a:r>
              <a:rPr lang="en-US" dirty="0" smtClean="0"/>
              <a:t> Model</a:t>
            </a:r>
            <a:br>
              <a:rPr lang="en-US" dirty="0" smtClean="0"/>
            </a:br>
            <a:r>
              <a:rPr lang="en-US" sz="3111" dirty="0" smtClean="0"/>
              <a:t>(adapted from Kathy </a:t>
            </a:r>
            <a:r>
              <a:rPr lang="en-US" sz="3111" dirty="0" err="1" smtClean="0"/>
              <a:t>Yelick</a:t>
            </a:r>
            <a:r>
              <a:rPr lang="en-US" sz="3111" dirty="0" smtClean="0"/>
              <a:t>)</a:t>
            </a:r>
            <a:endParaRPr lang="en-US" sz="3111" dirty="0"/>
          </a:p>
        </p:txBody>
      </p:sp>
      <p:pic>
        <p:nvPicPr>
          <p:cNvPr id="6" name="Content Placeholder 5" descr="buismodel.png"/>
          <p:cNvPicPr>
            <a:picLocks noGrp="1" noChangeAspect="1"/>
          </p:cNvPicPr>
          <p:nvPr>
            <p:ph idx="1"/>
          </p:nvPr>
        </p:nvPicPr>
        <p:blipFill>
          <a:blip r:embed="rId2"/>
          <a:srcRect l="-679" r="-679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TGReview2006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GReview2006">
      <a:majorFont>
        <a:latin typeface="Verdan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5F5F5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5F5F5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GReview2006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GReview2006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GReview2006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GReview2006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GReview2006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GReview2006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GReview2006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GReview2006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GReview2006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GReview2006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GReview2006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GReview2006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6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7109</TotalTime>
  <Words>393</Words>
  <Application>Microsoft Macintosh PowerPoint</Application>
  <PresentationFormat>On-screen Show (4:3)</PresentationFormat>
  <Paragraphs>44</Paragraphs>
  <Slides>9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9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Office Theme</vt:lpstr>
      <vt:lpstr>1_TGReview2006</vt:lpstr>
      <vt:lpstr>1_Office Theme</vt:lpstr>
      <vt:lpstr>2_Office Theme</vt:lpstr>
      <vt:lpstr>3_Office Theme</vt:lpstr>
      <vt:lpstr>4_Office Theme</vt:lpstr>
      <vt:lpstr>5_Office Theme</vt:lpstr>
      <vt:lpstr>6_Office Theme</vt:lpstr>
      <vt:lpstr>Perspective</vt:lpstr>
      <vt:lpstr>Cloud Models</vt:lpstr>
      <vt:lpstr>Cloud Computing Interest (adapted from Kathy Yelick)</vt:lpstr>
      <vt:lpstr>Adopting Clouds: Research and Production Computational Science</vt:lpstr>
      <vt:lpstr>Deployment &amp; Scheduling of  Multiple  Infrastructure Independent Pilot-Jobs</vt:lpstr>
      <vt:lpstr>Azure: Using BigJob API and Coordinating Multiple Tasks</vt:lpstr>
      <vt:lpstr>Clouds: A Users Perspective</vt:lpstr>
      <vt:lpstr>Top challenges to running own cluster (adapted from Kathy Yelick)</vt:lpstr>
      <vt:lpstr>Cloud Computing: Enabling Technologies (adapted from Kathy Yelick)</vt:lpstr>
      <vt:lpstr>.. Its all about the Buisiness Model (adapted from Kathy Yelick)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 7700: Scientific Computing</dc:title>
  <dc:creator>Gabrielle Allen</dc:creator>
  <cp:lastModifiedBy>Shantenu Jha</cp:lastModifiedBy>
  <cp:revision>392</cp:revision>
  <cp:lastPrinted>2010-11-16T18:00:56Z</cp:lastPrinted>
  <dcterms:created xsi:type="dcterms:W3CDTF">2010-12-01T04:47:13Z</dcterms:created>
  <dcterms:modified xsi:type="dcterms:W3CDTF">2010-12-01T05:09:49Z</dcterms:modified>
</cp:coreProperties>
</file>