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Override PartName="/ppt/slides/slide11.xml" ContentType="application/vnd.openxmlformats-officedocument.presentationml.slide+xml"/>
  <Default Extension="xml" ContentType="application/xml"/>
  <Override PartName="/ppt/slides/slide9.xml" ContentType="application/vnd.openxmlformats-officedocument.presentationml.slide+xml"/>
  <Default Extension="jpeg" ContentType="image/jpeg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14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Default Extension="bin" ContentType="application/vnd.openxmlformats-officedocument.presentationml.printerSettings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15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60" r:id="rId1"/>
  </p:sldMasterIdLst>
  <p:notesMasterIdLst>
    <p:notesMasterId r:id="rId13"/>
  </p:notesMasterIdLst>
  <p:handoutMasterIdLst>
    <p:handoutMasterId r:id="rId14"/>
  </p:handoutMasterIdLst>
  <p:sldIdLst>
    <p:sldId id="256" r:id="rId2"/>
    <p:sldId id="260" r:id="rId3"/>
    <p:sldId id="268" r:id="rId4"/>
    <p:sldId id="259" r:id="rId5"/>
    <p:sldId id="261" r:id="rId6"/>
    <p:sldId id="262" r:id="rId7"/>
    <p:sldId id="263" r:id="rId8"/>
    <p:sldId id="266" r:id="rId9"/>
    <p:sldId id="267" r:id="rId10"/>
    <p:sldId id="264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D7D9CD"/>
    <a:srgbClr val="8BADBD"/>
    <a:srgbClr val="8BACBD"/>
    <a:srgbClr val="B5B5B5"/>
    <a:srgbClr val="424242"/>
    <a:srgbClr val="E4E6DE"/>
    <a:srgbClr val="595959"/>
    <a:srgbClr val="323232"/>
    <a:srgbClr val="E9A400"/>
  </p:clrMru>
  <p:extLst>
    <p:ext uri="{E76CE94A-603C-4142-B9EB-6D1370010A27}">
      <p14:discardImageEditData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0"/>
    </p:ext>
    <p:ext uri="{D31A062A-798A-4329-ABDD-BBA856620510}">
      <p14:defaultImageDpi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6407" autoAdjust="0"/>
    <p:restoredTop sz="94668" autoAdjust="0"/>
  </p:normalViewPr>
  <p:slideViewPr>
    <p:cSldViewPr snapToGrid="0" snapToObjects="1">
      <p:cViewPr varScale="1">
        <p:scale>
          <a:sx n="121" d="100"/>
          <a:sy n="121" d="100"/>
        </p:scale>
        <p:origin x="-488" y="3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handoutMaster" Target="handoutMasters/handout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6AC4B2-6F12-454D-8DA7-7B9C78843B81}" type="datetimeFigureOut">
              <a:rPr lang="en-US" smtClean="0"/>
              <a:pPr/>
              <a:t>10/25/10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A2AEAE-9455-E64B-9026-F04C33961D8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418824205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F24AD4-A78B-B645-8B43-825B1EB2901C}" type="datetimeFigureOut">
              <a:rPr lang="en-US" smtClean="0"/>
              <a:pPr/>
              <a:t>10/25/10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41C05A-BBAC-0741-9B8E-1278839E95F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95177126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41C05A-BBAC-0741-9B8E-1278839E95FE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"/>
          <p:cNvPicPr>
            <a:picLocks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130616" y="570391"/>
            <a:ext cx="1644429" cy="128902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 userDrawn="1"/>
        </p:nvSpPr>
        <p:spPr>
          <a:xfrm>
            <a:off x="0" y="2157319"/>
            <a:ext cx="8923005" cy="877234"/>
          </a:xfrm>
          <a:prstGeom prst="rect">
            <a:avLst/>
          </a:prstGeom>
          <a:solidFill>
            <a:srgbClr val="424242"/>
          </a:solidFill>
          <a:ln>
            <a:noFill/>
          </a:ln>
          <a:effectLst/>
          <a:scene3d>
            <a:camera prst="obliqueTopRigh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SAGA Helvetica Logo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226205" y="2251145"/>
            <a:ext cx="2892308" cy="707358"/>
          </a:xfrm>
          <a:prstGeom prst="rect">
            <a:avLst/>
          </a:prstGeom>
        </p:spPr>
      </p:pic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914400" y="3043020"/>
            <a:ext cx="8001000" cy="3814980"/>
          </a:xfrm>
          <a:solidFill>
            <a:srgbClr val="E4E6DE"/>
          </a:solidFill>
        </p:spPr>
        <p:txBody>
          <a:bodyPr lIns="274320" tIns="91440" bIns="91440" anchor="t" anchorCtr="0">
            <a:noAutofit/>
          </a:bodyPr>
          <a:lstStyle>
            <a:lvl1pPr>
              <a:defRPr sz="2000">
                <a:solidFill>
                  <a:srgbClr val="595959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6580094" y="6492875"/>
            <a:ext cx="2133600" cy="365125"/>
          </a:xfrm>
        </p:spPr>
        <p:txBody>
          <a:bodyPr/>
          <a:lstStyle/>
          <a:p>
            <a:fld id="{ADB8239A-D789-5443-937F-338E3AE3D41C}" type="datetime1">
              <a:rPr lang="en-US" smtClean="0"/>
              <a:pPr/>
              <a:t>10/25/10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120588" y="6492875"/>
            <a:ext cx="2895600" cy="365125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7987" y="2048256"/>
            <a:ext cx="3427413" cy="420624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039112"/>
            <a:ext cx="457200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459EC1CE-E98D-704D-AD6F-6E3323A36483}" type="datetime1">
              <a:rPr lang="en-US" smtClean="0"/>
              <a:pPr/>
              <a:t>10/25/10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692A5-8B3E-1949-B0CC-6F0593ACFA8E}" type="datetime1">
              <a:rPr lang="en-US" smtClean="0"/>
              <a:pPr/>
              <a:t>10/25/10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C381DA14-A3C0-9C42-96F2-BEE3D5DE963D}" type="datetime1">
              <a:rPr lang="en-US" smtClean="0"/>
              <a:pPr/>
              <a:t>10/25/10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28616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33319320-9A5F-694B-B7B5-C734EC93AAA2}" type="datetime1">
              <a:rPr lang="en-US" smtClean="0"/>
              <a:pPr/>
              <a:t>10/25/10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6601968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543800" y="1129553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543800" y="2629169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CE397-A6E6-7547-B24A-92BB5049E0F2}" type="datetime1">
              <a:rPr lang="en-US" smtClean="0"/>
              <a:pPr/>
              <a:t>10/25/10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7553" y="1129554"/>
            <a:ext cx="914400" cy="5533278"/>
          </a:xfrm>
        </p:spPr>
        <p:txBody>
          <a:bodyPr vert="eaVert" lIns="274320" tIns="685800" bIns="68580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1734671"/>
            <a:ext cx="6426200" cy="454230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B7D46-BD5E-E641-9118-DCE28F3B83FA}" type="datetime1">
              <a:rPr lang="en-US" smtClean="0"/>
              <a:pPr/>
              <a:t>10/25/10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24990"/>
            <a:ext cx="8913813" cy="792651"/>
          </a:xfrm>
          <a:solidFill>
            <a:srgbClr val="424242"/>
          </a:solidFill>
        </p:spPr>
        <p:txBody>
          <a:bodyPr lIns="1097280" anchor="ctr" anchorCtr="0">
            <a:normAutofit/>
          </a:bodyPr>
          <a:lstStyle>
            <a:lvl1pPr>
              <a:defRPr sz="28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7533" y="2068618"/>
            <a:ext cx="7707367" cy="4197711"/>
          </a:xfrm>
        </p:spPr>
        <p:txBody>
          <a:bodyPr/>
          <a:lstStyle>
            <a:lvl1pPr>
              <a:buClr>
                <a:srgbClr val="8BACBD"/>
              </a:buClr>
              <a:defRPr/>
            </a:lvl1pPr>
            <a:lvl2pPr>
              <a:buClr>
                <a:srgbClr val="B5B5B5"/>
              </a:buClr>
              <a:defRPr/>
            </a:lvl2pPr>
            <a:lvl3pPr>
              <a:buClr>
                <a:srgbClr val="8BACBD"/>
              </a:buClr>
              <a:defRPr/>
            </a:lvl3pPr>
            <a:lvl4pPr>
              <a:buClr>
                <a:srgbClr val="B5B5B5"/>
              </a:buClr>
              <a:defRPr/>
            </a:lvl4pPr>
            <a:lvl5pPr>
              <a:buClr>
                <a:srgbClr val="8BACBD"/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pic>
        <p:nvPicPr>
          <p:cNvPr id="8" name="Picture 7" descr="SAGA Helvetica Logo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04298" y="334440"/>
            <a:ext cx="2282176" cy="558141"/>
          </a:xfrm>
          <a:prstGeom prst="rect">
            <a:avLst/>
          </a:prstGeom>
        </p:spPr>
      </p:pic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6580094" y="6492875"/>
            <a:ext cx="2133600" cy="365125"/>
          </a:xfrm>
        </p:spPr>
        <p:txBody>
          <a:bodyPr/>
          <a:lstStyle/>
          <a:p>
            <a:fld id="{BC26097E-015C-3B4D-86C1-CD2AD30F0B81}" type="datetime1">
              <a:rPr lang="en-US" smtClean="0"/>
              <a:pPr/>
              <a:t>10/25/10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120588" y="6492875"/>
            <a:ext cx="2895600" cy="365125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025435"/>
            <a:ext cx="89154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943600"/>
            <a:ext cx="8001000" cy="91440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91440" rIns="274320" bIns="91440" rtlCol="0" anchor="t" anchorCtr="0"/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649F4-2545-3040-B7BD-803CA59D50C7}" type="datetime1">
              <a:rPr lang="en-US" smtClean="0"/>
              <a:pPr/>
              <a:t>10/25/10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38862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00399"/>
            <a:ext cx="8915400" cy="2286000"/>
          </a:xfrm>
          <a:solidFill>
            <a:schemeClr val="tx2"/>
          </a:solidFill>
        </p:spPr>
        <p:txBody>
          <a:bodyPr vert="horz" lIns="1188720" tIns="45720" rIns="274320" bIns="45720" rtlCol="0" anchor="b" anchorCtr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484607"/>
            <a:ext cx="8001000" cy="77724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ctr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A9088-CEDD-2F48-A9A0-611A3CC03FE9}" type="datetime1">
              <a:rPr lang="en-US" smtClean="0"/>
              <a:pPr/>
              <a:t>10/25/10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AED87ACF-EB3C-EA42-8610-542FB50388EB}" type="datetime1">
              <a:rPr lang="en-US" smtClean="0"/>
              <a:pPr/>
              <a:t>10/25/10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588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588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7534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7534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0E0DC31B-692F-774E-A937-DA560DE61DA8}" type="datetime1">
              <a:rPr lang="en-US" smtClean="0"/>
              <a:pPr/>
              <a:t>10/25/10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20588" y="188259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EFDAE-5BDC-1B4F-BC4C-23C867CEBC21}" type="datetime1">
              <a:rPr lang="en-US" smtClean="0"/>
              <a:pPr/>
              <a:t>10/25/10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3C516-787B-9A45-AFCF-5D75DD78DEBE}" type="datetime1">
              <a:rPr lang="en-US" smtClean="0"/>
              <a:pPr/>
              <a:t>10/25/10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7534" y="2590800"/>
            <a:ext cx="3566160" cy="36861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952" y="2039111"/>
            <a:ext cx="356616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F19CAA94-9393-BB4A-8CB6-008B1351A132}" type="datetime1">
              <a:rPr lang="en-US" smtClean="0"/>
              <a:pPr/>
              <a:t>10/25/10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123856"/>
            <a:ext cx="8913813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2595562"/>
            <a:ext cx="7610476" cy="3670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3476A5E-2ED6-7749-A8C1-D0B1EEEB97E0}" type="datetime1">
              <a:rPr lang="en-US" smtClean="0"/>
              <a:pPr/>
              <a:t>10/25/10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5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0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marL="0" indent="0"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saga.cct.lsu.edu/software/cpp/" TargetMode="External"/><Relationship Id="rId3" Type="http://schemas.openxmlformats.org/officeDocument/2006/relationships/hyperlink" Target="https://svn.cct.lsu.edu/repos/saga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boost.org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914400" y="4318000"/>
            <a:ext cx="8001000" cy="2540000"/>
          </a:xfrm>
        </p:spPr>
        <p:txBody>
          <a:bodyPr/>
          <a:lstStyle/>
          <a:p>
            <a:r>
              <a:rPr lang="en-US" dirty="0" smtClean="0"/>
              <a:t>Building and Installing</a:t>
            </a:r>
            <a:endParaRPr 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 tIns="274320"/>
          <a:lstStyle/>
          <a:p>
            <a:r>
              <a:rPr lang="en-US" dirty="0" smtClean="0"/>
              <a:t>Installation and Configuration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205509" y="6282902"/>
            <a:ext cx="472733" cy="46365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641023" y="6271762"/>
            <a:ext cx="463656" cy="46365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88770" y="6306664"/>
            <a:ext cx="1079685" cy="4217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Configure Environment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SAGA_LOCATION </a:t>
            </a:r>
            <a:r>
              <a:rPr lang="en-US" dirty="0" smtClean="0"/>
              <a:t>is the only required environment variable. It makes sense to put it e.g. in your .</a:t>
            </a:r>
            <a:r>
              <a:rPr lang="en-US" dirty="0" err="1" smtClean="0"/>
              <a:t>bashrc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You will also have to add SAGA to your loader and </a:t>
            </a:r>
            <a:br>
              <a:rPr lang="en-US" dirty="0" smtClean="0"/>
            </a:br>
            <a:r>
              <a:rPr lang="en-US" dirty="0" smtClean="0"/>
              <a:t>Python paths if it is not installed in /</a:t>
            </a:r>
            <a:r>
              <a:rPr lang="en-US" dirty="0" err="1" smtClean="0"/>
              <a:t>usr</a:t>
            </a:r>
            <a:r>
              <a:rPr lang="en-US" dirty="0" smtClean="0"/>
              <a:t> or /</a:t>
            </a:r>
            <a:r>
              <a:rPr lang="en-US" dirty="0" err="1" smtClean="0"/>
              <a:t>usr</a:t>
            </a:r>
            <a:r>
              <a:rPr lang="en-US" dirty="0" smtClean="0"/>
              <a:t>/local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81601" y="2979801"/>
            <a:ext cx="7243299" cy="276999"/>
          </a:xfrm>
          <a:prstGeom prst="rect">
            <a:avLst/>
          </a:prstGeom>
          <a:solidFill>
            <a:srgbClr val="D7D9CD"/>
          </a:solidFill>
          <a:ln>
            <a:solidFill>
              <a:srgbClr val="8BADBD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>
                <a:latin typeface="Andale Mono"/>
                <a:cs typeface="Andale Mono"/>
              </a:rPr>
              <a:t>export SAGA_LOCATION=/install/location/dir/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81601" y="4380002"/>
            <a:ext cx="7243299" cy="830997"/>
          </a:xfrm>
          <a:prstGeom prst="rect">
            <a:avLst/>
          </a:prstGeom>
          <a:solidFill>
            <a:srgbClr val="D7D9CD"/>
          </a:solidFill>
          <a:ln>
            <a:solidFill>
              <a:srgbClr val="8BADBD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>
                <a:latin typeface="Andale Mono"/>
                <a:cs typeface="Andale Mono"/>
              </a:rPr>
              <a:t>export LD_LIBRARY_PATH=${SAGA_LOCATION}/</a:t>
            </a:r>
            <a:r>
              <a:rPr lang="en-US" sz="1200" dirty="0" err="1" smtClean="0">
                <a:latin typeface="Andale Mono"/>
                <a:cs typeface="Andale Mono"/>
              </a:rPr>
              <a:t>lib:$LD_LIBRARY_PATH</a:t>
            </a:r>
            <a:endParaRPr lang="en-US" sz="1200" dirty="0" smtClean="0">
              <a:solidFill>
                <a:srgbClr val="7F7F7F"/>
              </a:solidFill>
              <a:latin typeface="Andale Mono"/>
              <a:cs typeface="Andale Mono"/>
            </a:endParaRPr>
          </a:p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Andale Mono"/>
                <a:cs typeface="Andale Mono"/>
              </a:rPr>
              <a:t>export DYLD_LIBRARY_PATH=${SAGA_LOCATION}/</a:t>
            </a:r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  <a:latin typeface="Andale Mono"/>
                <a:cs typeface="Andale Mono"/>
              </a:rPr>
              <a:t>lib:$DYLD_LIBRARY_PATH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Andale Mono"/>
                <a:cs typeface="Andale Mono"/>
              </a:rPr>
              <a:t>  # On </a:t>
            </a:r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  <a:latin typeface="Andale Mono"/>
                <a:cs typeface="Andale Mono"/>
              </a:rPr>
              <a:t>MacOS</a:t>
            </a:r>
            <a:endParaRPr lang="en-US" sz="1200" dirty="0" smtClean="0">
              <a:solidFill>
                <a:schemeClr val="bg1">
                  <a:lumMod val="50000"/>
                </a:schemeClr>
              </a:solidFill>
              <a:latin typeface="Andale Mono"/>
              <a:cs typeface="Andale Mono"/>
            </a:endParaRPr>
          </a:p>
          <a:p>
            <a:endParaRPr lang="en-US" sz="1200" dirty="0" smtClean="0">
              <a:solidFill>
                <a:srgbClr val="7F7F7F"/>
              </a:solidFill>
              <a:latin typeface="Andale Mono"/>
              <a:cs typeface="Andale Mono"/>
            </a:endParaRPr>
          </a:p>
          <a:p>
            <a:r>
              <a:rPr lang="en-US" sz="1200" dirty="0" smtClean="0">
                <a:latin typeface="Andale Mono"/>
                <a:cs typeface="Andale Mono"/>
              </a:rPr>
              <a:t>export PYTHONPATH=${SAGA_LOCATION/lib/</a:t>
            </a:r>
            <a:r>
              <a:rPr lang="en-US" sz="1200" dirty="0" err="1" smtClean="0">
                <a:latin typeface="Andale Mono"/>
                <a:cs typeface="Andale Mono"/>
              </a:rPr>
              <a:t>pythonX.Y</a:t>
            </a:r>
            <a:r>
              <a:rPr lang="en-US" sz="1200" dirty="0" smtClean="0">
                <a:latin typeface="Andale Mono"/>
                <a:cs typeface="Andale Mono"/>
              </a:rPr>
              <a:t>/site-packages/:${PYTHONPATH}</a:t>
            </a:r>
            <a:endParaRPr lang="en-US" sz="1200" dirty="0" smtClean="0">
              <a:solidFill>
                <a:srgbClr val="7F7F7F"/>
              </a:solidFill>
              <a:latin typeface="Andale Mono"/>
              <a:cs typeface="Andale Mon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The Installation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SAGA file tool to print the contents of a file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Import the SAGA module into Python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81601" y="4380002"/>
            <a:ext cx="7243299" cy="1569660"/>
          </a:xfrm>
          <a:prstGeom prst="rect">
            <a:avLst/>
          </a:prstGeom>
          <a:solidFill>
            <a:srgbClr val="D7D9CD"/>
          </a:solidFill>
          <a:ln>
            <a:solidFill>
              <a:srgbClr val="8BADBD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>
                <a:latin typeface="Andale Mono"/>
                <a:cs typeface="Andale Mono"/>
              </a:rPr>
              <a:t>$ python</a:t>
            </a:r>
          </a:p>
          <a:p>
            <a:r>
              <a:rPr lang="en-US" sz="1200" dirty="0" smtClean="0">
                <a:solidFill>
                  <a:srgbClr val="7F7F7F"/>
                </a:solidFill>
                <a:latin typeface="Andale Mono"/>
                <a:cs typeface="Andale Mono"/>
              </a:rPr>
              <a:t>Python 2.6.1 (r261:67515, Feb 11 2010, 00:51:29) </a:t>
            </a:r>
          </a:p>
          <a:p>
            <a:r>
              <a:rPr lang="en-US" sz="1200" dirty="0" smtClean="0">
                <a:solidFill>
                  <a:srgbClr val="7F7F7F"/>
                </a:solidFill>
                <a:latin typeface="Andale Mono"/>
                <a:cs typeface="Andale Mono"/>
              </a:rPr>
              <a:t>[GCC 4.2.1 (Apple Inc. build 5646)] on </a:t>
            </a:r>
            <a:r>
              <a:rPr lang="en-US" sz="1200" dirty="0" err="1" smtClean="0">
                <a:solidFill>
                  <a:srgbClr val="7F7F7F"/>
                </a:solidFill>
                <a:latin typeface="Andale Mono"/>
                <a:cs typeface="Andale Mono"/>
              </a:rPr>
              <a:t>darwin</a:t>
            </a:r>
            <a:endParaRPr lang="en-US" sz="1200" dirty="0" smtClean="0">
              <a:solidFill>
                <a:srgbClr val="7F7F7F"/>
              </a:solidFill>
              <a:latin typeface="Andale Mono"/>
              <a:cs typeface="Andale Mono"/>
            </a:endParaRPr>
          </a:p>
          <a:p>
            <a:r>
              <a:rPr lang="en-US" sz="1200" dirty="0" smtClean="0">
                <a:solidFill>
                  <a:srgbClr val="7F7F7F"/>
                </a:solidFill>
                <a:latin typeface="Andale Mono"/>
                <a:cs typeface="Andale Mono"/>
              </a:rPr>
              <a:t>Type "help", "copyright", "credits" or "license" for more information.</a:t>
            </a:r>
          </a:p>
          <a:p>
            <a:r>
              <a:rPr lang="en-US" sz="1200" dirty="0" smtClean="0">
                <a:latin typeface="Andale Mono"/>
                <a:cs typeface="Andale Mono"/>
              </a:rPr>
              <a:t>&gt;&gt;&gt; import saga</a:t>
            </a:r>
          </a:p>
          <a:p>
            <a:r>
              <a:rPr lang="en-US" sz="1200" dirty="0" smtClean="0">
                <a:latin typeface="Andale Mono"/>
                <a:cs typeface="Andale Mono"/>
              </a:rPr>
              <a:t>&gt;&gt;&gt; saga</a:t>
            </a:r>
          </a:p>
          <a:p>
            <a:r>
              <a:rPr lang="en-US" sz="1200" dirty="0" smtClean="0">
                <a:solidFill>
                  <a:srgbClr val="7F7F7F"/>
                </a:solidFill>
                <a:latin typeface="Andale Mono"/>
                <a:cs typeface="Andale Mono"/>
              </a:rPr>
              <a:t>&lt;module 'saga' from '/opt/saga-svn/lib/python2.6.1/site-packages/saga/__init__.pyc'&gt;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81601" y="2662194"/>
            <a:ext cx="7243299" cy="830997"/>
          </a:xfrm>
          <a:prstGeom prst="rect">
            <a:avLst/>
          </a:prstGeom>
          <a:solidFill>
            <a:srgbClr val="D7D9CD"/>
          </a:solidFill>
          <a:ln>
            <a:solidFill>
              <a:srgbClr val="8BADBD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>
                <a:latin typeface="Andale Mono"/>
                <a:cs typeface="Andale Mono"/>
              </a:rPr>
              <a:t>$ SAGA_LOCATION/bin/saga-file cat file://</a:t>
            </a:r>
            <a:r>
              <a:rPr lang="en-US" sz="1200" dirty="0" err="1" smtClean="0">
                <a:latin typeface="Andale Mono"/>
                <a:cs typeface="Andale Mono"/>
              </a:rPr>
              <a:t>localhost/etc/passwd</a:t>
            </a:r>
            <a:endParaRPr lang="en-US" sz="1200" dirty="0" smtClean="0">
              <a:latin typeface="Andale Mono"/>
              <a:cs typeface="Andale Mono"/>
            </a:endParaRPr>
          </a:p>
          <a:p>
            <a:r>
              <a:rPr lang="en-US" sz="1200" dirty="0" smtClean="0">
                <a:solidFill>
                  <a:srgbClr val="7F7F7F"/>
                </a:solidFill>
                <a:latin typeface="Andale Mono"/>
                <a:cs typeface="Andale Mono"/>
              </a:rPr>
              <a:t>..</a:t>
            </a:r>
          </a:p>
          <a:p>
            <a:r>
              <a:rPr lang="en-US" sz="1200" dirty="0" smtClean="0">
                <a:solidFill>
                  <a:srgbClr val="7F7F7F"/>
                </a:solidFill>
                <a:latin typeface="Andale Mono"/>
                <a:cs typeface="Andale Mono"/>
              </a:rPr>
              <a:t>..</a:t>
            </a:r>
          </a:p>
          <a:p>
            <a:r>
              <a:rPr lang="en-US" sz="1200" dirty="0" smtClean="0">
                <a:solidFill>
                  <a:srgbClr val="7F7F7F"/>
                </a:solidFill>
                <a:latin typeface="Andale Mono"/>
                <a:cs typeface="Andale Mono"/>
              </a:rPr>
              <a:t>..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SAGA consists of several components that can be installed on demand and separately:</a:t>
            </a:r>
          </a:p>
          <a:p>
            <a:pPr lvl="1"/>
            <a:r>
              <a:rPr lang="en-US" b="1" i="1" dirty="0" smtClean="0"/>
              <a:t>Core Components </a:t>
            </a:r>
            <a:r>
              <a:rPr lang="en-US" dirty="0" smtClean="0"/>
              <a:t>(required)</a:t>
            </a:r>
            <a:endParaRPr lang="en-US" b="1" i="1" dirty="0" smtClean="0"/>
          </a:p>
          <a:p>
            <a:pPr lvl="2"/>
            <a:r>
              <a:rPr lang="en-US" dirty="0" smtClean="0"/>
              <a:t>Also contains the default adaptors (local files, local jobs </a:t>
            </a:r>
            <a:br>
              <a:rPr lang="en-US" dirty="0" smtClean="0"/>
            </a:br>
            <a:r>
              <a:rPr lang="en-US" dirty="0" smtClean="0"/>
              <a:t>and SQL-based advert and replica adaptors) </a:t>
            </a:r>
          </a:p>
          <a:p>
            <a:pPr lvl="1"/>
            <a:r>
              <a:rPr lang="en-US" b="1" i="1" dirty="0" smtClean="0"/>
              <a:t>Python Language Bindings </a:t>
            </a:r>
            <a:r>
              <a:rPr lang="en-US" dirty="0" smtClean="0"/>
              <a:t>(optional)</a:t>
            </a:r>
          </a:p>
          <a:p>
            <a:pPr lvl="1"/>
            <a:r>
              <a:rPr lang="en-US" b="1" i="1" dirty="0" smtClean="0"/>
              <a:t>Adaptors </a:t>
            </a:r>
            <a:r>
              <a:rPr lang="en-US" dirty="0" smtClean="0"/>
              <a:t>(optional)</a:t>
            </a:r>
            <a:endParaRPr lang="en-US" b="1" i="1" dirty="0" smtClean="0"/>
          </a:p>
          <a:p>
            <a:pPr lvl="2"/>
            <a:r>
              <a:rPr lang="en-US" dirty="0" err="1" smtClean="0"/>
              <a:t>Globus</a:t>
            </a:r>
            <a:r>
              <a:rPr lang="en-US" dirty="0" smtClean="0"/>
              <a:t>, LSF, </a:t>
            </a:r>
            <a:r>
              <a:rPr lang="en-US" dirty="0" err="1" smtClean="0"/>
              <a:t>gLite</a:t>
            </a:r>
            <a:r>
              <a:rPr lang="en-US" dirty="0" smtClean="0"/>
              <a:t>, SSH, Cloud, …</a:t>
            </a:r>
          </a:p>
          <a:p>
            <a:r>
              <a:rPr lang="en-US" dirty="0" smtClean="0"/>
              <a:t>The latest versions of all components can be downloaded from the SAGA website: </a:t>
            </a:r>
            <a:r>
              <a:rPr lang="en-US" dirty="0" smtClean="0">
                <a:hlinkClick r:id="rId2"/>
              </a:rPr>
              <a:t>http://saga.cct.lsu.edu/</a:t>
            </a:r>
            <a:endParaRPr lang="en-US" dirty="0" smtClean="0"/>
          </a:p>
          <a:p>
            <a:r>
              <a:rPr lang="en-US" dirty="0" smtClean="0"/>
              <a:t>SVN: </a:t>
            </a:r>
            <a:r>
              <a:rPr lang="en-US" dirty="0" smtClean="0">
                <a:hlinkClick r:id="rId3"/>
              </a:rPr>
              <a:t>https://svn.cct.lsu.edu/repos/saga/</a:t>
            </a:r>
            <a:endParaRPr lang="en-US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Latest Available Components / Adaptors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TODO</a:t>
            </a:r>
          </a:p>
        </p:txBody>
      </p:sp>
      <p:sp>
        <p:nvSpPr>
          <p:cNvPr id="4" name="Rectangle 3"/>
          <p:cNvSpPr/>
          <p:nvPr/>
        </p:nvSpPr>
        <p:spPr>
          <a:xfrm>
            <a:off x="236799" y="1817641"/>
            <a:ext cx="8677014" cy="5632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Adaptor Name	SAGA Package	Requirements	</a:t>
            </a:r>
          </a:p>
          <a:p>
            <a:r>
              <a:rPr lang="en-US" dirty="0" smtClean="0"/>
              <a:t>AWS/EC2	</a:t>
            </a:r>
            <a:r>
              <a:rPr lang="en-US" dirty="0" err="1" smtClean="0"/>
              <a:t>saga::job</a:t>
            </a:r>
            <a:r>
              <a:rPr lang="en-US" dirty="0" smtClean="0"/>
              <a:t>	Amazon EC2 API tools	</a:t>
            </a:r>
          </a:p>
          <a:p>
            <a:r>
              <a:rPr lang="en-US" dirty="0" smtClean="0"/>
              <a:t>Condor	</a:t>
            </a:r>
            <a:r>
              <a:rPr lang="en-US" dirty="0" err="1" smtClean="0"/>
              <a:t>saga::job</a:t>
            </a:r>
            <a:r>
              <a:rPr lang="en-US" dirty="0" smtClean="0"/>
              <a:t>	Condor cmd. line tools	</a:t>
            </a:r>
          </a:p>
          <a:p>
            <a:r>
              <a:rPr lang="en-US" dirty="0" smtClean="0"/>
              <a:t>Local (Fork) Exec	</a:t>
            </a:r>
            <a:r>
              <a:rPr lang="en-US" dirty="0" err="1" smtClean="0"/>
              <a:t>saga::job</a:t>
            </a:r>
            <a:r>
              <a:rPr lang="en-US" dirty="0" smtClean="0"/>
              <a:t>	-	</a:t>
            </a:r>
          </a:p>
          <a:p>
            <a:r>
              <a:rPr lang="en-US" dirty="0" smtClean="0"/>
              <a:t>Local Files	</a:t>
            </a:r>
            <a:r>
              <a:rPr lang="en-US" dirty="0" err="1" smtClean="0"/>
              <a:t>saga::file</a:t>
            </a:r>
            <a:r>
              <a:rPr lang="en-US" dirty="0" smtClean="0"/>
              <a:t>	-	</a:t>
            </a:r>
          </a:p>
          <a:p>
            <a:r>
              <a:rPr lang="en-US" dirty="0" err="1" smtClean="0"/>
              <a:t>PostgreSQL</a:t>
            </a:r>
            <a:r>
              <a:rPr lang="en-US" dirty="0" smtClean="0"/>
              <a:t> 	</a:t>
            </a:r>
            <a:r>
              <a:rPr lang="en-US" dirty="0" err="1" smtClean="0"/>
              <a:t>saga::advert</a:t>
            </a:r>
            <a:r>
              <a:rPr lang="en-US" dirty="0" smtClean="0"/>
              <a:t>	</a:t>
            </a:r>
            <a:r>
              <a:rPr lang="en-US" dirty="0" err="1" smtClean="0"/>
              <a:t>postgresql</a:t>
            </a:r>
            <a:r>
              <a:rPr lang="en-US" dirty="0" smtClean="0"/>
              <a:t> client libraries	</a:t>
            </a:r>
          </a:p>
          <a:p>
            <a:r>
              <a:rPr lang="en-US" dirty="0" err="1" smtClean="0"/>
              <a:t>PostgreSQL</a:t>
            </a:r>
            <a:r>
              <a:rPr lang="en-US" dirty="0" smtClean="0"/>
              <a:t> 	</a:t>
            </a:r>
            <a:r>
              <a:rPr lang="en-US" dirty="0" err="1" smtClean="0"/>
              <a:t>saga::replica</a:t>
            </a:r>
            <a:r>
              <a:rPr lang="en-US" dirty="0" smtClean="0"/>
              <a:t>	</a:t>
            </a:r>
            <a:r>
              <a:rPr lang="en-US" dirty="0" err="1" smtClean="0"/>
              <a:t>postgresql</a:t>
            </a:r>
            <a:r>
              <a:rPr lang="en-US" dirty="0" smtClean="0"/>
              <a:t> client libraries	</a:t>
            </a:r>
          </a:p>
          <a:p>
            <a:r>
              <a:rPr lang="en-US" dirty="0" smtClean="0"/>
              <a:t>SQLite3	</a:t>
            </a:r>
            <a:r>
              <a:rPr lang="en-US" dirty="0" err="1" smtClean="0"/>
              <a:t>saga::advert</a:t>
            </a:r>
            <a:r>
              <a:rPr lang="en-US" dirty="0" smtClean="0"/>
              <a:t>	sqlite3 client libraries	</a:t>
            </a:r>
          </a:p>
          <a:p>
            <a:r>
              <a:rPr lang="en-US" dirty="0" smtClean="0"/>
              <a:t>SQLite3 	</a:t>
            </a:r>
            <a:r>
              <a:rPr lang="en-US" dirty="0" err="1" smtClean="0"/>
              <a:t>saga::replica</a:t>
            </a:r>
            <a:r>
              <a:rPr lang="en-US" dirty="0" smtClean="0"/>
              <a:t>	sqlite3 client libraries	</a:t>
            </a:r>
          </a:p>
          <a:p>
            <a:r>
              <a:rPr lang="en-US" dirty="0" err="1" smtClean="0"/>
              <a:t>gLite</a:t>
            </a:r>
            <a:r>
              <a:rPr lang="en-US" dirty="0" smtClean="0"/>
              <a:t> Cream	</a:t>
            </a:r>
            <a:r>
              <a:rPr lang="en-US" dirty="0" err="1" smtClean="0"/>
              <a:t>saga::job</a:t>
            </a:r>
            <a:r>
              <a:rPr lang="en-US" dirty="0" smtClean="0"/>
              <a:t>	</a:t>
            </a:r>
            <a:r>
              <a:rPr lang="en-US" dirty="0" err="1" smtClean="0"/>
              <a:t>gLite</a:t>
            </a:r>
            <a:r>
              <a:rPr lang="en-US" dirty="0" smtClean="0"/>
              <a:t> Cream client-side libraries	</a:t>
            </a:r>
          </a:p>
          <a:p>
            <a:r>
              <a:rPr lang="en-US" dirty="0" err="1" smtClean="0"/>
              <a:t>Globus</a:t>
            </a:r>
            <a:r>
              <a:rPr lang="en-US" dirty="0" smtClean="0"/>
              <a:t> GRAM2 / GRAM5	</a:t>
            </a:r>
            <a:r>
              <a:rPr lang="en-US" dirty="0" err="1" smtClean="0"/>
              <a:t>saga::job</a:t>
            </a:r>
            <a:r>
              <a:rPr lang="en-US" dirty="0" smtClean="0"/>
              <a:t>	</a:t>
            </a:r>
            <a:r>
              <a:rPr lang="en-US" dirty="0" err="1" smtClean="0"/>
              <a:t>Globus</a:t>
            </a:r>
            <a:r>
              <a:rPr lang="en-US" dirty="0" smtClean="0"/>
              <a:t> Toolkit &gt;= 4.x	</a:t>
            </a:r>
          </a:p>
          <a:p>
            <a:r>
              <a:rPr lang="en-US" dirty="0" err="1" smtClean="0"/>
              <a:t>Globus</a:t>
            </a:r>
            <a:r>
              <a:rPr lang="en-US" dirty="0" smtClean="0"/>
              <a:t> </a:t>
            </a:r>
            <a:r>
              <a:rPr lang="en-US" dirty="0" err="1" smtClean="0"/>
              <a:t>GridFTP</a:t>
            </a:r>
            <a:r>
              <a:rPr lang="en-US" dirty="0" smtClean="0"/>
              <a:t>	</a:t>
            </a:r>
            <a:r>
              <a:rPr lang="en-US" dirty="0" err="1" smtClean="0"/>
              <a:t>saga::file</a:t>
            </a:r>
            <a:r>
              <a:rPr lang="en-US" dirty="0" smtClean="0"/>
              <a:t>	</a:t>
            </a:r>
            <a:r>
              <a:rPr lang="en-US" dirty="0" err="1" smtClean="0"/>
              <a:t>Globus</a:t>
            </a:r>
            <a:r>
              <a:rPr lang="en-US" dirty="0" smtClean="0"/>
              <a:t> Toolkit &gt;= 4.x	</a:t>
            </a:r>
          </a:p>
          <a:p>
            <a:r>
              <a:rPr lang="en-US" dirty="0" err="1" smtClean="0"/>
              <a:t>Globus</a:t>
            </a:r>
            <a:r>
              <a:rPr lang="en-US" dirty="0" smtClean="0"/>
              <a:t> RLS	</a:t>
            </a:r>
            <a:r>
              <a:rPr lang="en-US" dirty="0" err="1" smtClean="0"/>
              <a:t>saga::replica</a:t>
            </a:r>
            <a:r>
              <a:rPr lang="en-US" dirty="0" smtClean="0"/>
              <a:t>	</a:t>
            </a:r>
            <a:r>
              <a:rPr lang="en-US" dirty="0" err="1" smtClean="0"/>
              <a:t>Globus</a:t>
            </a:r>
            <a:r>
              <a:rPr lang="en-US" dirty="0" smtClean="0"/>
              <a:t> Toolkit &gt;= 4.x	</a:t>
            </a:r>
          </a:p>
          <a:p>
            <a:r>
              <a:rPr lang="en-US" dirty="0" err="1" smtClean="0"/>
              <a:t>GridSAM</a:t>
            </a:r>
            <a:r>
              <a:rPr lang="en-US" dirty="0" smtClean="0"/>
              <a:t>	</a:t>
            </a:r>
            <a:r>
              <a:rPr lang="en-US" dirty="0" err="1" smtClean="0"/>
              <a:t>saga::job</a:t>
            </a:r>
            <a:r>
              <a:rPr lang="en-US" dirty="0" smtClean="0"/>
              <a:t>	</a:t>
            </a:r>
            <a:r>
              <a:rPr lang="en-US" dirty="0" err="1" smtClean="0"/>
              <a:t>OpenSSL</a:t>
            </a:r>
            <a:r>
              <a:rPr lang="en-US" dirty="0" smtClean="0"/>
              <a:t>	</a:t>
            </a:r>
          </a:p>
          <a:p>
            <a:r>
              <a:rPr lang="en-US" dirty="0" smtClean="0"/>
              <a:t>Platform LSF	</a:t>
            </a:r>
            <a:r>
              <a:rPr lang="en-US" dirty="0" err="1" smtClean="0"/>
              <a:t>saga::job</a:t>
            </a:r>
            <a:r>
              <a:rPr lang="en-US" dirty="0" smtClean="0"/>
              <a:t>	LSF cmd. line tools	</a:t>
            </a:r>
          </a:p>
          <a:p>
            <a:r>
              <a:rPr lang="en-US" dirty="0" smtClean="0"/>
              <a:t>NAREGI	</a:t>
            </a:r>
            <a:r>
              <a:rPr lang="en-US" dirty="0" err="1" smtClean="0"/>
              <a:t>saga::job</a:t>
            </a:r>
            <a:r>
              <a:rPr lang="en-US" dirty="0" smtClean="0"/>
              <a:t>	NAREGI cmd. line tools	</a:t>
            </a:r>
          </a:p>
          <a:p>
            <a:r>
              <a:rPr lang="en-US" dirty="0" smtClean="0"/>
              <a:t>PBS Pro	</a:t>
            </a:r>
            <a:r>
              <a:rPr lang="en-US" dirty="0" err="1" smtClean="0"/>
              <a:t>saga::job</a:t>
            </a:r>
            <a:r>
              <a:rPr lang="en-US" dirty="0" smtClean="0"/>
              <a:t>	PBS cmd. line tools	</a:t>
            </a:r>
          </a:p>
          <a:p>
            <a:r>
              <a:rPr lang="en-US" dirty="0" smtClean="0"/>
              <a:t>SSH 	</a:t>
            </a:r>
            <a:r>
              <a:rPr lang="en-US" dirty="0" err="1" smtClean="0"/>
              <a:t>saga::job</a:t>
            </a:r>
            <a:r>
              <a:rPr lang="en-US" dirty="0" smtClean="0"/>
              <a:t>	</a:t>
            </a:r>
            <a:r>
              <a:rPr lang="en-US" dirty="0" err="1" smtClean="0"/>
              <a:t>ssh</a:t>
            </a:r>
            <a:r>
              <a:rPr lang="en-US" dirty="0" smtClean="0"/>
              <a:t> </a:t>
            </a:r>
            <a:r>
              <a:rPr lang="en-US" dirty="0" err="1" smtClean="0"/>
              <a:t>libs</a:t>
            </a:r>
            <a:r>
              <a:rPr lang="en-US" dirty="0" smtClean="0"/>
              <a:t>	</a:t>
            </a:r>
          </a:p>
          <a:p>
            <a:r>
              <a:rPr lang="en-US" dirty="0" smtClean="0"/>
              <a:t>SCP	</a:t>
            </a:r>
            <a:r>
              <a:rPr lang="en-US" dirty="0" err="1" smtClean="0"/>
              <a:t>saga::file</a:t>
            </a:r>
            <a:r>
              <a:rPr lang="en-US" dirty="0" smtClean="0"/>
              <a:t>	fuse </a:t>
            </a:r>
            <a:r>
              <a:rPr lang="en-US" dirty="0" err="1" smtClean="0"/>
              <a:t>libs</a:t>
            </a:r>
            <a:r>
              <a:rPr lang="en-US" dirty="0" smtClean="0"/>
              <a:t>	</a:t>
            </a:r>
          </a:p>
          <a:p>
            <a:r>
              <a:rPr lang="en-US" dirty="0" smtClean="0"/>
              <a:t>Torque	</a:t>
            </a:r>
            <a:r>
              <a:rPr lang="en-US" dirty="0" err="1" smtClean="0"/>
              <a:t>saga::job</a:t>
            </a:r>
            <a:r>
              <a:rPr lang="en-US" dirty="0" smtClean="0"/>
              <a:t>	torque cmd. line tools	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SAGA is written in C++ and a little bit of Python. To build and install it, you’ll need at least:</a:t>
            </a:r>
          </a:p>
          <a:p>
            <a:pPr lvl="1"/>
            <a:r>
              <a:rPr lang="en-US" dirty="0" smtClean="0"/>
              <a:t>C++ compiler and library</a:t>
            </a:r>
          </a:p>
          <a:p>
            <a:pPr lvl="1"/>
            <a:r>
              <a:rPr lang="en-US" dirty="0" smtClean="0"/>
              <a:t>make tools</a:t>
            </a:r>
          </a:p>
          <a:p>
            <a:pPr lvl="1"/>
            <a:r>
              <a:rPr lang="en-US" dirty="0" smtClean="0"/>
              <a:t>Python (optional)</a:t>
            </a:r>
          </a:p>
          <a:p>
            <a:r>
              <a:rPr lang="en-US" dirty="0" smtClean="0"/>
              <a:t>All SAGA components </a:t>
            </a:r>
            <a:r>
              <a:rPr lang="en-US" b="1" dirty="0" smtClean="0"/>
              <a:t>require </a:t>
            </a:r>
            <a:r>
              <a:rPr lang="en-US" dirty="0" smtClean="0"/>
              <a:t>the Boost C++ libraries</a:t>
            </a:r>
            <a:br>
              <a:rPr lang="en-US" dirty="0" smtClean="0"/>
            </a:br>
            <a:r>
              <a:rPr lang="en-US" dirty="0" smtClean="0"/>
              <a:t>(&gt;= 1.33.1). They are available as binary packages on many (Linux) systems. The source installer can be downloaded at </a:t>
            </a:r>
            <a:r>
              <a:rPr lang="en-US" dirty="0" smtClean="0">
                <a:hlinkClick r:id="rId2"/>
              </a:rPr>
              <a:t>http://www.boost.org</a:t>
            </a:r>
            <a:endParaRPr lang="en-US" dirty="0" smtClean="0"/>
          </a:p>
          <a:p>
            <a:r>
              <a:rPr lang="en-US" dirty="0" smtClean="0"/>
              <a:t>Adaptors require additional libraries / tools to be installed (e.g. </a:t>
            </a:r>
            <a:r>
              <a:rPr lang="en-US" dirty="0" err="1" smtClean="0"/>
              <a:t>Globus</a:t>
            </a:r>
            <a:r>
              <a:rPr lang="en-US" dirty="0" smtClean="0"/>
              <a:t> </a:t>
            </a:r>
            <a:r>
              <a:rPr lang="en-US" dirty="0" err="1" smtClean="0"/>
              <a:t>libs</a:t>
            </a:r>
            <a:r>
              <a:rPr lang="en-US" dirty="0" smtClean="0"/>
              <a:t>, </a:t>
            </a:r>
            <a:r>
              <a:rPr lang="en-US" dirty="0" err="1" smtClean="0"/>
              <a:t>PostgreSQL</a:t>
            </a:r>
            <a:r>
              <a:rPr lang="en-US" dirty="0" smtClean="0"/>
              <a:t> client </a:t>
            </a:r>
            <a:r>
              <a:rPr lang="en-US" dirty="0" err="1" smtClean="0"/>
              <a:t>libs</a:t>
            </a:r>
            <a:r>
              <a:rPr lang="en-US" dirty="0" smtClean="0"/>
              <a:t>, etc…)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 (Core Components)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Prerequisites: Boost C++ libraries and the </a:t>
            </a:r>
            <a:r>
              <a:rPr lang="en-US" dirty="0" err="1" smtClean="0"/>
              <a:t>PostgreSQL</a:t>
            </a:r>
            <a:r>
              <a:rPr lang="en-US" dirty="0" smtClean="0"/>
              <a:t> client libraries if you want to use the default advert and replica adaptors</a:t>
            </a:r>
          </a:p>
          <a:p>
            <a:r>
              <a:rPr lang="en-US" dirty="0" smtClean="0"/>
              <a:t>Download and unpack the Core Components. Decide where you want to install SAGA (local/global). </a:t>
            </a:r>
            <a:br>
              <a:rPr lang="en-US" dirty="0" smtClean="0"/>
            </a:br>
            <a:r>
              <a:rPr lang="en-US" dirty="0" smtClean="0"/>
              <a:t>Run </a:t>
            </a:r>
            <a:r>
              <a:rPr lang="en-US" b="1" dirty="0" smtClean="0"/>
              <a:t>configure </a:t>
            </a:r>
            <a:r>
              <a:rPr lang="en-US" dirty="0" smtClean="0"/>
              <a:t>and </a:t>
            </a:r>
            <a:r>
              <a:rPr lang="en-US" b="1" dirty="0" smtClean="0"/>
              <a:t>make</a:t>
            </a:r>
            <a:r>
              <a:rPr lang="en-US" dirty="0" smtClean="0"/>
              <a:t>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81601" y="4542827"/>
            <a:ext cx="7243299" cy="1384995"/>
          </a:xfrm>
          <a:prstGeom prst="rect">
            <a:avLst/>
          </a:prstGeom>
          <a:solidFill>
            <a:srgbClr val="D7D9CD"/>
          </a:solidFill>
          <a:ln>
            <a:solidFill>
              <a:srgbClr val="8BADBD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>
                <a:latin typeface="Andale Mono"/>
                <a:cs typeface="Andale Mono"/>
              </a:rPr>
              <a:t>$&gt; export SAGA_LOCATION=/install/location/dir/</a:t>
            </a:r>
          </a:p>
          <a:p>
            <a:endParaRPr lang="en-US" sz="1200" dirty="0" smtClean="0">
              <a:latin typeface="Andale Mono"/>
              <a:cs typeface="Andale Mono"/>
            </a:endParaRPr>
          </a:p>
          <a:p>
            <a:r>
              <a:rPr lang="en-US" sz="1200" dirty="0" smtClean="0">
                <a:latin typeface="Andale Mono"/>
                <a:cs typeface="Andale Mono"/>
              </a:rPr>
              <a:t>$&gt; ./configure --prefix=SAGA_LOCATION 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Andale Mono"/>
                <a:cs typeface="Andale Mono"/>
              </a:rPr>
              <a:t>--with-boost= --with-</a:t>
            </a:r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  <a:latin typeface="Andale Mono"/>
                <a:cs typeface="Andale Mono"/>
              </a:rPr>
              <a:t>postgresql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Andale Mono"/>
                <a:cs typeface="Andale Mono"/>
              </a:rPr>
              <a:t>=</a:t>
            </a:r>
          </a:p>
          <a:p>
            <a:endParaRPr lang="en-US" sz="1200" dirty="0" smtClean="0">
              <a:latin typeface="Andale Mono"/>
              <a:cs typeface="Andale Mono"/>
            </a:endParaRPr>
          </a:p>
          <a:p>
            <a:r>
              <a:rPr lang="en-US" sz="1200" dirty="0" smtClean="0">
                <a:latin typeface="Andale Mono"/>
                <a:cs typeface="Andale Mono"/>
              </a:rPr>
              <a:t>$&gt; make</a:t>
            </a:r>
          </a:p>
          <a:p>
            <a:endParaRPr lang="en-US" sz="1200" dirty="0" smtClean="0">
              <a:latin typeface="Andale Mono"/>
              <a:cs typeface="Andale Mono"/>
            </a:endParaRPr>
          </a:p>
          <a:p>
            <a:r>
              <a:rPr lang="en-US" sz="1200" dirty="0" smtClean="0">
                <a:latin typeface="Andale Mono"/>
                <a:cs typeface="Andale Mono"/>
              </a:rPr>
              <a:t>$&gt; make install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 (Python Bindings)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Prerequisites: </a:t>
            </a:r>
            <a:r>
              <a:rPr lang="en-US" i="1" dirty="0" smtClean="0"/>
              <a:t>SAGA Core Components </a:t>
            </a:r>
            <a:r>
              <a:rPr lang="en-US" dirty="0" smtClean="0"/>
              <a:t>and Python </a:t>
            </a:r>
            <a:br>
              <a:rPr lang="en-US" dirty="0" smtClean="0"/>
            </a:br>
            <a:r>
              <a:rPr lang="en-US" dirty="0" smtClean="0"/>
              <a:t>(&gt;= 2.3 with shared libraries installed) </a:t>
            </a:r>
          </a:p>
          <a:p>
            <a:r>
              <a:rPr lang="en-US" dirty="0" smtClean="0"/>
              <a:t>Download and unpack the Python Bindings</a:t>
            </a:r>
            <a:br>
              <a:rPr lang="en-US" dirty="0" smtClean="0"/>
            </a:br>
            <a:r>
              <a:rPr lang="en-US" dirty="0" smtClean="0"/>
              <a:t>Run </a:t>
            </a:r>
            <a:r>
              <a:rPr lang="en-US" b="1" dirty="0" smtClean="0"/>
              <a:t>configure </a:t>
            </a:r>
            <a:r>
              <a:rPr lang="en-US" dirty="0" smtClean="0"/>
              <a:t>and </a:t>
            </a:r>
            <a:r>
              <a:rPr lang="en-US" b="1" dirty="0" smtClean="0"/>
              <a:t>make</a:t>
            </a:r>
            <a:r>
              <a:rPr lang="en-US" dirty="0" smtClean="0"/>
              <a:t>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81601" y="3997362"/>
            <a:ext cx="7243299" cy="1384995"/>
          </a:xfrm>
          <a:prstGeom prst="rect">
            <a:avLst/>
          </a:prstGeom>
          <a:solidFill>
            <a:srgbClr val="D7D9CD"/>
          </a:solidFill>
          <a:ln>
            <a:solidFill>
              <a:srgbClr val="8BADBD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7F7F7F"/>
                </a:solidFill>
                <a:latin typeface="Andale Mono"/>
                <a:cs typeface="Andale Mono"/>
              </a:rPr>
              <a:t>$&gt; export SAGA_LOCATION=/install/location/dir/</a:t>
            </a:r>
          </a:p>
          <a:p>
            <a:endParaRPr lang="en-US" sz="1200" dirty="0" smtClean="0">
              <a:latin typeface="Andale Mono"/>
              <a:cs typeface="Andale Mono"/>
            </a:endParaRPr>
          </a:p>
          <a:p>
            <a:r>
              <a:rPr lang="en-US" sz="1200" dirty="0" smtClean="0">
                <a:latin typeface="Andale Mono"/>
                <a:cs typeface="Andale Mono"/>
              </a:rPr>
              <a:t>$&gt; ./configure 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Andale Mono"/>
                <a:cs typeface="Andale Mono"/>
              </a:rPr>
              <a:t>--with-python=</a:t>
            </a:r>
          </a:p>
          <a:p>
            <a:endParaRPr lang="en-US" sz="1200" dirty="0" smtClean="0">
              <a:latin typeface="Andale Mono"/>
              <a:cs typeface="Andale Mono"/>
            </a:endParaRPr>
          </a:p>
          <a:p>
            <a:r>
              <a:rPr lang="en-US" sz="1200" dirty="0" smtClean="0">
                <a:latin typeface="Andale Mono"/>
                <a:cs typeface="Andale Mono"/>
              </a:rPr>
              <a:t>$&gt; make</a:t>
            </a:r>
          </a:p>
          <a:p>
            <a:endParaRPr lang="en-US" sz="1200" dirty="0" smtClean="0">
              <a:latin typeface="Andale Mono"/>
              <a:cs typeface="Andale Mono"/>
            </a:endParaRPr>
          </a:p>
          <a:p>
            <a:r>
              <a:rPr lang="en-US" sz="1200" dirty="0" smtClean="0">
                <a:latin typeface="Andale Mono"/>
                <a:cs typeface="Andale Mono"/>
              </a:rPr>
              <a:t>$&gt; make install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 (</a:t>
            </a:r>
            <a:r>
              <a:rPr lang="en-US" dirty="0" err="1" smtClean="0"/>
              <a:t>Globus</a:t>
            </a:r>
            <a:r>
              <a:rPr lang="en-US" dirty="0" smtClean="0"/>
              <a:t> Adaptors)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Prerequisites: </a:t>
            </a:r>
            <a:r>
              <a:rPr lang="en-US" b="1" i="1" dirty="0" smtClean="0"/>
              <a:t>SAGA Core Components </a:t>
            </a:r>
            <a:r>
              <a:rPr lang="en-US" dirty="0" smtClean="0"/>
              <a:t>and the </a:t>
            </a:r>
            <a:r>
              <a:rPr lang="en-US" dirty="0" err="1" smtClean="0"/>
              <a:t>Globus</a:t>
            </a:r>
            <a:r>
              <a:rPr lang="en-US" dirty="0" smtClean="0"/>
              <a:t> Toolkit (available at http://</a:t>
            </a:r>
            <a:r>
              <a:rPr lang="en-US" dirty="0" err="1" smtClean="0"/>
              <a:t>www.globus.org</a:t>
            </a:r>
            <a:r>
              <a:rPr lang="en-US" dirty="0" smtClean="0"/>
              <a:t>)</a:t>
            </a:r>
          </a:p>
          <a:p>
            <a:r>
              <a:rPr lang="en-US" dirty="0" smtClean="0"/>
              <a:t>Download and unpack the </a:t>
            </a:r>
            <a:r>
              <a:rPr lang="en-US" dirty="0" err="1" smtClean="0"/>
              <a:t>Globus</a:t>
            </a:r>
            <a:r>
              <a:rPr lang="en-US" dirty="0" smtClean="0"/>
              <a:t> Adaptors </a:t>
            </a:r>
            <a:br>
              <a:rPr lang="en-US" dirty="0" smtClean="0"/>
            </a:br>
            <a:r>
              <a:rPr lang="en-US" dirty="0" smtClean="0"/>
              <a:t>Run </a:t>
            </a:r>
            <a:r>
              <a:rPr lang="en-US" b="1" dirty="0" smtClean="0"/>
              <a:t>configure </a:t>
            </a:r>
            <a:r>
              <a:rPr lang="en-US" dirty="0" smtClean="0"/>
              <a:t>and </a:t>
            </a:r>
            <a:r>
              <a:rPr lang="en-US" b="1" dirty="0" smtClean="0"/>
              <a:t>make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This works similar for all other SAGA Adaptors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81601" y="3826396"/>
            <a:ext cx="7243299" cy="1569660"/>
          </a:xfrm>
          <a:prstGeom prst="rect">
            <a:avLst/>
          </a:prstGeom>
          <a:solidFill>
            <a:srgbClr val="D7D9CD"/>
          </a:solidFill>
          <a:ln>
            <a:solidFill>
              <a:srgbClr val="8BADBD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7F7F7F"/>
                </a:solidFill>
                <a:latin typeface="Andale Mono"/>
                <a:cs typeface="Andale Mono"/>
              </a:rPr>
              <a:t>$&gt; export SAGA_LOCATION=/install/location/dir/</a:t>
            </a:r>
          </a:p>
          <a:p>
            <a:r>
              <a:rPr lang="en-US" sz="1200" dirty="0" smtClean="0">
                <a:solidFill>
                  <a:srgbClr val="7F7F7F"/>
                </a:solidFill>
                <a:latin typeface="Andale Mono"/>
                <a:cs typeface="Andale Mono"/>
              </a:rPr>
              <a:t>$&gt; export GLOBUS_LOCATION=/path/to/your/</a:t>
            </a:r>
            <a:r>
              <a:rPr lang="en-US" sz="1200" dirty="0" err="1" smtClean="0">
                <a:solidFill>
                  <a:srgbClr val="7F7F7F"/>
                </a:solidFill>
                <a:latin typeface="Andale Mono"/>
                <a:cs typeface="Andale Mono"/>
              </a:rPr>
              <a:t>globus</a:t>
            </a:r>
            <a:r>
              <a:rPr lang="en-US" sz="1200" dirty="0" smtClean="0">
                <a:solidFill>
                  <a:srgbClr val="7F7F7F"/>
                </a:solidFill>
                <a:latin typeface="Andale Mono"/>
                <a:cs typeface="Andale Mono"/>
              </a:rPr>
              <a:t>/installation</a:t>
            </a:r>
          </a:p>
          <a:p>
            <a:endParaRPr lang="en-US" sz="1200" dirty="0" smtClean="0">
              <a:latin typeface="Andale Mono"/>
              <a:cs typeface="Andale Mono"/>
            </a:endParaRPr>
          </a:p>
          <a:p>
            <a:r>
              <a:rPr lang="en-US" sz="1200" dirty="0" smtClean="0">
                <a:latin typeface="Andale Mono"/>
                <a:cs typeface="Andale Mono"/>
              </a:rPr>
              <a:t>$&gt; ./configure 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Andale Mono"/>
                <a:cs typeface="Andale Mono"/>
              </a:rPr>
              <a:t>--with-</a:t>
            </a:r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  <a:latin typeface="Andale Mono"/>
                <a:cs typeface="Andale Mono"/>
              </a:rPr>
              <a:t>globus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Andale Mono"/>
                <a:cs typeface="Andale Mono"/>
              </a:rPr>
              <a:t>-location= --with-</a:t>
            </a:r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  <a:latin typeface="Andale Mono"/>
                <a:cs typeface="Andale Mono"/>
              </a:rPr>
              <a:t>globus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Andale Mono"/>
                <a:cs typeface="Andale Mono"/>
              </a:rPr>
              <a:t>-flavor=</a:t>
            </a:r>
          </a:p>
          <a:p>
            <a:endParaRPr lang="en-US" sz="1200" dirty="0" smtClean="0">
              <a:latin typeface="Andale Mono"/>
              <a:cs typeface="Andale Mono"/>
            </a:endParaRPr>
          </a:p>
          <a:p>
            <a:r>
              <a:rPr lang="en-US" sz="1200" dirty="0" smtClean="0">
                <a:latin typeface="Andale Mono"/>
                <a:cs typeface="Andale Mono"/>
              </a:rPr>
              <a:t>$&gt; </a:t>
            </a:r>
            <a:r>
              <a:rPr lang="en-US" sz="1200" dirty="0" smtClean="0">
                <a:solidFill>
                  <a:srgbClr val="FF0000"/>
                </a:solidFill>
                <a:latin typeface="Andale Mono"/>
                <a:cs typeface="Andale Mono"/>
              </a:rPr>
              <a:t>make</a:t>
            </a:r>
          </a:p>
          <a:p>
            <a:endParaRPr lang="en-US" sz="1200" dirty="0" smtClean="0">
              <a:latin typeface="Andale Mono"/>
              <a:cs typeface="Andale Mono"/>
            </a:endParaRPr>
          </a:p>
          <a:p>
            <a:r>
              <a:rPr lang="en-US" sz="1200" dirty="0" smtClean="0">
                <a:latin typeface="Andale Mono"/>
                <a:cs typeface="Andale Mono"/>
              </a:rPr>
              <a:t>$&gt; make install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 (Condor Adaptor)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Prerequisites: </a:t>
            </a:r>
            <a:r>
              <a:rPr lang="en-US" b="1" i="1" dirty="0" smtClean="0"/>
              <a:t>SAGA Core Components </a:t>
            </a:r>
            <a:r>
              <a:rPr lang="en-US" dirty="0" smtClean="0"/>
              <a:t>and the Condor Client Tools (available at </a:t>
            </a:r>
            <a:r>
              <a:rPr lang="de-DE" dirty="0"/>
              <a:t>http://</a:t>
            </a:r>
            <a:r>
              <a:rPr lang="de-DE" dirty="0" err="1"/>
              <a:t>www.cs.wisc.edu</a:t>
            </a:r>
            <a:r>
              <a:rPr lang="de-DE" dirty="0"/>
              <a:t>/</a:t>
            </a:r>
            <a:r>
              <a:rPr lang="de-DE" dirty="0" err="1"/>
              <a:t>condor</a:t>
            </a:r>
            <a:r>
              <a:rPr lang="de-DE" dirty="0"/>
              <a:t>/</a:t>
            </a:r>
            <a:r>
              <a:rPr lang="en-US" dirty="0" smtClean="0"/>
              <a:t>)</a:t>
            </a:r>
          </a:p>
          <a:p>
            <a:r>
              <a:rPr lang="en-US" dirty="0" smtClean="0"/>
              <a:t>Download and unpack the Condor Adaptors </a:t>
            </a:r>
            <a:br>
              <a:rPr lang="en-US" dirty="0" smtClean="0"/>
            </a:br>
            <a:r>
              <a:rPr lang="en-US" dirty="0" smtClean="0"/>
              <a:t>Run </a:t>
            </a:r>
            <a:r>
              <a:rPr lang="en-US" b="1" dirty="0" smtClean="0"/>
              <a:t>configure </a:t>
            </a:r>
            <a:r>
              <a:rPr lang="en-US" dirty="0" smtClean="0"/>
              <a:t>and </a:t>
            </a:r>
            <a:r>
              <a:rPr lang="en-US" b="1" dirty="0" smtClean="0"/>
              <a:t>make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481601" y="4127996"/>
            <a:ext cx="7243299" cy="1384995"/>
          </a:xfrm>
          <a:prstGeom prst="rect">
            <a:avLst/>
          </a:prstGeom>
          <a:solidFill>
            <a:srgbClr val="D7D9CD"/>
          </a:solidFill>
          <a:ln>
            <a:solidFill>
              <a:srgbClr val="8BADBD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7F7F7F"/>
                </a:solidFill>
                <a:latin typeface="Andale Mono"/>
                <a:cs typeface="Andale Mono"/>
              </a:rPr>
              <a:t>$&gt; export SAGA_LOCATION=/install/location/dir/</a:t>
            </a:r>
          </a:p>
          <a:p>
            <a:endParaRPr lang="en-US" sz="1200" dirty="0" smtClean="0">
              <a:latin typeface="Andale Mono"/>
              <a:cs typeface="Andale Mono"/>
            </a:endParaRPr>
          </a:p>
          <a:p>
            <a:r>
              <a:rPr lang="en-US" sz="1200" dirty="0" smtClean="0">
                <a:latin typeface="Andale Mono"/>
                <a:cs typeface="Andale Mono"/>
              </a:rPr>
              <a:t>$&gt; ./configure 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Andale Mono"/>
                <a:cs typeface="Andale Mono"/>
              </a:rPr>
              <a:t>--with-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Andale Mono"/>
                <a:cs typeface="Andale Mono"/>
              </a:rPr>
              <a:t>condor=</a:t>
            </a:r>
          </a:p>
          <a:p>
            <a:endParaRPr lang="en-US" sz="1200" dirty="0" smtClean="0">
              <a:latin typeface="Andale Mono"/>
              <a:cs typeface="Andale Mono"/>
            </a:endParaRPr>
          </a:p>
          <a:p>
            <a:r>
              <a:rPr lang="en-US" sz="1200" dirty="0" smtClean="0">
                <a:latin typeface="Andale Mono"/>
                <a:cs typeface="Andale Mono"/>
              </a:rPr>
              <a:t>$&gt; </a:t>
            </a:r>
            <a:r>
              <a:rPr lang="en-US" sz="1200" dirty="0" smtClean="0">
                <a:solidFill>
                  <a:srgbClr val="FF0000"/>
                </a:solidFill>
                <a:latin typeface="Andale Mono"/>
                <a:cs typeface="Andale Mono"/>
              </a:rPr>
              <a:t>make</a:t>
            </a:r>
          </a:p>
          <a:p>
            <a:endParaRPr lang="en-US" sz="1200" dirty="0" smtClean="0">
              <a:latin typeface="Andale Mono"/>
              <a:cs typeface="Andale Mono"/>
            </a:endParaRPr>
          </a:p>
          <a:p>
            <a:r>
              <a:rPr lang="en-US" sz="1200" dirty="0" smtClean="0">
                <a:latin typeface="Andale Mono"/>
                <a:cs typeface="Andale Mono"/>
              </a:rPr>
              <a:t>$&gt; make install</a:t>
            </a: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4028848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 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SAGA_LOCATION must point to your Core Components installation </a:t>
            </a:r>
          </a:p>
          <a:p>
            <a:r>
              <a:rPr lang="en-US" dirty="0"/>
              <a:t>D</a:t>
            </a:r>
            <a:r>
              <a:rPr lang="en-US" dirty="0" smtClean="0"/>
              <a:t>ifferent Adaptors may have different configure options</a:t>
            </a:r>
            <a:r>
              <a:rPr lang="en-US" b="1" dirty="0" smtClean="0"/>
              <a:t>. ./configure --help </a:t>
            </a:r>
            <a:r>
              <a:rPr lang="en-US" dirty="0" smtClean="0"/>
              <a:t>might help ;-) </a:t>
            </a:r>
          </a:p>
          <a:p>
            <a:r>
              <a:rPr lang="en-US" dirty="0" smtClean="0"/>
              <a:t>Each adaptor comes with a file called: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4800" b="1" dirty="0" smtClean="0"/>
              <a:t>INSTALL</a:t>
            </a:r>
            <a:r>
              <a:rPr lang="en-US" sz="4800" dirty="0" smtClean="0"/>
              <a:t/>
            </a:r>
            <a:br>
              <a:rPr lang="en-US" sz="4800" dirty="0" smtClean="0"/>
            </a:br>
            <a:r>
              <a:rPr lang="en-US" dirty="0" smtClean="0"/>
              <a:t> </a:t>
            </a:r>
            <a:r>
              <a:rPr lang="en-US" sz="4800" dirty="0" smtClean="0"/>
              <a:t/>
            </a:r>
            <a:br>
              <a:rPr lang="en-US" sz="4800" dirty="0" smtClean="0"/>
            </a:br>
            <a:r>
              <a:rPr lang="en-US" sz="2200" dirty="0" smtClean="0"/>
              <a:t>Read it! </a:t>
            </a: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068611830"/>
      </p:ext>
    </p:extLst>
  </p:cSld>
  <p:clrMapOvr>
    <a:masterClrMapping/>
  </p:clrMapOvr>
</p:sld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spective">
      <a:majorFont>
        <a:latin typeface="Century Gothic"/>
        <a:ea typeface=""/>
        <a:cs typeface=""/>
        <a:font script="Jpan" typeface="メイリオ"/>
      </a:majorFont>
      <a:minorFont>
        <a:latin typeface="Century Gothic"/>
        <a:ea typeface=""/>
        <a:cs typeface=""/>
        <a:font script="Jpan" typeface="メイリオ"/>
      </a:minorFont>
    </a:fontScheme>
    <a:fmtScheme name="Perspective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Perspective.thmx</Template>
  <TotalTime>235</TotalTime>
  <Words>1072</Words>
  <Application>Microsoft Macintosh PowerPoint</Application>
  <PresentationFormat>On-screen Show (4:3)</PresentationFormat>
  <Paragraphs>118</Paragraphs>
  <Slides>11</Slides>
  <Notes>1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Perspective</vt:lpstr>
      <vt:lpstr>Installation and Configuration</vt:lpstr>
      <vt:lpstr>Installation</vt:lpstr>
      <vt:lpstr>Latest Available Components / Adaptors</vt:lpstr>
      <vt:lpstr>Installation</vt:lpstr>
      <vt:lpstr>Installation (Core Components)</vt:lpstr>
      <vt:lpstr>Installation (Python Bindings)</vt:lpstr>
      <vt:lpstr>Installation (Globus Adaptors)</vt:lpstr>
      <vt:lpstr>Installation (Condor Adaptor)</vt:lpstr>
      <vt:lpstr>Installation Recap</vt:lpstr>
      <vt:lpstr>Configure Environment</vt:lpstr>
      <vt:lpstr>Test The Installation</vt:lpstr>
    </vt:vector>
  </TitlesOfParts>
  <Company>Louisiana State Univeristy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SAGA</dc:title>
  <dc:creator>Ole Weidner</dc:creator>
  <cp:lastModifiedBy>Ole Weidner</cp:lastModifiedBy>
  <cp:revision>59</cp:revision>
  <dcterms:created xsi:type="dcterms:W3CDTF">2010-10-25T23:20:28Z</dcterms:created>
  <dcterms:modified xsi:type="dcterms:W3CDTF">2010-10-25T23:21:06Z</dcterms:modified>
</cp:coreProperties>
</file>