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4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3.xml" ContentType="application/vnd.openxmlformats-officedocument.presentationml.slideMaster+xml"/>
  <Override PartName="/ppt/slides/slide11.xml" ContentType="application/vnd.openxmlformats-officedocument.presentationml.slid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2.xml" ContentType="application/vnd.openxmlformats-officedocument.drawingml.char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theme/theme5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slideMasters/slideMaster2.xml" ContentType="application/vnd.openxmlformats-officedocument.presentationml.slideMaster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Default Extension="rels" ContentType="application/vnd.openxmlformats-package.relationships+xml"/>
  <Override PartName="/ppt/slides/slide6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  <p:sldMasterId id="2147483676" r:id="rId2"/>
    <p:sldMasterId id="2147483678" r:id="rId3"/>
  </p:sldMasterIdLst>
  <p:notesMasterIdLst>
    <p:notesMasterId r:id="rId19"/>
  </p:notesMasterIdLst>
  <p:handoutMasterIdLst>
    <p:handoutMasterId r:id="rId20"/>
  </p:handoutMasterIdLst>
  <p:sldIdLst>
    <p:sldId id="256" r:id="rId4"/>
    <p:sldId id="261" r:id="rId5"/>
    <p:sldId id="262" r:id="rId6"/>
    <p:sldId id="263" r:id="rId7"/>
    <p:sldId id="264" r:id="rId8"/>
    <p:sldId id="273" r:id="rId9"/>
    <p:sldId id="265" r:id="rId10"/>
    <p:sldId id="266" r:id="rId11"/>
    <p:sldId id="270" r:id="rId12"/>
    <p:sldId id="271" r:id="rId13"/>
    <p:sldId id="272" r:id="rId14"/>
    <p:sldId id="268" r:id="rId15"/>
    <p:sldId id="269" r:id="rId16"/>
    <p:sldId id="274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7D9CD"/>
    <a:srgbClr val="8BADBD"/>
    <a:srgbClr val="8BACBD"/>
    <a:srgbClr val="B5B5B5"/>
    <a:srgbClr val="424242"/>
    <a:srgbClr val="E4E6DE"/>
    <a:srgbClr val="595959"/>
    <a:srgbClr val="323232"/>
    <a:srgbClr val="E9A4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 showOutlineIcons="0">
    <p:restoredLeft sz="15629" autoAdjust="0"/>
    <p:restoredTop sz="94668" autoAdjust="0"/>
  </p:normalViewPr>
  <p:slideViewPr>
    <p:cSldViewPr snapToGrid="0" snapToObjects="1">
      <p:cViewPr varScale="1">
        <p:scale>
          <a:sx n="145" d="100"/>
          <a:sy n="145" d="100"/>
        </p:scale>
        <p:origin x="-140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4.xml"/><Relationship Id="rId1" Type="http://schemas.openxmlformats.org/officeDocument/2006/relationships/slideMaster" Target="slideMasters/slideMaster1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0" Type="http://schemas.openxmlformats.org/officeDocument/2006/relationships/slide" Target="slides/slide7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9" Type="http://schemas.openxmlformats.org/officeDocument/2006/relationships/slide" Target="slides/slide6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14" Type="http://schemas.openxmlformats.org/officeDocument/2006/relationships/slide" Target="slides/slide11.xml"/><Relationship Id="rId23" Type="http://schemas.openxmlformats.org/officeDocument/2006/relationships/viewProps" Target="viewProps.xml"/><Relationship Id="rId4" Type="http://schemas.openxmlformats.org/officeDocument/2006/relationships/slide" Target="slides/slide1.xml"/><Relationship Id="rId11" Type="http://schemas.openxmlformats.org/officeDocument/2006/relationships/slide" Target="slides/slide8.xml"/><Relationship Id="rId6" Type="http://schemas.openxmlformats.org/officeDocument/2006/relationships/slide" Target="slides/slide3.xml"/><Relationship Id="rId16" Type="http://schemas.openxmlformats.org/officeDocument/2006/relationships/slide" Target="slides/slide13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9" Type="http://schemas.openxmlformats.org/officeDocument/2006/relationships/notesMaster" Target="notesMasters/notesMaster1.xml"/><Relationship Id="rId20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1" Type="http://schemas.openxmlformats.org/officeDocument/2006/relationships/printerSettings" Target="printerSettings/printerSettings1.bin"/><Relationship Id="rId2" Type="http://schemas.openxmlformats.org/officeDocument/2006/relationships/slideMaster" Target="slideMasters/slideMaster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hantenu:SAGA:saga-projects:papers:async-re:data:Refined_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hantenu:SAGA:saga-projects:papers:async-re:data:Refined_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Sheet1!$A$3</c:f>
              <c:strCache>
                <c:ptCount val="1"/>
                <c:pt idx="0">
                  <c:v>Synchronous</c:v>
                </c:pt>
              </c:strCache>
            </c:strRef>
          </c:tx>
          <c:errBars>
            <c:errBarType val="both"/>
            <c:errValType val="cust"/>
            <c:plus>
              <c:numRef>
                <c:f>(Sheet1!$C$3,Sheet1!$E$3,Sheet1!$G$3,Sheet1!$I$3)</c:f>
                <c:numCache>
                  <c:formatCode>General</c:formatCode>
                  <c:ptCount val="4"/>
                  <c:pt idx="0">
                    <c:v>8.81</c:v>
                  </c:pt>
                  <c:pt idx="1">
                    <c:v>11.2</c:v>
                  </c:pt>
                  <c:pt idx="2">
                    <c:v>17.0</c:v>
                  </c:pt>
                  <c:pt idx="3">
                    <c:v>18.34</c:v>
                  </c:pt>
                </c:numCache>
              </c:numRef>
            </c:plus>
            <c:minus>
              <c:numRef>
                <c:f>(Sheet1!$C$3,Sheet1!$E$3,Sheet1!$G$3,Sheet1!$I$3)</c:f>
                <c:numCache>
                  <c:formatCode>General</c:formatCode>
                  <c:ptCount val="4"/>
                  <c:pt idx="0">
                    <c:v>8.81</c:v>
                  </c:pt>
                  <c:pt idx="1">
                    <c:v>11.2</c:v>
                  </c:pt>
                  <c:pt idx="2">
                    <c:v>17.0</c:v>
                  </c:pt>
                  <c:pt idx="3">
                    <c:v>18.34</c:v>
                  </c:pt>
                </c:numCache>
              </c:numRef>
            </c:minus>
          </c:errBars>
          <c:cat>
            <c:strRef>
              <c:f>(Sheet1!$B$2,Sheet1!$D$2,Sheet1!$F$2,Sheet1!$H$2,Sheet1!$J$2,Sheet1!$L$2,Sheet1!$N$2)</c:f>
              <c:strCache>
                <c:ptCount val="7"/>
                <c:pt idx="0">
                  <c:v>4 replicas/16 exchanges</c:v>
                </c:pt>
                <c:pt idx="1">
                  <c:v>8 replicas/32 exchanges</c:v>
                </c:pt>
                <c:pt idx="2">
                  <c:v>16/64</c:v>
                </c:pt>
                <c:pt idx="3">
                  <c:v>32/128</c:v>
                </c:pt>
                <c:pt idx="4">
                  <c:v>64/256</c:v>
                </c:pt>
                <c:pt idx="5">
                  <c:v>128/512</c:v>
                </c:pt>
                <c:pt idx="6">
                  <c:v>256/1024</c:v>
                </c:pt>
              </c:strCache>
            </c:strRef>
          </c:cat>
          <c:val>
            <c:numRef>
              <c:f>(Sheet1!$B$3,Sheet1!$D$3,Sheet1!$F$3,Sheet1!$H$3,Sheet1!$J$3,Sheet1!$L$3,Sheet1!$N$3)</c:f>
              <c:numCache>
                <c:formatCode>General</c:formatCode>
                <c:ptCount val="7"/>
                <c:pt idx="0">
                  <c:v>624.0</c:v>
                </c:pt>
                <c:pt idx="1">
                  <c:v>685.0</c:v>
                </c:pt>
                <c:pt idx="2">
                  <c:v>802.0</c:v>
                </c:pt>
                <c:pt idx="3">
                  <c:v>1023.0</c:v>
                </c:pt>
              </c:numCache>
            </c:numRef>
          </c:val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Asynchronous - Centralized</c:v>
                </c:pt>
              </c:strCache>
            </c:strRef>
          </c:tx>
          <c:errBars>
            <c:errBarType val="both"/>
            <c:errValType val="cust"/>
            <c:plus>
              <c:numRef>
                <c:f>(Sheet1!$C$4,Sheet1!$E$4,Sheet1!$G$4,Sheet1!$I$4,Sheet1!$K$4)</c:f>
                <c:numCache>
                  <c:formatCode>General</c:formatCode>
                  <c:ptCount val="5"/>
                  <c:pt idx="0">
                    <c:v>11.1</c:v>
                  </c:pt>
                  <c:pt idx="1">
                    <c:v>3.23</c:v>
                  </c:pt>
                  <c:pt idx="2">
                    <c:v>16.36</c:v>
                  </c:pt>
                  <c:pt idx="3">
                    <c:v>13.4</c:v>
                  </c:pt>
                  <c:pt idx="4">
                    <c:v>19.2</c:v>
                  </c:pt>
                </c:numCache>
              </c:numRef>
            </c:plus>
            <c:minus>
              <c:numRef>
                <c:f>(Sheet1!$C$4,Sheet1!$E$4,Sheet1!$G$4,Sheet1!$I$4,Sheet1!$K$4)</c:f>
                <c:numCache>
                  <c:formatCode>General</c:formatCode>
                  <c:ptCount val="5"/>
                  <c:pt idx="0">
                    <c:v>11.1</c:v>
                  </c:pt>
                  <c:pt idx="1">
                    <c:v>3.23</c:v>
                  </c:pt>
                  <c:pt idx="2">
                    <c:v>16.36</c:v>
                  </c:pt>
                  <c:pt idx="3">
                    <c:v>13.4</c:v>
                  </c:pt>
                  <c:pt idx="4">
                    <c:v>19.2</c:v>
                  </c:pt>
                </c:numCache>
              </c:numRef>
            </c:minus>
          </c:errBars>
          <c:cat>
            <c:strRef>
              <c:f>(Sheet1!$B$2,Sheet1!$D$2,Sheet1!$F$2,Sheet1!$H$2,Sheet1!$J$2,Sheet1!$L$2,Sheet1!$N$2)</c:f>
              <c:strCache>
                <c:ptCount val="7"/>
                <c:pt idx="0">
                  <c:v>4 replicas/16 exchanges</c:v>
                </c:pt>
                <c:pt idx="1">
                  <c:v>8 replicas/32 exchanges</c:v>
                </c:pt>
                <c:pt idx="2">
                  <c:v>16/64</c:v>
                </c:pt>
                <c:pt idx="3">
                  <c:v>32/128</c:v>
                </c:pt>
                <c:pt idx="4">
                  <c:v>64/256</c:v>
                </c:pt>
                <c:pt idx="5">
                  <c:v>128/512</c:v>
                </c:pt>
                <c:pt idx="6">
                  <c:v>256/1024</c:v>
                </c:pt>
              </c:strCache>
            </c:strRef>
          </c:cat>
          <c:val>
            <c:numRef>
              <c:f>(Sheet1!$B$4,Sheet1!$D$4,Sheet1!$F$4,Sheet1!$H$4,Sheet1!$J$4,Sheet1!$L$4,Sheet1!$N$4)</c:f>
              <c:numCache>
                <c:formatCode>General</c:formatCode>
                <c:ptCount val="7"/>
                <c:pt idx="0">
                  <c:v>628.6</c:v>
                </c:pt>
                <c:pt idx="1">
                  <c:v>630.0</c:v>
                </c:pt>
                <c:pt idx="2">
                  <c:v>701.83</c:v>
                </c:pt>
                <c:pt idx="3">
                  <c:v>804.0</c:v>
                </c:pt>
                <c:pt idx="4">
                  <c:v>1097.0</c:v>
                </c:pt>
                <c:pt idx="5">
                  <c:v>1893.0</c:v>
                </c:pt>
              </c:numCache>
            </c:numRef>
          </c:val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Asynchronous - Decentralized</c:v>
                </c:pt>
              </c:strCache>
            </c:strRef>
          </c:tx>
          <c:errBars>
            <c:errBarType val="both"/>
            <c:errValType val="cust"/>
            <c:plus>
              <c:numRef>
                <c:f>(Sheet1!$C$5,Sheet1!$E$5,Sheet1!$G$5,Sheet1!$I$5,Sheet1!$K$5,Sheet1!$M$5,Sheet1!$O$5)</c:f>
                <c:numCache>
                  <c:formatCode>General</c:formatCode>
                  <c:ptCount val="7"/>
                  <c:pt idx="0">
                    <c:v>5.97</c:v>
                  </c:pt>
                  <c:pt idx="1">
                    <c:v>6.14</c:v>
                  </c:pt>
                  <c:pt idx="2">
                    <c:v>3.38</c:v>
                  </c:pt>
                  <c:pt idx="3">
                    <c:v>4.24</c:v>
                  </c:pt>
                  <c:pt idx="4">
                    <c:v>3.77</c:v>
                  </c:pt>
                  <c:pt idx="5">
                    <c:v>8.6</c:v>
                  </c:pt>
                  <c:pt idx="6">
                    <c:v>25.4</c:v>
                  </c:pt>
                </c:numCache>
              </c:numRef>
            </c:plus>
            <c:minus>
              <c:numRef>
                <c:f>(Sheet1!$C$5,Sheet1!$E$5,Sheet1!$G$5,Sheet1!$I$5,Sheet1!$K$5,Sheet1!$M$5,Sheet1!$O$5)</c:f>
                <c:numCache>
                  <c:formatCode>General</c:formatCode>
                  <c:ptCount val="7"/>
                  <c:pt idx="0">
                    <c:v>5.97</c:v>
                  </c:pt>
                  <c:pt idx="1">
                    <c:v>6.14</c:v>
                  </c:pt>
                  <c:pt idx="2">
                    <c:v>3.38</c:v>
                  </c:pt>
                  <c:pt idx="3">
                    <c:v>4.24</c:v>
                  </c:pt>
                  <c:pt idx="4">
                    <c:v>3.77</c:v>
                  </c:pt>
                  <c:pt idx="5">
                    <c:v>8.6</c:v>
                  </c:pt>
                  <c:pt idx="6">
                    <c:v>25.4</c:v>
                  </c:pt>
                </c:numCache>
              </c:numRef>
            </c:minus>
          </c:errBars>
          <c:cat>
            <c:strRef>
              <c:f>(Sheet1!$B$2,Sheet1!$D$2,Sheet1!$F$2,Sheet1!$H$2,Sheet1!$J$2,Sheet1!$L$2,Sheet1!$N$2)</c:f>
              <c:strCache>
                <c:ptCount val="7"/>
                <c:pt idx="0">
                  <c:v>4 replicas/16 exchanges</c:v>
                </c:pt>
                <c:pt idx="1">
                  <c:v>8 replicas/32 exchanges</c:v>
                </c:pt>
                <c:pt idx="2">
                  <c:v>16/64</c:v>
                </c:pt>
                <c:pt idx="3">
                  <c:v>32/128</c:v>
                </c:pt>
                <c:pt idx="4">
                  <c:v>64/256</c:v>
                </c:pt>
                <c:pt idx="5">
                  <c:v>128/512</c:v>
                </c:pt>
                <c:pt idx="6">
                  <c:v>256/1024</c:v>
                </c:pt>
              </c:strCache>
            </c:strRef>
          </c:cat>
          <c:val>
            <c:numRef>
              <c:f>(Sheet1!$B$5,Sheet1!$D$5,Sheet1!$F$5,Sheet1!$H$5,Sheet1!$J$5,Sheet1!$L$5,Sheet1!$N$5)</c:f>
              <c:numCache>
                <c:formatCode>General</c:formatCode>
                <c:ptCount val="7"/>
                <c:pt idx="0">
                  <c:v>588.9</c:v>
                </c:pt>
                <c:pt idx="1">
                  <c:v>609.0</c:v>
                </c:pt>
                <c:pt idx="2">
                  <c:v>583.33</c:v>
                </c:pt>
                <c:pt idx="3">
                  <c:v>641.0</c:v>
                </c:pt>
                <c:pt idx="4">
                  <c:v>660.0</c:v>
                </c:pt>
                <c:pt idx="5">
                  <c:v>784.0</c:v>
                </c:pt>
                <c:pt idx="6">
                  <c:v>882.0</c:v>
                </c:pt>
              </c:numCache>
            </c:numRef>
          </c:val>
        </c:ser>
        <c:axId val="177944104"/>
        <c:axId val="146823016"/>
      </c:barChart>
      <c:catAx>
        <c:axId val="177944104"/>
        <c:scaling>
          <c:orientation val="minMax"/>
        </c:scaling>
        <c:axPos val="b"/>
        <c:tickLblPos val="nextTo"/>
        <c:crossAx val="146823016"/>
        <c:crosses val="autoZero"/>
        <c:auto val="1"/>
        <c:lblAlgn val="ctr"/>
        <c:lblOffset val="100"/>
      </c:catAx>
      <c:valAx>
        <c:axId val="146823016"/>
        <c:scaling>
          <c:orientation val="minMax"/>
        </c:scaling>
        <c:axPos val="l"/>
        <c:majorGridlines/>
        <c:numFmt formatCode="General" sourceLinked="1"/>
        <c:tickLblPos val="nextTo"/>
        <c:crossAx val="17794410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v>Synchronous</c:v>
          </c:tx>
          <c:errBars>
            <c:errBarType val="both"/>
            <c:errValType val="cust"/>
            <c:plus>
              <c:numRef>
                <c:f>(Sheet1!$C$43,Sheet1!$E$43)</c:f>
                <c:numCache>
                  <c:formatCode>General</c:formatCode>
                  <c:ptCount val="2"/>
                  <c:pt idx="0">
                    <c:v>14.5</c:v>
                  </c:pt>
                  <c:pt idx="1">
                    <c:v>10.05</c:v>
                  </c:pt>
                </c:numCache>
              </c:numRef>
            </c:plus>
            <c:minus>
              <c:numRef>
                <c:f>(Sheet1!$C$43,Sheet1!$E$43)</c:f>
                <c:numCache>
                  <c:formatCode>General</c:formatCode>
                  <c:ptCount val="2"/>
                  <c:pt idx="0">
                    <c:v>14.5</c:v>
                  </c:pt>
                  <c:pt idx="1">
                    <c:v>10.05</c:v>
                  </c:pt>
                </c:numCache>
              </c:numRef>
            </c:minus>
          </c:errBars>
          <c:cat>
            <c:strRef>
              <c:f>Sheet1!$B$38:$C$38</c:f>
              <c:strCache>
                <c:ptCount val="2"/>
                <c:pt idx="0">
                  <c:v>4BJs, 4Machines - 16 replicas/64 exchanges</c:v>
                </c:pt>
                <c:pt idx="1">
                  <c:v>2BJs 2Machines, 8 replicas, 32 exchanges</c:v>
                </c:pt>
              </c:strCache>
            </c:strRef>
          </c:cat>
          <c:val>
            <c:numRef>
              <c:f>Sheet1!$B$39:$C$39</c:f>
              <c:numCache>
                <c:formatCode>General</c:formatCode>
                <c:ptCount val="2"/>
                <c:pt idx="0">
                  <c:v>1179.8</c:v>
                </c:pt>
                <c:pt idx="1">
                  <c:v>805.0</c:v>
                </c:pt>
              </c:numCache>
            </c:numRef>
          </c:val>
        </c:ser>
        <c:ser>
          <c:idx val="1"/>
          <c:order val="1"/>
          <c:tx>
            <c:v>Asynchronous-Centralized</c:v>
          </c:tx>
          <c:errBars>
            <c:errBarType val="both"/>
            <c:errValType val="cust"/>
            <c:plus>
              <c:numRef>
                <c:f>(Sheet1!$C$44,Sheet1!$E$44)</c:f>
                <c:numCache>
                  <c:formatCode>General</c:formatCode>
                  <c:ptCount val="2"/>
                  <c:pt idx="0">
                    <c:v>7.11</c:v>
                  </c:pt>
                  <c:pt idx="1">
                    <c:v>5.57</c:v>
                  </c:pt>
                </c:numCache>
              </c:numRef>
            </c:plus>
            <c:minus>
              <c:numRef>
                <c:f>(Sheet1!$C$44,Sheet1!$E$44)</c:f>
                <c:numCache>
                  <c:formatCode>General</c:formatCode>
                  <c:ptCount val="2"/>
                  <c:pt idx="0">
                    <c:v>7.11</c:v>
                  </c:pt>
                  <c:pt idx="1">
                    <c:v>5.57</c:v>
                  </c:pt>
                </c:numCache>
              </c:numRef>
            </c:minus>
          </c:errBars>
          <c:cat>
            <c:strRef>
              <c:f>Sheet1!$B$38:$C$38</c:f>
              <c:strCache>
                <c:ptCount val="2"/>
                <c:pt idx="0">
                  <c:v>4BJs, 4Machines - 16 replicas/64 exchanges</c:v>
                </c:pt>
                <c:pt idx="1">
                  <c:v>2BJs 2Machines, 8 replicas, 32 exchanges</c:v>
                </c:pt>
              </c:strCache>
            </c:strRef>
          </c:cat>
          <c:val>
            <c:numRef>
              <c:f>Sheet1!$B$40:$C$40</c:f>
              <c:numCache>
                <c:formatCode>General</c:formatCode>
                <c:ptCount val="2"/>
                <c:pt idx="0">
                  <c:v>685.0</c:v>
                </c:pt>
                <c:pt idx="1">
                  <c:v>632.0</c:v>
                </c:pt>
              </c:numCache>
            </c:numRef>
          </c:val>
        </c:ser>
        <c:ser>
          <c:idx val="2"/>
          <c:order val="2"/>
          <c:tx>
            <c:v>Asynchronous-Decentralized</c:v>
          </c:tx>
          <c:errBars>
            <c:errBarType val="both"/>
            <c:errValType val="cust"/>
            <c:plus>
              <c:numRef>
                <c:f>(Sheet1!$C$45,Sheet1!$E$45)</c:f>
                <c:numCache>
                  <c:formatCode>General</c:formatCode>
                  <c:ptCount val="2"/>
                  <c:pt idx="0">
                    <c:v>1.66</c:v>
                  </c:pt>
                  <c:pt idx="1">
                    <c:v>9.17</c:v>
                  </c:pt>
                </c:numCache>
              </c:numRef>
            </c:plus>
            <c:minus>
              <c:numRef>
                <c:f>(Sheet1!$C$45,Sheet1!$E$45)</c:f>
                <c:numCache>
                  <c:formatCode>General</c:formatCode>
                  <c:ptCount val="2"/>
                  <c:pt idx="0">
                    <c:v>1.66</c:v>
                  </c:pt>
                  <c:pt idx="1">
                    <c:v>9.17</c:v>
                  </c:pt>
                </c:numCache>
              </c:numRef>
            </c:minus>
          </c:errBars>
          <c:cat>
            <c:strRef>
              <c:f>Sheet1!$B$38:$C$38</c:f>
              <c:strCache>
                <c:ptCount val="2"/>
                <c:pt idx="0">
                  <c:v>4BJs, 4Machines - 16 replicas/64 exchanges</c:v>
                </c:pt>
                <c:pt idx="1">
                  <c:v>2BJs 2Machines, 8 replicas, 32 exchanges</c:v>
                </c:pt>
              </c:strCache>
            </c:strRef>
          </c:cat>
          <c:val>
            <c:numRef>
              <c:f>Sheet1!$B$41:$C$41</c:f>
              <c:numCache>
                <c:formatCode>General</c:formatCode>
                <c:ptCount val="2"/>
                <c:pt idx="0">
                  <c:v>641.0</c:v>
                </c:pt>
                <c:pt idx="1">
                  <c:v>607.8</c:v>
                </c:pt>
              </c:numCache>
            </c:numRef>
          </c:val>
        </c:ser>
        <c:axId val="68804280"/>
        <c:axId val="467493992"/>
      </c:barChart>
      <c:catAx>
        <c:axId val="68804280"/>
        <c:scaling>
          <c:orientation val="minMax"/>
        </c:scaling>
        <c:axPos val="b"/>
        <c:tickLblPos val="nextTo"/>
        <c:crossAx val="467493992"/>
        <c:crosses val="autoZero"/>
        <c:auto val="1"/>
        <c:lblAlgn val="ctr"/>
        <c:lblOffset val="100"/>
      </c:catAx>
      <c:valAx>
        <c:axId val="467493992"/>
        <c:scaling>
          <c:orientation val="minMax"/>
        </c:scaling>
        <c:axPos val="l"/>
        <c:majorGridlines/>
        <c:numFmt formatCode="General" sourceLinked="1"/>
        <c:tickLblPos val="nextTo"/>
        <c:crossAx val="6880428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4B2-6F12-454D-8DA7-7B9C78843B81}" type="datetimeFigureOut">
              <a:rPr lang="en-US" smtClean="0"/>
              <a:pPr/>
              <a:t>10/20/10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AEAE-9455-E64B-9026-F04C33961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4AD4-A78B-B645-8B43-825B1EB2901C}" type="datetimeFigureOut">
              <a:rPr lang="en-US" smtClean="0"/>
              <a:pPr/>
              <a:t>10/20/10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1C05A-BBAC-0741-9B8E-1278839E9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30616" y="570391"/>
            <a:ext cx="1644429" cy="12890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20" tIns="91440" bIns="91440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9EC1CE-E98D-704D-AD6F-6E3323A36483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92A5-8B3E-1949-B0CC-6F0593ACFA8E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381DA14-A3C0-9C42-96F2-BEE3D5DE963D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3319320-9A5F-694B-B7B5-C734EC93AAA2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397-A6E6-7547-B24A-92BB5049E0F2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D46-BD5E-E641-9118-DCE28F3B83FA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JSAGA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DCA5C55-3288-6B44-9CB7-F600EA5FB5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958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4990"/>
            <a:ext cx="8913813" cy="792651"/>
          </a:xfrm>
          <a:solidFill>
            <a:srgbClr val="424242"/>
          </a:solidFill>
        </p:spPr>
        <p:txBody>
          <a:bodyPr lIns="1097280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3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298" y="334440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BC26097E-015C-3B4D-86C1-CD2AD30F0B81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49F4-2545-3040-B7BD-803CA59D50C7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9088-CEDD-2F48-A9A0-611A3CC03FE9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ED87ACF-EB3C-EA42-8610-542FB50388EB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0DC31B-692F-774E-A937-DA560DE61DA8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C516-787B-9A45-AFCF-5D75DD78DEBE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19CAA94-9393-BB4A-8CB6-008B1351A132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476A5E-2ED6-7749-A8C1-D0B1EEEB97E0}" type="datetime1">
              <a:rPr lang="en-US" smtClean="0"/>
              <a:pPr/>
              <a:t>10/20/10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04800"/>
            <a:ext cx="5867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et modifiez le titre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458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24600" y="65532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553200"/>
            <a:ext cx="548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>
                <a:solidFill>
                  <a:schemeClr val="tx2"/>
                </a:solidFill>
                <a:effectLst/>
                <a:latin typeface="+mn-lt"/>
              </a:defRPr>
            </a:lvl1pPr>
          </a:lstStyle>
          <a:p>
            <a:r>
              <a:rPr lang="en-US"/>
              <a:t>JSAGA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5532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36000226-7397-744D-8291-091D1E9C1F6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4958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rid2009.org/bestpap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3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14400" y="4318000"/>
            <a:ext cx="8001000" cy="2540000"/>
          </a:xfrm>
        </p:spPr>
        <p:txBody>
          <a:bodyPr/>
          <a:lstStyle/>
          <a:p>
            <a:r>
              <a:rPr lang="en-US" dirty="0" smtClean="0"/>
              <a:t>Building and Installing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274320"/>
          <a:lstStyle/>
          <a:p>
            <a:r>
              <a:rPr lang="en-US" dirty="0" smtClean="0"/>
              <a:t>A Brief Introduction to SAGA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09" y="6282902"/>
            <a:ext cx="472733" cy="463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770" y="6306664"/>
            <a:ext cx="1079685" cy="421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 in Distributed Algorithms (2)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1094828" y="2662621"/>
          <a:ext cx="7112000" cy="3365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Distributed Programming Models </a:t>
            </a:r>
            <a:endParaRPr lang="en-US" dirty="0"/>
          </a:p>
        </p:txBody>
      </p:sp>
      <p:pic>
        <p:nvPicPr>
          <p:cNvPr id="4" name="Content Placeholder 3" descr="sphere_varying_workers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4268" r="-14268"/>
          <a:stretch>
            <a:fillRect/>
          </a:stretch>
        </p:blipFill>
        <p:spPr>
          <a:xfrm>
            <a:off x="4129449" y="1817641"/>
            <a:ext cx="5014551" cy="2731106"/>
          </a:xfrm>
        </p:spPr>
      </p:pic>
      <p:pic>
        <p:nvPicPr>
          <p:cNvPr id="5" name="Picture 4" descr="sagamr_varying_worker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883" y="4310826"/>
            <a:ext cx="3827804" cy="2547174"/>
          </a:xfrm>
          <a:prstGeom prst="rect">
            <a:avLst/>
          </a:prstGeom>
        </p:spPr>
      </p:pic>
      <p:pic>
        <p:nvPicPr>
          <p:cNvPr id="6" name="Picture 5" descr="sphere_mr_varying_chunksiz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65574"/>
            <a:ext cx="4571429" cy="3200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JSAGA</a:t>
            </a:r>
          </a:p>
        </p:txBody>
      </p:sp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ED34-8CD6-0C49-8D66-19FEDD51CB4E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304800" y="1355725"/>
            <a:ext cx="8610600" cy="3216275"/>
            <a:chOff x="192" y="854"/>
            <a:chExt cx="5424" cy="2026"/>
          </a:xfrm>
        </p:grpSpPr>
        <p:sp>
          <p:nvSpPr>
            <p:cNvPr id="777219" name="Rectangle 3"/>
            <p:cNvSpPr>
              <a:spLocks noChangeArrowheads="1"/>
            </p:cNvSpPr>
            <p:nvPr/>
          </p:nvSpPr>
          <p:spPr bwMode="auto">
            <a:xfrm>
              <a:off x="4128" y="864"/>
              <a:ext cx="1488" cy="201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221" name="Rectangle 5"/>
            <p:cNvSpPr>
              <a:spLocks noChangeArrowheads="1"/>
            </p:cNvSpPr>
            <p:nvPr/>
          </p:nvSpPr>
          <p:spPr bwMode="auto">
            <a:xfrm>
              <a:off x="192" y="864"/>
              <a:ext cx="3408" cy="18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259" name="Text Box 43"/>
            <p:cNvSpPr txBox="1">
              <a:spLocks noChangeArrowheads="1"/>
            </p:cNvSpPr>
            <p:nvPr/>
          </p:nvSpPr>
          <p:spPr bwMode="auto">
            <a:xfrm>
              <a:off x="1536" y="854"/>
              <a:ext cx="8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</a:rPr>
                <a:t>C Python</a:t>
              </a:r>
            </a:p>
          </p:txBody>
        </p:sp>
        <p:sp>
          <p:nvSpPr>
            <p:cNvPr id="777260" name="Text Box 44"/>
            <p:cNvSpPr txBox="1">
              <a:spLocks noChangeArrowheads="1"/>
            </p:cNvSpPr>
            <p:nvPr/>
          </p:nvSpPr>
          <p:spPr bwMode="auto">
            <a:xfrm>
              <a:off x="4560" y="854"/>
              <a:ext cx="6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</a:rPr>
                <a:t>Jython</a:t>
              </a:r>
            </a:p>
          </p:txBody>
        </p:sp>
      </p:grpSp>
      <p:sp>
        <p:nvSpPr>
          <p:cNvPr id="777274" name="Rectangle 58"/>
          <p:cNvSpPr>
            <a:spLocks noChangeArrowheads="1"/>
          </p:cNvSpPr>
          <p:nvPr/>
        </p:nvSpPr>
        <p:spPr bwMode="auto">
          <a:xfrm>
            <a:off x="3810000" y="3429000"/>
            <a:ext cx="1752600" cy="10668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72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?</a:t>
            </a:r>
          </a:p>
        </p:txBody>
      </p:sp>
      <p:sp>
        <p:nvSpPr>
          <p:cNvPr id="777225" name="Rectangle 9"/>
          <p:cNvSpPr>
            <a:spLocks noChangeArrowheads="1"/>
          </p:cNvSpPr>
          <p:nvPr/>
        </p:nvSpPr>
        <p:spPr bwMode="auto">
          <a:xfrm>
            <a:off x="3810000" y="3429000"/>
            <a:ext cx="1752600" cy="1066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0">
                <a:solidFill>
                  <a:schemeClr val="tx1"/>
                </a:solidFill>
                <a:effectLst/>
                <a:latin typeface="Arial" charset="0"/>
              </a:rPr>
              <a:t>JPySAGA</a:t>
            </a:r>
          </a:p>
        </p:txBody>
      </p:sp>
      <p:sp>
        <p:nvSpPr>
          <p:cNvPr id="777224" name="Rectangle 8"/>
          <p:cNvSpPr>
            <a:spLocks noChangeArrowheads="1"/>
          </p:cNvSpPr>
          <p:nvPr/>
        </p:nvSpPr>
        <p:spPr bwMode="auto">
          <a:xfrm>
            <a:off x="685800" y="3048000"/>
            <a:ext cx="7772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solidFill>
                  <a:schemeClr val="tx1"/>
                </a:solidFill>
                <a:effectLst/>
                <a:latin typeface="Arial" charset="0"/>
              </a:rPr>
              <a:t>Python Bindings for SAGA</a:t>
            </a:r>
          </a:p>
        </p:txBody>
      </p:sp>
      <p:sp>
        <p:nvSpPr>
          <p:cNvPr id="777227" name="Rectangle 11"/>
          <p:cNvSpPr>
            <a:spLocks noChangeArrowheads="1"/>
          </p:cNvSpPr>
          <p:nvPr/>
        </p:nvSpPr>
        <p:spPr bwMode="auto">
          <a:xfrm>
            <a:off x="6705600" y="5105400"/>
            <a:ext cx="1752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 sz="1800" b="0">
                <a:solidFill>
                  <a:schemeClr val="tx1"/>
                </a:solidFill>
                <a:effectLst/>
                <a:latin typeface="Arial" charset="0"/>
              </a:rPr>
              <a:t>Java SAGA</a:t>
            </a:r>
          </a:p>
        </p:txBody>
      </p:sp>
      <p:sp>
        <p:nvSpPr>
          <p:cNvPr id="777228" name="Rectangle 12"/>
          <p:cNvSpPr>
            <a:spLocks noChangeArrowheads="1"/>
          </p:cNvSpPr>
          <p:nvPr/>
        </p:nvSpPr>
        <p:spPr bwMode="auto">
          <a:xfrm>
            <a:off x="3810000" y="5105400"/>
            <a:ext cx="1752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 sz="1800" b="0">
                <a:solidFill>
                  <a:schemeClr val="tx1"/>
                </a:solidFill>
                <a:effectLst/>
                <a:latin typeface="Arial" charset="0"/>
              </a:rPr>
              <a:t>JSAGA</a:t>
            </a:r>
          </a:p>
        </p:txBody>
      </p:sp>
      <p:sp>
        <p:nvSpPr>
          <p:cNvPr id="777237" name="Rectangle 21"/>
          <p:cNvSpPr>
            <a:spLocks noChangeArrowheads="1"/>
          </p:cNvSpPr>
          <p:nvPr/>
        </p:nvSpPr>
        <p:spPr bwMode="auto">
          <a:xfrm>
            <a:off x="6705600" y="5715000"/>
            <a:ext cx="152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 sz="1800" b="0">
                <a:solidFill>
                  <a:schemeClr val="tx1"/>
                </a:solidFill>
                <a:effectLst/>
                <a:latin typeface="Arial" charset="0"/>
              </a:rPr>
              <a:t>Java GAT</a:t>
            </a:r>
          </a:p>
        </p:txBody>
      </p:sp>
      <p:sp>
        <p:nvSpPr>
          <p:cNvPr id="777238" name="Rectangle 22"/>
          <p:cNvSpPr>
            <a:spLocks noChangeArrowheads="1"/>
          </p:cNvSpPr>
          <p:nvPr/>
        </p:nvSpPr>
        <p:spPr bwMode="auto">
          <a:xfrm>
            <a:off x="83058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9" name="Rectangle 23"/>
          <p:cNvSpPr>
            <a:spLocks noChangeArrowheads="1"/>
          </p:cNvSpPr>
          <p:nvPr/>
        </p:nvSpPr>
        <p:spPr bwMode="auto">
          <a:xfrm>
            <a:off x="67056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0" name="Rectangle 24"/>
          <p:cNvSpPr>
            <a:spLocks noChangeArrowheads="1"/>
          </p:cNvSpPr>
          <p:nvPr/>
        </p:nvSpPr>
        <p:spPr bwMode="auto">
          <a:xfrm>
            <a:off x="69342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1" name="Rectangle 25"/>
          <p:cNvSpPr>
            <a:spLocks noChangeArrowheads="1"/>
          </p:cNvSpPr>
          <p:nvPr/>
        </p:nvSpPr>
        <p:spPr bwMode="auto">
          <a:xfrm>
            <a:off x="71628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2" name="Rectangle 26"/>
          <p:cNvSpPr>
            <a:spLocks noChangeArrowheads="1"/>
          </p:cNvSpPr>
          <p:nvPr/>
        </p:nvSpPr>
        <p:spPr bwMode="auto">
          <a:xfrm>
            <a:off x="73914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3" name="Rectangle 27"/>
          <p:cNvSpPr>
            <a:spLocks noChangeArrowheads="1"/>
          </p:cNvSpPr>
          <p:nvPr/>
        </p:nvSpPr>
        <p:spPr bwMode="auto">
          <a:xfrm>
            <a:off x="76200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4" name="Rectangle 28"/>
          <p:cNvSpPr>
            <a:spLocks noChangeArrowheads="1"/>
          </p:cNvSpPr>
          <p:nvPr/>
        </p:nvSpPr>
        <p:spPr bwMode="auto">
          <a:xfrm>
            <a:off x="78486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5" name="Rectangle 29"/>
          <p:cNvSpPr>
            <a:spLocks noChangeArrowheads="1"/>
          </p:cNvSpPr>
          <p:nvPr/>
        </p:nvSpPr>
        <p:spPr bwMode="auto">
          <a:xfrm>
            <a:off x="80772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6" name="Rectangle 30"/>
          <p:cNvSpPr>
            <a:spLocks noChangeArrowheads="1"/>
          </p:cNvSpPr>
          <p:nvPr/>
        </p:nvSpPr>
        <p:spPr bwMode="auto">
          <a:xfrm>
            <a:off x="38100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7" name="Rectangle 31"/>
          <p:cNvSpPr>
            <a:spLocks noChangeArrowheads="1"/>
          </p:cNvSpPr>
          <p:nvPr/>
        </p:nvSpPr>
        <p:spPr bwMode="auto">
          <a:xfrm>
            <a:off x="40386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8" name="Rectangle 32"/>
          <p:cNvSpPr>
            <a:spLocks noChangeArrowheads="1"/>
          </p:cNvSpPr>
          <p:nvPr/>
        </p:nvSpPr>
        <p:spPr bwMode="auto">
          <a:xfrm>
            <a:off x="42672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9" name="Rectangle 33"/>
          <p:cNvSpPr>
            <a:spLocks noChangeArrowheads="1"/>
          </p:cNvSpPr>
          <p:nvPr/>
        </p:nvSpPr>
        <p:spPr bwMode="auto">
          <a:xfrm>
            <a:off x="44958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50" name="Rectangle 34"/>
          <p:cNvSpPr>
            <a:spLocks noChangeArrowheads="1"/>
          </p:cNvSpPr>
          <p:nvPr/>
        </p:nvSpPr>
        <p:spPr bwMode="auto">
          <a:xfrm>
            <a:off x="47244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51" name="Rectangle 35"/>
          <p:cNvSpPr>
            <a:spLocks noChangeArrowheads="1"/>
          </p:cNvSpPr>
          <p:nvPr/>
        </p:nvSpPr>
        <p:spPr bwMode="auto">
          <a:xfrm>
            <a:off x="49530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52" name="Rectangle 36"/>
          <p:cNvSpPr>
            <a:spLocks noChangeArrowheads="1"/>
          </p:cNvSpPr>
          <p:nvPr/>
        </p:nvSpPr>
        <p:spPr bwMode="auto">
          <a:xfrm>
            <a:off x="51816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53" name="Rectangle 37"/>
          <p:cNvSpPr>
            <a:spLocks noChangeArrowheads="1"/>
          </p:cNvSpPr>
          <p:nvPr/>
        </p:nvSpPr>
        <p:spPr bwMode="auto">
          <a:xfrm>
            <a:off x="54102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54" name="Rectangle 38"/>
          <p:cNvSpPr>
            <a:spLocks noChangeArrowheads="1"/>
          </p:cNvSpPr>
          <p:nvPr/>
        </p:nvSpPr>
        <p:spPr bwMode="auto">
          <a:xfrm>
            <a:off x="3810000" y="4724400"/>
            <a:ext cx="464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solidFill>
                  <a:schemeClr val="tx1"/>
                </a:solidFill>
                <a:effectLst/>
                <a:latin typeface="Arial" charset="0"/>
              </a:rPr>
              <a:t>Java Bindings for SAGA</a:t>
            </a:r>
          </a:p>
        </p:txBody>
      </p:sp>
      <p:sp>
        <p:nvSpPr>
          <p:cNvPr id="777275" name="Line 59"/>
          <p:cNvSpPr>
            <a:spLocks noChangeShapeType="1"/>
          </p:cNvSpPr>
          <p:nvPr/>
        </p:nvSpPr>
        <p:spPr bwMode="auto">
          <a:xfrm>
            <a:off x="3733800" y="2514600"/>
            <a:ext cx="914400" cy="2819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76" name="Line 60"/>
          <p:cNvSpPr>
            <a:spLocks noChangeShapeType="1"/>
          </p:cNvSpPr>
          <p:nvPr/>
        </p:nvSpPr>
        <p:spPr bwMode="auto">
          <a:xfrm>
            <a:off x="3810000" y="2514600"/>
            <a:ext cx="3124200" cy="2819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010400" cy="609600"/>
          </a:xfrm>
        </p:spPr>
        <p:txBody>
          <a:bodyPr/>
          <a:lstStyle/>
          <a:p>
            <a:r>
              <a:rPr lang="en-US" u="sng"/>
              <a:t>J</a:t>
            </a:r>
            <a:r>
              <a:rPr lang="en-US"/>
              <a:t>ava-based </a:t>
            </a:r>
            <a:r>
              <a:rPr lang="en-US" u="sng"/>
              <a:t>Py</a:t>
            </a:r>
            <a:r>
              <a:rPr lang="en-US"/>
              <a:t>thon </a:t>
            </a:r>
            <a:r>
              <a:rPr lang="en-US" u="sng"/>
              <a:t>SAGA</a:t>
            </a:r>
            <a:r>
              <a:rPr lang="en-US"/>
              <a:t> wrapper</a:t>
            </a:r>
            <a:endParaRPr lang="fr-FR"/>
          </a:p>
        </p:txBody>
      </p:sp>
      <p:sp>
        <p:nvSpPr>
          <p:cNvPr id="777226" name="Rectangle 10"/>
          <p:cNvSpPr>
            <a:spLocks noChangeArrowheads="1"/>
          </p:cNvSpPr>
          <p:nvPr/>
        </p:nvSpPr>
        <p:spPr bwMode="auto">
          <a:xfrm>
            <a:off x="685800" y="5105400"/>
            <a:ext cx="1752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 sz="1800" b="0">
                <a:solidFill>
                  <a:schemeClr val="tx1"/>
                </a:solidFill>
                <a:effectLst/>
                <a:latin typeface="Arial" charset="0"/>
              </a:rPr>
              <a:t>SAGA-C++</a:t>
            </a:r>
          </a:p>
        </p:txBody>
      </p:sp>
      <p:sp>
        <p:nvSpPr>
          <p:cNvPr id="777229" name="Rectangle 13"/>
          <p:cNvSpPr>
            <a:spLocks noChangeArrowheads="1"/>
          </p:cNvSpPr>
          <p:nvPr/>
        </p:nvSpPr>
        <p:spPr bwMode="auto">
          <a:xfrm>
            <a:off x="6858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0" name="Rectangle 14"/>
          <p:cNvSpPr>
            <a:spLocks noChangeArrowheads="1"/>
          </p:cNvSpPr>
          <p:nvPr/>
        </p:nvSpPr>
        <p:spPr bwMode="auto">
          <a:xfrm>
            <a:off x="9144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1" name="Rectangle 15"/>
          <p:cNvSpPr>
            <a:spLocks noChangeArrowheads="1"/>
          </p:cNvSpPr>
          <p:nvPr/>
        </p:nvSpPr>
        <p:spPr bwMode="auto">
          <a:xfrm>
            <a:off x="11430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2" name="Rectangle 16"/>
          <p:cNvSpPr>
            <a:spLocks noChangeArrowheads="1"/>
          </p:cNvSpPr>
          <p:nvPr/>
        </p:nvSpPr>
        <p:spPr bwMode="auto">
          <a:xfrm>
            <a:off x="13716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3" name="Rectangle 17"/>
          <p:cNvSpPr>
            <a:spLocks noChangeArrowheads="1"/>
          </p:cNvSpPr>
          <p:nvPr/>
        </p:nvSpPr>
        <p:spPr bwMode="auto">
          <a:xfrm>
            <a:off x="16002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4" name="Rectangle 18"/>
          <p:cNvSpPr>
            <a:spLocks noChangeArrowheads="1"/>
          </p:cNvSpPr>
          <p:nvPr/>
        </p:nvSpPr>
        <p:spPr bwMode="auto">
          <a:xfrm>
            <a:off x="18288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5" name="Rectangle 19"/>
          <p:cNvSpPr>
            <a:spLocks noChangeArrowheads="1"/>
          </p:cNvSpPr>
          <p:nvPr/>
        </p:nvSpPr>
        <p:spPr bwMode="auto">
          <a:xfrm>
            <a:off x="20574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6" name="Rectangle 20"/>
          <p:cNvSpPr>
            <a:spLocks noChangeArrowheads="1"/>
          </p:cNvSpPr>
          <p:nvPr/>
        </p:nvSpPr>
        <p:spPr bwMode="auto">
          <a:xfrm>
            <a:off x="22860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55" name="Rectangle 39"/>
          <p:cNvSpPr>
            <a:spLocks noChangeArrowheads="1"/>
          </p:cNvSpPr>
          <p:nvPr/>
        </p:nvSpPr>
        <p:spPr bwMode="auto">
          <a:xfrm>
            <a:off x="685800" y="4724400"/>
            <a:ext cx="1752600" cy="304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solidFill>
                  <a:schemeClr val="tx1"/>
                </a:solidFill>
                <a:effectLst/>
                <a:latin typeface="Arial" charset="0"/>
              </a:rPr>
              <a:t>C++ Bindings for SAGA</a:t>
            </a:r>
          </a:p>
        </p:txBody>
      </p:sp>
      <p:sp>
        <p:nvSpPr>
          <p:cNvPr id="777256" name="Rectangle 40"/>
          <p:cNvSpPr>
            <a:spLocks noChangeArrowheads="1"/>
          </p:cNvSpPr>
          <p:nvPr/>
        </p:nvSpPr>
        <p:spPr bwMode="auto">
          <a:xfrm>
            <a:off x="6705600" y="3429000"/>
            <a:ext cx="17526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0">
                <a:solidFill>
                  <a:schemeClr val="tx1"/>
                </a:solidFill>
                <a:effectLst/>
                <a:latin typeface="Arial" charset="0"/>
              </a:rPr>
              <a:t>JySAGA</a:t>
            </a:r>
          </a:p>
        </p:txBody>
      </p:sp>
      <p:sp>
        <p:nvSpPr>
          <p:cNvPr id="777261" name="Line 45"/>
          <p:cNvSpPr>
            <a:spLocks noChangeShapeType="1"/>
          </p:cNvSpPr>
          <p:nvPr/>
        </p:nvSpPr>
        <p:spPr bwMode="auto">
          <a:xfrm flipH="1">
            <a:off x="5334000" y="2514600"/>
            <a:ext cx="274320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62" name="Line 46"/>
          <p:cNvSpPr>
            <a:spLocks noChangeShapeType="1"/>
          </p:cNvSpPr>
          <p:nvPr/>
        </p:nvSpPr>
        <p:spPr bwMode="auto">
          <a:xfrm flipH="1">
            <a:off x="7620000" y="2514600"/>
            <a:ext cx="53340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6934200" y="2209800"/>
            <a:ext cx="2057400" cy="336550"/>
            <a:chOff x="4368" y="1392"/>
            <a:chExt cx="1296" cy="212"/>
          </a:xfrm>
        </p:grpSpPr>
        <p:sp>
          <p:nvSpPr>
            <p:cNvPr id="777220" name="Oval 4"/>
            <p:cNvSpPr>
              <a:spLocks noChangeArrowheads="1"/>
            </p:cNvSpPr>
            <p:nvPr/>
          </p:nvSpPr>
          <p:spPr bwMode="auto">
            <a:xfrm>
              <a:off x="4368" y="1392"/>
              <a:ext cx="1296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264" name="Text Box 48"/>
            <p:cNvSpPr txBox="1">
              <a:spLocks noChangeArrowheads="1"/>
            </p:cNvSpPr>
            <p:nvPr/>
          </p:nvSpPr>
          <p:spPr bwMode="auto">
            <a:xfrm>
              <a:off x="4464" y="1392"/>
              <a:ext cx="111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solidFill>
                    <a:schemeClr val="tx1"/>
                  </a:solidFill>
                  <a:effectLst/>
                  <a:latin typeface="Arial" charset="0"/>
                </a:rPr>
                <a:t>a user application</a:t>
              </a:r>
            </a:p>
          </p:txBody>
        </p:sp>
      </p:grp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685800" y="3429000"/>
            <a:ext cx="1752600" cy="1066800"/>
            <a:chOff x="432" y="2160"/>
            <a:chExt cx="1104" cy="672"/>
          </a:xfrm>
        </p:grpSpPr>
        <p:sp>
          <p:nvSpPr>
            <p:cNvPr id="777257" name="Rectangle 41"/>
            <p:cNvSpPr>
              <a:spLocks noChangeArrowheads="1"/>
            </p:cNvSpPr>
            <p:nvPr/>
          </p:nvSpPr>
          <p:spPr bwMode="auto">
            <a:xfrm>
              <a:off x="432" y="2400"/>
              <a:ext cx="110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b="0">
                  <a:solidFill>
                    <a:schemeClr val="tx1"/>
                  </a:solidFill>
                  <a:effectLst/>
                  <a:latin typeface="Arial" charset="0"/>
                </a:rPr>
                <a:t>legacy python bind.</a:t>
              </a:r>
            </a:p>
          </p:txBody>
        </p:sp>
        <p:sp>
          <p:nvSpPr>
            <p:cNvPr id="777258" name="Rectangle 42"/>
            <p:cNvSpPr>
              <a:spLocks noChangeArrowheads="1"/>
            </p:cNvSpPr>
            <p:nvPr/>
          </p:nvSpPr>
          <p:spPr bwMode="auto">
            <a:xfrm>
              <a:off x="432" y="2640"/>
              <a:ext cx="110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0">
                  <a:solidFill>
                    <a:schemeClr val="tx1"/>
                  </a:solidFill>
                  <a:effectLst/>
                  <a:latin typeface="Arial" charset="0"/>
                </a:rPr>
                <a:t>Boost wrapper</a:t>
              </a:r>
            </a:p>
          </p:txBody>
        </p:sp>
        <p:sp>
          <p:nvSpPr>
            <p:cNvPr id="777266" name="Rectangle 50"/>
            <p:cNvSpPr>
              <a:spLocks noChangeArrowheads="1"/>
            </p:cNvSpPr>
            <p:nvPr/>
          </p:nvSpPr>
          <p:spPr bwMode="auto">
            <a:xfrm>
              <a:off x="432" y="2160"/>
              <a:ext cx="110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0">
                  <a:solidFill>
                    <a:schemeClr val="tx1"/>
                  </a:solidFill>
                  <a:effectLst/>
                  <a:latin typeface="Arial" charset="0"/>
                </a:rPr>
                <a:t>SAGA-C++Py</a:t>
              </a:r>
            </a:p>
          </p:txBody>
        </p:sp>
      </p:grpSp>
      <p:sp>
        <p:nvSpPr>
          <p:cNvPr id="777273" name="Line 57"/>
          <p:cNvSpPr>
            <a:spLocks noChangeShapeType="1"/>
          </p:cNvSpPr>
          <p:nvPr/>
        </p:nvSpPr>
        <p:spPr bwMode="auto">
          <a:xfrm flipH="1">
            <a:off x="1524000" y="2514600"/>
            <a:ext cx="114300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77" name="Line 61"/>
          <p:cNvSpPr>
            <a:spLocks noChangeShapeType="1"/>
          </p:cNvSpPr>
          <p:nvPr/>
        </p:nvSpPr>
        <p:spPr bwMode="auto">
          <a:xfrm>
            <a:off x="3733800" y="2514600"/>
            <a:ext cx="91440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78" name="Line 62"/>
          <p:cNvSpPr>
            <a:spLocks noChangeShapeType="1"/>
          </p:cNvSpPr>
          <p:nvPr/>
        </p:nvSpPr>
        <p:spPr bwMode="auto">
          <a:xfrm>
            <a:off x="3810000" y="2514600"/>
            <a:ext cx="312420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84" name="Rectangle 68"/>
          <p:cNvSpPr>
            <a:spLocks noChangeArrowheads="1"/>
          </p:cNvSpPr>
          <p:nvPr/>
        </p:nvSpPr>
        <p:spPr bwMode="auto">
          <a:xfrm>
            <a:off x="0" y="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342900" indent="-342900"/>
            <a:endParaRPr lang="en-US" sz="1000" b="0">
              <a:solidFill>
                <a:schemeClr val="tx1"/>
              </a:solidFill>
              <a:effectLst/>
              <a:latin typeface="Arial" charset="0"/>
            </a:endParaRPr>
          </a:p>
          <a:p>
            <a:pPr marL="342900" indent="-342900" eaLnBrk="0" hangingPunct="0"/>
            <a:endParaRPr lang="en-US" sz="18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6934200" y="2209800"/>
            <a:ext cx="2057400" cy="336550"/>
            <a:chOff x="1392" y="1392"/>
            <a:chExt cx="1248" cy="212"/>
          </a:xfrm>
        </p:grpSpPr>
        <p:sp>
          <p:nvSpPr>
            <p:cNvPr id="777222" name="Oval 6"/>
            <p:cNvSpPr>
              <a:spLocks noChangeArrowheads="1"/>
            </p:cNvSpPr>
            <p:nvPr/>
          </p:nvSpPr>
          <p:spPr bwMode="auto">
            <a:xfrm>
              <a:off x="1392" y="1392"/>
              <a:ext cx="1248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263" name="Text Box 47"/>
            <p:cNvSpPr txBox="1">
              <a:spLocks noChangeArrowheads="1"/>
            </p:cNvSpPr>
            <p:nvPr/>
          </p:nvSpPr>
          <p:spPr bwMode="auto">
            <a:xfrm>
              <a:off x="1488" y="1392"/>
              <a:ext cx="107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 sz="1600" b="0">
                  <a:solidFill>
                    <a:schemeClr val="tx1"/>
                  </a:solidFill>
                  <a:effectLst/>
                  <a:latin typeface="Arial" charset="0"/>
                </a:rPr>
                <a:t>a user application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7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77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7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7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7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51711E-6 L -0.51667 -0.0023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7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77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77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7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77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7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77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2000"/>
                                        <p:tgtEl>
                                          <p:spTgt spid="77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2000"/>
                                        <p:tgtEl>
                                          <p:spTgt spid="77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74" grpId="0"/>
      <p:bldP spid="777225" grpId="0" animBg="1"/>
      <p:bldP spid="777224" grpId="0" animBg="1"/>
      <p:bldP spid="777254" grpId="0" animBg="1"/>
      <p:bldP spid="777275" grpId="0" animBg="1"/>
      <p:bldP spid="777276" grpId="0" animBg="1"/>
      <p:bldP spid="777255" grpId="0" animBg="1"/>
      <p:bldP spid="777256" grpId="0" animBg="1"/>
      <p:bldP spid="777261" grpId="0" animBg="1"/>
      <p:bldP spid="777262" grpId="0" animBg="1"/>
      <p:bldP spid="777273" grpId="0" animBg="1"/>
      <p:bldP spid="777277" grpId="0" animBg="1"/>
      <p:bldP spid="77727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SAGA-GANGA Integration</a:t>
            </a: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>
            <a:alphaModFix amt="90000"/>
          </a:blip>
          <a:srcRect/>
          <a:stretch>
            <a:fillRect/>
          </a:stretch>
        </p:blipFill>
        <p:spPr bwMode="auto">
          <a:xfrm>
            <a:off x="95774" y="2046287"/>
            <a:ext cx="4799972" cy="4100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" name="Picture 3" descr="ganga_saga_scal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746" y="2617787"/>
            <a:ext cx="4248253" cy="258921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ExTENCI</a:t>
            </a:r>
            <a:r>
              <a:rPr lang="en-US" dirty="0" smtClean="0"/>
              <a:t>: </a:t>
            </a:r>
            <a:r>
              <a:rPr lang="en-US" dirty="0" err="1" smtClean="0"/>
              <a:t>TeraGrid</a:t>
            </a:r>
            <a:r>
              <a:rPr lang="en-US" dirty="0" smtClean="0"/>
              <a:t>-OSG [2010-12]</a:t>
            </a:r>
            <a:br>
              <a:rPr lang="en-US" dirty="0" smtClean="0"/>
            </a:br>
            <a:r>
              <a:rPr lang="en-US" dirty="0" smtClean="0"/>
              <a:t>Cactus Application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size varies – determinant of Infrastructure used</a:t>
            </a:r>
          </a:p>
          <a:p>
            <a:pPr lvl="1"/>
            <a:r>
              <a:rPr lang="en-US" dirty="0" smtClean="0"/>
              <a:t>TG, OSG or either..</a:t>
            </a:r>
          </a:p>
          <a:p>
            <a:r>
              <a:rPr lang="en-US" dirty="0" smtClean="0"/>
              <a:t>MPI-based applications have a very complex SW environment that they need to worry about</a:t>
            </a:r>
          </a:p>
          <a:p>
            <a:r>
              <a:rPr lang="en-US" dirty="0" smtClean="0"/>
              <a:t>Application Scenarios/Usage Modes</a:t>
            </a:r>
          </a:p>
          <a:p>
            <a:pPr lvl="1"/>
            <a:r>
              <a:rPr lang="en-US" dirty="0" smtClean="0"/>
              <a:t>1. Ensemble of Cactus Simulations</a:t>
            </a:r>
          </a:p>
          <a:p>
            <a:pPr lvl="2"/>
            <a:r>
              <a:rPr lang="en-US" dirty="0" err="1" smtClean="0"/>
              <a:t>NumRel</a:t>
            </a:r>
            <a:r>
              <a:rPr lang="en-US" dirty="0" smtClean="0"/>
              <a:t>, </a:t>
            </a:r>
            <a:r>
              <a:rPr lang="en-US" dirty="0" err="1" smtClean="0"/>
              <a:t>EnKF</a:t>
            </a:r>
            <a:r>
              <a:rPr lang="en-US" dirty="0" smtClean="0"/>
              <a:t> (Petroleum Eng)</a:t>
            </a:r>
          </a:p>
          <a:p>
            <a:pPr lvl="1"/>
            <a:r>
              <a:rPr lang="en-US" dirty="0" smtClean="0"/>
              <a:t>2. </a:t>
            </a:r>
            <a:r>
              <a:rPr lang="en-US" dirty="0" err="1" smtClean="0"/>
              <a:t>Multiphysics</a:t>
            </a:r>
            <a:r>
              <a:rPr lang="en-US" dirty="0" smtClean="0"/>
              <a:t> Code</a:t>
            </a:r>
          </a:p>
          <a:p>
            <a:pPr lvl="2"/>
            <a:r>
              <a:rPr lang="en-US" dirty="0" smtClean="0"/>
              <a:t>GR-MHD, CFD-MD</a:t>
            </a:r>
          </a:p>
          <a:p>
            <a:pPr lvl="1"/>
            <a:r>
              <a:rPr lang="en-US" dirty="0" smtClean="0"/>
              <a:t>3. Spawning Simulations</a:t>
            </a:r>
          </a:p>
          <a:p>
            <a:pPr lvl="2"/>
            <a:r>
              <a:rPr lang="en-US" dirty="0" err="1" smtClean="0"/>
              <a:t>Realtime</a:t>
            </a:r>
            <a:r>
              <a:rPr lang="en-US" dirty="0" smtClean="0"/>
              <a:t> ‘outsourcing’ from </a:t>
            </a:r>
            <a:r>
              <a:rPr lang="en-US" dirty="0" err="1" smtClean="0"/>
              <a:t>BlueWaters</a:t>
            </a:r>
            <a:r>
              <a:rPr lang="en-US" dirty="0" smtClean="0"/>
              <a:t>/Ranger to </a:t>
            </a:r>
            <a:r>
              <a:rPr lang="en-US" dirty="0" err="1" smtClean="0"/>
              <a:t>specialised</a:t>
            </a:r>
            <a:r>
              <a:rPr lang="en-US" dirty="0" smtClean="0"/>
              <a:t> architectures or less powerful resources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1" descr="Picture 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088" y="1016000"/>
            <a:ext cx="8799512" cy="523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SAGA – Production Grade Software supporting fundamental research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Applications </a:t>
            </a:r>
            <a:br>
              <a:rPr lang="en-US" dirty="0" smtClean="0"/>
            </a:br>
            <a:r>
              <a:rPr lang="en-US" sz="3111" dirty="0" smtClean="0">
                <a:solidFill>
                  <a:schemeClr val="bg1">
                    <a:lumMod val="75000"/>
                  </a:schemeClr>
                </a:solidFill>
              </a:rPr>
              <a:t>Development Challenges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94043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ym typeface="Arial" pitchFamily="-110" charset="0"/>
              </a:rPr>
              <a:t>Ability to develop simple or effective distributed applications </a:t>
            </a:r>
          </a:p>
          <a:p>
            <a:pPr lvl="1"/>
            <a:r>
              <a:rPr lang="en-US" dirty="0" smtClean="0"/>
              <a:t>Distributed CI: Is the whole &gt;  than the sum of the parts?</a:t>
            </a:r>
            <a:endParaRPr lang="en-US" dirty="0" smtClean="0">
              <a:sym typeface="Arial" pitchFamily="-110" charset="0"/>
            </a:endParaRPr>
          </a:p>
          <a:p>
            <a:pPr lvl="1"/>
            <a:r>
              <a:rPr lang="en-US" dirty="0" smtClean="0">
                <a:sym typeface="Arial" pitchFamily="-110" charset="0"/>
              </a:rPr>
              <a:t>App. that utilize resources sequentially, concurrently or asynchronously is low </a:t>
            </a:r>
          </a:p>
          <a:p>
            <a:r>
              <a:rPr lang="en-US" dirty="0" smtClean="0"/>
              <a:t>Developing Distributed Applications is fundamentally hard:</a:t>
            </a:r>
          </a:p>
          <a:p>
            <a:pPr lvl="1"/>
            <a:r>
              <a:rPr lang="en-US" dirty="0" smtClean="0"/>
              <a:t>Intrinsic: </a:t>
            </a:r>
          </a:p>
          <a:p>
            <a:pPr lvl="2"/>
            <a:r>
              <a:rPr lang="en-US" dirty="0" smtClean="0"/>
              <a:t>Control &amp; Coordination over Multiple &amp; Distributed  sites</a:t>
            </a:r>
          </a:p>
          <a:p>
            <a:pPr lvl="2"/>
            <a:r>
              <a:rPr lang="en-US" dirty="0" smtClean="0"/>
              <a:t>Dynamical and Heterogeneous resources and variable control</a:t>
            </a:r>
          </a:p>
          <a:p>
            <a:pPr lvl="2"/>
            <a:r>
              <a:rPr lang="en-US" dirty="0" smtClean="0"/>
              <a:t>Complex Design point/Models of Distributed Applications, </a:t>
            </a:r>
          </a:p>
          <a:p>
            <a:pPr lvl="3"/>
            <a:r>
              <a:rPr lang="en-US" dirty="0" smtClean="0"/>
              <a:t>Reasons for using distributed CI -- more than (peak) performance result, thus a complex design point</a:t>
            </a:r>
          </a:p>
          <a:p>
            <a:pPr lvl="1"/>
            <a:r>
              <a:rPr lang="en-US" dirty="0" smtClean="0"/>
              <a:t>Extrinsic:</a:t>
            </a:r>
          </a:p>
          <a:p>
            <a:pPr lvl="2"/>
            <a:r>
              <a:rPr lang="en-US" dirty="0" smtClean="0"/>
              <a:t>(Complex) Underlying infrastructure &amp; its provisioning</a:t>
            </a:r>
          </a:p>
          <a:p>
            <a:pPr lvl="3"/>
            <a:r>
              <a:rPr lang="en-US" dirty="0" smtClean="0"/>
              <a:t>Deployment and Exec. environment dependent on development tools</a:t>
            </a:r>
          </a:p>
          <a:p>
            <a:pPr lvl="2"/>
            <a:r>
              <a:rPr lang="en-US" dirty="0" smtClean="0"/>
              <a:t>Large number Programming systems, tools and environments</a:t>
            </a:r>
          </a:p>
          <a:p>
            <a:pPr lvl="3"/>
            <a:r>
              <a:rPr lang="en-US" dirty="0" smtClean="0"/>
              <a:t>Lack of  well-defined interfaces &amp; abstractions</a:t>
            </a:r>
          </a:p>
          <a:p>
            <a:pPr lvl="3"/>
            <a:r>
              <a:rPr lang="en-US" dirty="0" smtClean="0"/>
              <a:t>Interoperability and extensibility become difficult</a:t>
            </a:r>
          </a:p>
          <a:p>
            <a:r>
              <a:rPr lang="en-US" dirty="0" smtClean="0">
                <a:sym typeface="Arial" pitchFamily="-110" charset="0"/>
              </a:rPr>
              <a:t>See: DPA Survey Paper (sub. to ACM CS) &amp;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hlinkClick r:id="rId2"/>
              </a:rPr>
              <a:t>http://grid2009.org/bestpaper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" y="44450"/>
            <a:ext cx="1290638" cy="1062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6627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67613" y="36513"/>
            <a:ext cx="1576387" cy="954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In a nutshell</a:t>
            </a:r>
            <a:endParaRPr lang="en-US"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757947" y="1529880"/>
            <a:ext cx="7966954" cy="50333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exists a lack of Programmatic approaches that: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 general-purpose,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basic &amp;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common grid functionality for applications and thus hide underlying complexity, varying semantics..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building blocks upon which to construct “consistent” higher-levels of functionality and abstractions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Meets the need for a Broad Spectrum of Application: </a:t>
            </a:r>
          </a:p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scripts, Gateways, Smart Applications and Production Grade Tooling, Workflow…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Simple, integrated, stable, uniform and high-level interface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and Stable: 80:20 restricted scope and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Standard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Integrated: Similar semantics &amp; style across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Uniform: Same interface for different distributed systems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SAGA: Provides Application* developers with units required to compose high-level functionality across (distinct) distributed systems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(*) One Person’s Application is another Person’s Tool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Picture 5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112838"/>
            <a:ext cx="7375525" cy="521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In a thousand words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Architecture</a:t>
            </a:r>
            <a:endParaRPr lang="en-US" dirty="0"/>
          </a:p>
        </p:txBody>
      </p:sp>
      <p:pic>
        <p:nvPicPr>
          <p:cNvPr id="4" name="Content Placeholder 3" descr="saga-architecture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90" b="-1090"/>
          <a:stretch>
            <a:fillRect/>
          </a:stretch>
        </p:blipFill>
        <p:spPr/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Abstractions for Dynamic Execution (2)</a:t>
            </a:r>
            <a:br>
              <a:rPr lang="en-US" sz="2600" dirty="0" smtClean="0"/>
            </a:br>
            <a:r>
              <a:rPr lang="en-US" sz="2600" dirty="0" smtClean="0"/>
              <a:t>SAGA Pilot-Job (</a:t>
            </a:r>
            <a:r>
              <a:rPr lang="en-US" sz="2600" dirty="0" err="1" smtClean="0"/>
              <a:t>BigJob</a:t>
            </a:r>
            <a:r>
              <a:rPr lang="en-US" sz="2600" dirty="0" smtClean="0"/>
              <a:t>)</a:t>
            </a:r>
            <a:endParaRPr lang="en-US" sz="2600" dirty="0"/>
          </a:p>
        </p:txBody>
      </p:sp>
      <p:pic>
        <p:nvPicPr>
          <p:cNvPr id="4" name="Content Placeholder 3" descr="bigjob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356" r="-235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Deployment &amp; Scheduling of  Multiple  Infrastructure Independent Pilot-Jobs</a:t>
            </a:r>
            <a:endParaRPr lang="en-US" sz="2400" dirty="0"/>
          </a:p>
        </p:txBody>
      </p:sp>
      <p:pic>
        <p:nvPicPr>
          <p:cNvPr id="5" name="Content Placeholder 4" descr="distributed_pilot_job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678" b="-10678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222" dirty="0" smtClean="0"/>
              <a:t>Distributed Adaptive Replica Exchange (DARE)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222" dirty="0" smtClean="0">
                <a:solidFill>
                  <a:schemeClr val="bg1">
                    <a:lumMod val="75000"/>
                  </a:schemeClr>
                </a:solidFill>
              </a:rPr>
              <a:t>Multiple Pilot-Jobs on the “Distributed” </a:t>
            </a:r>
            <a:r>
              <a:rPr lang="en-US" sz="2222" dirty="0" err="1" smtClean="0">
                <a:solidFill>
                  <a:schemeClr val="bg1">
                    <a:lumMod val="75000"/>
                  </a:schemeClr>
                </a:solidFill>
              </a:rPr>
              <a:t>TeraGrid</a:t>
            </a:r>
            <a:endParaRPr lang="en-US" sz="2222" dirty="0" smtClean="0">
              <a:solidFill>
                <a:srgbClr val="800000"/>
              </a:solidFill>
              <a:latin typeface="Cooper Black"/>
              <a:cs typeface="Cooper Black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55077" y="1348072"/>
            <a:ext cx="3775170" cy="4804652"/>
          </a:xfrm>
        </p:spPr>
        <p:txBody>
          <a:bodyPr/>
          <a:lstStyle/>
          <a:p>
            <a:r>
              <a:rPr lang="en-US" dirty="0" smtClean="0"/>
              <a:t>Ability to dynamically add HPC resources. On TG:</a:t>
            </a:r>
          </a:p>
          <a:p>
            <a:pPr lvl="1"/>
            <a:r>
              <a:rPr lang="en-US" dirty="0" smtClean="0"/>
              <a:t>Each Pilot-Job 64px</a:t>
            </a:r>
          </a:p>
          <a:p>
            <a:pPr lvl="1"/>
            <a:r>
              <a:rPr lang="en-US" dirty="0" smtClean="0"/>
              <a:t>Each NAMD 16px</a:t>
            </a:r>
          </a:p>
          <a:p>
            <a:r>
              <a:rPr lang="en-US" dirty="0" smtClean="0"/>
              <a:t>Time-to-completion improves</a:t>
            </a:r>
          </a:p>
          <a:p>
            <a:pPr lvl="1"/>
            <a:r>
              <a:rPr lang="en-US" dirty="0" smtClean="0"/>
              <a:t>No loss of efficiency</a:t>
            </a:r>
          </a:p>
          <a:p>
            <a:r>
              <a:rPr lang="en-US" dirty="0" smtClean="0"/>
              <a:t>Time-per-generation is measure of sampling</a:t>
            </a:r>
          </a:p>
          <a:p>
            <a:r>
              <a:rPr lang="en-US" dirty="0" smtClean="0"/>
              <a:t>Variants of  RE: Sync (local)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async</a:t>
            </a:r>
            <a:r>
              <a:rPr lang="en-US" dirty="0" smtClean="0"/>
              <a:t> (distr.)</a:t>
            </a:r>
          </a:p>
        </p:txBody>
      </p:sp>
      <p:pic>
        <p:nvPicPr>
          <p:cNvPr id="37892" name="Picture 5" descr="perf_repex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3966" y="3902075"/>
            <a:ext cx="4114800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4" name="Picture 7" descr="perf_distributed_number_replica-1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8046" y="1371600"/>
            <a:ext cx="36576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13660" y="5730876"/>
            <a:ext cx="4110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Luckow</a:t>
            </a:r>
            <a:r>
              <a:rPr lang="en-US" i="1" dirty="0" smtClean="0"/>
              <a:t>, Kim, </a:t>
            </a:r>
            <a:r>
              <a:rPr lang="en-US" i="1" dirty="0" err="1" smtClean="0"/>
              <a:t>Schnor</a:t>
            </a:r>
            <a:r>
              <a:rPr lang="en-US" i="1" dirty="0" smtClean="0"/>
              <a:t>, Jha </a:t>
            </a:r>
          </a:p>
          <a:p>
            <a:r>
              <a:rPr lang="en-US" i="1" dirty="0" smtClean="0"/>
              <a:t>Adaptive Replica-Exchange, </a:t>
            </a:r>
          </a:p>
          <a:p>
            <a:r>
              <a:rPr lang="en-US" i="1" dirty="0" smtClean="0"/>
              <a:t>Phil. Trans of Royal Society A (2009)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 in Distributed Algorithms (1)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1022350" y="2071851"/>
          <a:ext cx="7184478" cy="3717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ouvelle présentation">
  <a:themeElements>
    <a:clrScheme name="Nouvelle présentation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lnDef>
  </a:objectDefaults>
  <a:extraClrSchemeLst>
    <a:extraClrScheme>
      <a:clrScheme name="Nouvelle présentation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256</TotalTime>
  <Words>614</Words>
  <Application>Microsoft Macintosh PowerPoint</Application>
  <PresentationFormat>On-screen Show (4:3)</PresentationFormat>
  <Paragraphs>84</Paragraphs>
  <Slides>15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Perspective</vt:lpstr>
      <vt:lpstr>Nouvelle présentation</vt:lpstr>
      <vt:lpstr>1_Perspective</vt:lpstr>
      <vt:lpstr>A Brief Introduction to SAGA</vt:lpstr>
      <vt:lpstr>Distributed Applications  Development Challenges</vt:lpstr>
      <vt:lpstr>SAGA: In a nutshell</vt:lpstr>
      <vt:lpstr>SAGA: In a thousand words</vt:lpstr>
      <vt:lpstr>SAGA: Architecture</vt:lpstr>
      <vt:lpstr>Abstractions for Dynamic Execution (2) SAGA Pilot-Job (BigJob)</vt:lpstr>
      <vt:lpstr>Deployment &amp; Scheduling of  Multiple  Infrastructure Independent Pilot-Jobs</vt:lpstr>
      <vt:lpstr>Distributed Adaptive Replica Exchange (DARE) Multiple Pilot-Jobs on the “Distributed” TeraGrid</vt:lpstr>
      <vt:lpstr>Innovation in Distributed Algorithms (1)</vt:lpstr>
      <vt:lpstr>Innovation in Distributed Algorithms (2)</vt:lpstr>
      <vt:lpstr>Understanding Distributed Programming Models </vt:lpstr>
      <vt:lpstr>Java-based Python SAGA wrapper</vt:lpstr>
      <vt:lpstr>SAGA-GANGA Integration</vt:lpstr>
      <vt:lpstr>ExTENCI: TeraGrid-OSG [2010-12] Cactus Application Scenarios</vt:lpstr>
      <vt:lpstr>SAGA – Production Grade Software supporting fundamental research 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Shantenu Jha</cp:lastModifiedBy>
  <cp:revision>65</cp:revision>
  <dcterms:created xsi:type="dcterms:W3CDTF">2010-10-20T15:32:15Z</dcterms:created>
  <dcterms:modified xsi:type="dcterms:W3CDTF">2010-10-20T15:54:16Z</dcterms:modified>
</cp:coreProperties>
</file>