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38"/>
  </p:notesMasterIdLst>
  <p:sldIdLst>
    <p:sldId id="256" r:id="rId3"/>
    <p:sldId id="715" r:id="rId4"/>
    <p:sldId id="747" r:id="rId5"/>
    <p:sldId id="576" r:id="rId6"/>
    <p:sldId id="634" r:id="rId7"/>
    <p:sldId id="784" r:id="rId8"/>
    <p:sldId id="787" r:id="rId9"/>
    <p:sldId id="785" r:id="rId10"/>
    <p:sldId id="788" r:id="rId11"/>
    <p:sldId id="786" r:id="rId12"/>
    <p:sldId id="793" r:id="rId13"/>
    <p:sldId id="794" r:id="rId14"/>
    <p:sldId id="754" r:id="rId15"/>
    <p:sldId id="772" r:id="rId16"/>
    <p:sldId id="478" r:id="rId17"/>
    <p:sldId id="555" r:id="rId18"/>
    <p:sldId id="791" r:id="rId19"/>
    <p:sldId id="796" r:id="rId20"/>
    <p:sldId id="688" r:id="rId21"/>
    <p:sldId id="755" r:id="rId22"/>
    <p:sldId id="750" r:id="rId23"/>
    <p:sldId id="693" r:id="rId24"/>
    <p:sldId id="748" r:id="rId25"/>
    <p:sldId id="761" r:id="rId26"/>
    <p:sldId id="776" r:id="rId27"/>
    <p:sldId id="773" r:id="rId28"/>
    <p:sldId id="778" r:id="rId29"/>
    <p:sldId id="774" r:id="rId30"/>
    <p:sldId id="770" r:id="rId31"/>
    <p:sldId id="757" r:id="rId32"/>
    <p:sldId id="759" r:id="rId33"/>
    <p:sldId id="790" r:id="rId34"/>
    <p:sldId id="795" r:id="rId35"/>
    <p:sldId id="797" r:id="rId36"/>
    <p:sldId id="79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28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5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6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SAGA_Helvetic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2700" y="17780"/>
            <a:ext cx="1101724" cy="661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df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df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Shantenu Jha, Andre </a:t>
            </a:r>
            <a:r>
              <a:rPr lang="en-US" sz="2400" i="1" dirty="0" err="1" smtClean="0"/>
              <a:t>Luckow</a:t>
            </a:r>
            <a:r>
              <a:rPr lang="en-US" sz="2100" i="1" dirty="0" smtClean="0"/>
              <a:t> </a:t>
            </a:r>
          </a:p>
          <a:p>
            <a:r>
              <a:rPr lang="en-US" sz="2100" dirty="0" smtClean="0"/>
              <a:t>In collaboration with </a:t>
            </a:r>
            <a:r>
              <a:rPr lang="en-US" sz="2100" dirty="0" err="1" smtClean="0"/>
              <a:t>Joohyun</a:t>
            </a:r>
            <a:r>
              <a:rPr lang="en-US" sz="2100" dirty="0" smtClean="0"/>
              <a:t> Kim, S </a:t>
            </a:r>
            <a:r>
              <a:rPr lang="en-US" sz="2100" dirty="0" err="1" smtClean="0"/>
              <a:t>Maddineni</a:t>
            </a:r>
            <a:r>
              <a:rPr lang="en-US" sz="2100" dirty="0" smtClean="0"/>
              <a:t>,</a:t>
            </a:r>
            <a:r>
              <a:rPr lang="en-US" sz="2100" dirty="0" smtClean="0"/>
              <a:t>  P </a:t>
            </a:r>
            <a:r>
              <a:rPr lang="en-US" sz="2100" dirty="0" err="1" smtClean="0"/>
              <a:t>Mantha</a:t>
            </a:r>
            <a:r>
              <a:rPr lang="en-US" sz="2100" dirty="0" smtClean="0"/>
              <a:t>, Mark </a:t>
            </a:r>
            <a:r>
              <a:rPr lang="en-US" sz="2100" dirty="0" err="1" smtClean="0"/>
              <a:t>Santcroos</a:t>
            </a:r>
            <a:r>
              <a:rPr lang="en-US" sz="2100" dirty="0" smtClean="0"/>
              <a:t>, Ole Weidner</a:t>
            </a:r>
            <a:endParaRPr lang="en-US" sz="2100" i="1" dirty="0" smtClean="0"/>
          </a:p>
          <a:p>
            <a:r>
              <a:rPr lang="en-US" sz="2100" dirty="0" smtClean="0">
                <a:solidFill>
                  <a:srgbClr val="800000"/>
                </a:solidFill>
              </a:rPr>
              <a:t>http://</a:t>
            </a:r>
            <a:r>
              <a:rPr lang="en-US" sz="2100" dirty="0" err="1" smtClean="0">
                <a:solidFill>
                  <a:srgbClr val="800000"/>
                </a:solidFill>
              </a:rPr>
              <a:t>saga.cct.lsu.edu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/>
              <a:t>Microsoft Cloud Futures Workshop, Redmond, WA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Life-Science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Applications</a:t>
            </a:r>
            <a:r>
              <a:rPr lang="de-DE" sz="2800" dirty="0" smtClean="0"/>
              <a:t> on Clouds (</a:t>
            </a:r>
            <a:r>
              <a:rPr lang="de-DE" sz="2800" dirty="0" err="1" smtClean="0"/>
              <a:t>Past</a:t>
            </a:r>
            <a:r>
              <a:rPr lang="de-DE" sz="2800" dirty="0" smtClean="0"/>
              <a:t>, </a:t>
            </a:r>
            <a:r>
              <a:rPr lang="de-DE" sz="2800" dirty="0" err="1" smtClean="0"/>
              <a:t>Present</a:t>
            </a:r>
            <a:r>
              <a:rPr lang="de-DE" sz="2800" dirty="0" smtClean="0"/>
              <a:t> and Future)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11642" y="1907775"/>
            <a:ext cx="9032358" cy="432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Human Genome (HG18) and Burkerholderia Glumae 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smtClean="0">
                <a:solidFill>
                  <a:schemeClr val="tx1"/>
                </a:solidFill>
              </a:rPr>
              <a:t>Prokaryote vs. Eukaryote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7431469"/>
              </p:ext>
            </p:extLst>
          </p:nvPr>
        </p:nvGraphicFramePr>
        <p:xfrm>
          <a:off x="111643" y="25742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Glumae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MB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MB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Specific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Configuration for 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challenges for LS Applications on clouds?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</a:t>
            </a:r>
            <a:r>
              <a:rPr lang="en-US" dirty="0" smtClean="0"/>
              <a:t> </a:t>
            </a:r>
            <a:r>
              <a:rPr lang="en-US" dirty="0" smtClean="0"/>
              <a:t>Applications can be:</a:t>
            </a:r>
          </a:p>
          <a:p>
            <a:pPr lvl="1"/>
            <a:r>
              <a:rPr lang="en-US" dirty="0" smtClean="0"/>
              <a:t>Memory bound, IO bound, CPU bound or  </a:t>
            </a:r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US" dirty="0" smtClean="0"/>
              <a:t>bound</a:t>
            </a:r>
          </a:p>
          <a:p>
            <a:pPr lvl="2"/>
            <a:r>
              <a:rPr lang="en-US" dirty="0" smtClean="0"/>
              <a:t>Multi-parametric trade</a:t>
            </a:r>
            <a:r>
              <a:rPr lang="en-US" dirty="0" smtClean="0"/>
              <a:t>-offs exist</a:t>
            </a:r>
          </a:p>
          <a:p>
            <a:pPr lvl="1"/>
            <a:r>
              <a:rPr lang="en-US" dirty="0" smtClean="0"/>
              <a:t>“Complex” coordination requirements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 smtClean="0"/>
              <a:t>Applications Revisited</a:t>
            </a:r>
          </a:p>
          <a:p>
            <a:pPr lvl="1"/>
            <a:r>
              <a:rPr lang="en-US" dirty="0" smtClean="0"/>
              <a:t>What is the task decomposition granularity?</a:t>
            </a:r>
          </a:p>
          <a:p>
            <a:pPr lvl="1"/>
            <a:r>
              <a:rPr lang="en-US" dirty="0" smtClean="0"/>
              <a:t>How/Where to distributed? How to</a:t>
            </a:r>
            <a:r>
              <a:rPr lang="en-US" dirty="0" smtClean="0"/>
              <a:t> manage </a:t>
            </a:r>
            <a:r>
              <a:rPr lang="en-US" dirty="0" smtClean="0"/>
              <a:t>coordination?</a:t>
            </a:r>
          </a:p>
          <a:p>
            <a:pPr lvl="1"/>
            <a:r>
              <a:rPr lang="en-US" dirty="0" smtClean="0"/>
              <a:t>What are the data transfer/access/storage mechanisms</a:t>
            </a:r>
          </a:p>
          <a:p>
            <a:r>
              <a:rPr lang="en-US" dirty="0" smtClean="0"/>
              <a:t>Abstractions to Support Dynamic Applications</a:t>
            </a:r>
          </a:p>
          <a:p>
            <a:pPr lvl="1"/>
            <a:r>
              <a:rPr lang="en-US" dirty="0" smtClean="0"/>
              <a:t>Dynamic: Application Configuration Modify + Resource Elasticity (Cloudburst) + Heterogeneous task-resource binding</a:t>
            </a:r>
          </a:p>
          <a:p>
            <a:pPr lvl="1"/>
            <a:r>
              <a:rPr lang="en-US" dirty="0" smtClean="0"/>
              <a:t>Abstractions: Programming + System/Infrastructure abstractions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challenges for LS Applications on clouds?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946" y="1529880"/>
            <a:ext cx="83860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Distributed, Dynamic Applications: Something </a:t>
            </a:r>
            <a:r>
              <a:rPr lang="en-US" dirty="0" smtClean="0"/>
              <a:t>in between a</a:t>
            </a:r>
            <a:r>
              <a:rPr lang="en-US" dirty="0" smtClean="0"/>
              <a:t> “black  box” and </a:t>
            </a:r>
            <a:r>
              <a:rPr lang="en-US" dirty="0" smtClean="0"/>
              <a:t>full-blown low-level programming</a:t>
            </a:r>
          </a:p>
          <a:p>
            <a:pPr lvl="1"/>
            <a:r>
              <a:rPr lang="en-US" dirty="0" smtClean="0"/>
              <a:t> Keep the black-box model but with some-useful knobs (abstractions)</a:t>
            </a:r>
          </a:p>
          <a:p>
            <a:r>
              <a:rPr lang="en-US" dirty="0" smtClean="0"/>
              <a:t>What is the infrastructure?</a:t>
            </a:r>
          </a:p>
          <a:p>
            <a:pPr lvl="1"/>
            <a:r>
              <a:rPr lang="en-US" dirty="0" smtClean="0"/>
              <a:t>No well-defined single infrastructure</a:t>
            </a:r>
          </a:p>
          <a:p>
            <a:pPr lvl="2"/>
            <a:r>
              <a:rPr lang="en-US" dirty="0" smtClean="0"/>
              <a:t>Distinguish Astronomy, HEP community</a:t>
            </a:r>
          </a:p>
          <a:p>
            <a:pPr lvl="1"/>
            <a:r>
              <a:rPr lang="en-US" dirty="0" smtClean="0"/>
              <a:t>Heterogeneous, Distributed, Variable Load-factors</a:t>
            </a:r>
          </a:p>
          <a:p>
            <a:r>
              <a:rPr lang="en-US" dirty="0" smtClean="0"/>
              <a:t>“Building this infrastructure is not trivial” &amp; 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</a:t>
            </a:r>
            <a:r>
              <a:rPr lang="en-US" dirty="0" smtClean="0"/>
              <a:t>” (Fox)</a:t>
            </a:r>
          </a:p>
          <a:p>
            <a:pPr lvl="1"/>
            <a:r>
              <a:rPr lang="en-US" dirty="0" smtClean="0"/>
              <a:t>There are</a:t>
            </a:r>
            <a:r>
              <a:rPr lang="en-US" dirty="0" smtClean="0"/>
              <a:t> “</a:t>
            </a:r>
            <a:r>
              <a:rPr lang="en-US" dirty="0" smtClean="0"/>
              <a:t>hard” </a:t>
            </a:r>
            <a:r>
              <a:rPr lang="en-US" dirty="0" smtClean="0"/>
              <a:t>parts and tractable parts </a:t>
            </a:r>
            <a:endParaRPr lang="en-US" dirty="0" smtClean="0"/>
          </a:p>
          <a:p>
            <a:pPr lvl="1"/>
            <a:r>
              <a:rPr lang="en-US" dirty="0" smtClean="0"/>
              <a:t>SAGA handles the hard part,</a:t>
            </a:r>
            <a:r>
              <a:rPr lang="en-US" dirty="0" smtClean="0"/>
              <a:t> opening up </a:t>
            </a:r>
            <a:r>
              <a:rPr lang="en-US" dirty="0" smtClean="0"/>
              <a:t>innovation for other parts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SAGA: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There exists a lack of Programmatic approaches that:</a:t>
            </a:r>
          </a:p>
          <a:p>
            <a:pPr lvl="1"/>
            <a:r>
              <a:rPr lang="en-US" dirty="0" smtClean="0"/>
              <a:t>Provide general-purpose, basic &amp; common distributed functionality for applications; hide underlying complexity, varying semantics..</a:t>
            </a:r>
          </a:p>
          <a:p>
            <a:pPr lvl="1"/>
            <a:r>
              <a:rPr lang="en-US" dirty="0" smtClean="0"/>
              <a:t>The building blocks upon which to construct “consistent” higher-levels of functionality and abstractions</a:t>
            </a:r>
          </a:p>
          <a:p>
            <a:pPr lvl="1"/>
            <a:r>
              <a:rPr lang="en-US" dirty="0" smtClean="0"/>
              <a:t>Meets the need for a Broad Spectrum of </a:t>
            </a:r>
            <a:r>
              <a:rPr lang="en-US" dirty="0" smtClean="0"/>
              <a:t>Applications </a:t>
            </a:r>
            <a:endParaRPr lang="en-US" dirty="0" smtClean="0"/>
          </a:p>
          <a:p>
            <a:pPr lvl="2"/>
            <a:r>
              <a:rPr lang="en-US" dirty="0" smtClean="0"/>
              <a:t>Simple scripts, Gateways,  Tooling, Workflow…</a:t>
            </a:r>
          </a:p>
          <a:p>
            <a:pPr lvl="0"/>
            <a:r>
              <a:rPr lang="en-US" dirty="0" smtClean="0"/>
              <a:t>Simple, integrated, stable, uniform and</a:t>
            </a:r>
            <a:r>
              <a:rPr lang="en-US" dirty="0" smtClean="0"/>
              <a:t> community-standard </a:t>
            </a:r>
          </a:p>
          <a:p>
            <a:pPr lvl="1"/>
            <a:r>
              <a:rPr lang="en-US" dirty="0" smtClean="0"/>
              <a:t>Simple and Stable: 80:20 restricted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Integrated: Similar semantics &amp; style across primary functional areas</a:t>
            </a:r>
          </a:p>
          <a:p>
            <a:pPr lvl="1"/>
            <a:r>
              <a:rPr lang="en-US" dirty="0" smtClean="0"/>
              <a:t>Uniform</a:t>
            </a:r>
            <a:r>
              <a:rPr lang="en-US" dirty="0" smtClean="0"/>
              <a:t>: Same interface for different distributed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OGF-</a:t>
            </a:r>
            <a:r>
              <a:rPr lang="en-US" dirty="0" smtClean="0"/>
              <a:t>standard, “official” CLI of EGI, NSF-XD, </a:t>
            </a:r>
          </a:p>
          <a:p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– An Overview</a:t>
            </a:r>
            <a:endParaRPr lang="en-US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unique about Pilot-Jobs built using the right abstractions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7" y="1402880"/>
            <a:ext cx="7966954" cy="5023320"/>
          </a:xfrm>
        </p:spPr>
        <p:txBody>
          <a:bodyPr>
            <a:noAutofit/>
          </a:bodyPr>
          <a:lstStyle/>
          <a:p>
            <a:r>
              <a:rPr lang="en-US" sz="1600" dirty="0" smtClean="0"/>
              <a:t>Pilot-Jobs: Decouple resource allocation from resource-workload binding</a:t>
            </a:r>
          </a:p>
          <a:p>
            <a:r>
              <a:rPr lang="en-US" sz="1600" dirty="0" smtClean="0"/>
              <a:t>Pilot-Jobs are/have been typically used for:</a:t>
            </a:r>
          </a:p>
          <a:p>
            <a:pPr lvl="1"/>
            <a:r>
              <a:rPr lang="en-US" sz="1600" dirty="0" smtClean="0"/>
              <a:t>Enhancing resource </a:t>
            </a:r>
            <a:r>
              <a:rPr lang="en-US" sz="1600" dirty="0" smtClean="0"/>
              <a:t>utilization; Facilitate high-throughput </a:t>
            </a:r>
            <a:r>
              <a:rPr lang="en-US" sz="1600" dirty="0" smtClean="0"/>
              <a:t>simulations</a:t>
            </a:r>
            <a:endParaRPr lang="en-US" sz="1600" dirty="0" smtClean="0"/>
          </a:p>
          <a:p>
            <a:pPr lvl="1"/>
            <a:r>
              <a:rPr lang="en-US" sz="1600" dirty="0" smtClean="0"/>
              <a:t>Lowering wait time for multiple jobs (better predictability)</a:t>
            </a:r>
            <a:endParaRPr lang="en-US" sz="1600" dirty="0" smtClean="0"/>
          </a:p>
          <a:p>
            <a:r>
              <a:rPr lang="en-US" sz="1600" dirty="0" smtClean="0"/>
              <a:t>Several unique </a:t>
            </a:r>
            <a:r>
              <a:rPr lang="en-US" sz="1600" dirty="0" smtClean="0"/>
              <a:t>aspects  about the SAGA-based Pilot-</a:t>
            </a:r>
            <a:r>
              <a:rPr lang="en-US" sz="1600" dirty="0" smtClean="0"/>
              <a:t>Job</a:t>
            </a:r>
          </a:p>
          <a:p>
            <a:pPr lvl="1"/>
            <a:r>
              <a:rPr lang="en-US" sz="1600" dirty="0" smtClean="0"/>
              <a:t>Pilot-Jobs have not been used for Science Driven Objectives:</a:t>
            </a:r>
          </a:p>
          <a:p>
            <a:pPr lvl="2"/>
            <a:r>
              <a:rPr lang="en-US" sz="1600" dirty="0" smtClean="0"/>
              <a:t>First demonstration of</a:t>
            </a:r>
            <a:r>
              <a:rPr lang="en-US" sz="1600" dirty="0" smtClean="0"/>
              <a:t> multi</a:t>
            </a:r>
            <a:r>
              <a:rPr lang="en-US" sz="1600" dirty="0" smtClean="0"/>
              <a:t>-physics simulations, REMD </a:t>
            </a:r>
            <a:r>
              <a:rPr lang="en-US" sz="1600" dirty="0" smtClean="0"/>
              <a:t>simulations </a:t>
            </a:r>
          </a:p>
          <a:p>
            <a:pPr lvl="2"/>
            <a:r>
              <a:rPr lang="en-US" sz="1600" dirty="0" smtClean="0"/>
              <a:t>Frameworks based upon </a:t>
            </a:r>
            <a:r>
              <a:rPr lang="en-US" sz="1600" dirty="0" err="1" smtClean="0"/>
              <a:t>PJs</a:t>
            </a:r>
            <a:r>
              <a:rPr lang="en-US" sz="1600" dirty="0" smtClean="0"/>
              <a:t> (pull model) for specific PGI/back-end</a:t>
            </a:r>
          </a:p>
          <a:p>
            <a:pPr lvl="1"/>
            <a:r>
              <a:rPr lang="en-US" sz="1600" dirty="0" smtClean="0"/>
              <a:t>Infrastructure </a:t>
            </a:r>
            <a:r>
              <a:rPr lang="en-US" sz="1600" dirty="0" smtClean="0"/>
              <a:t>Independent and </a:t>
            </a:r>
            <a:r>
              <a:rPr lang="en-US" sz="1600" dirty="0" smtClean="0"/>
              <a:t>“standard” PJ </a:t>
            </a:r>
            <a:r>
              <a:rPr lang="en-US" sz="1600" dirty="0" smtClean="0"/>
              <a:t>API to access other </a:t>
            </a:r>
            <a:r>
              <a:rPr lang="en-US" sz="1600" dirty="0" err="1" smtClean="0"/>
              <a:t>PJs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SAGA </a:t>
            </a:r>
            <a:r>
              <a:rPr lang="en-US" sz="1600" dirty="0" smtClean="0"/>
              <a:t>PJ </a:t>
            </a:r>
            <a:r>
              <a:rPr lang="en-US" sz="1600" dirty="0" smtClean="0"/>
              <a:t>(</a:t>
            </a:r>
            <a:r>
              <a:rPr lang="en-US" sz="1600" dirty="0" err="1" smtClean="0"/>
              <a:t>BigJob</a:t>
            </a:r>
            <a:r>
              <a:rPr lang="en-US" sz="1600" dirty="0" smtClean="0"/>
              <a:t>) API </a:t>
            </a:r>
            <a:r>
              <a:rPr lang="en-US" sz="1600" dirty="0" smtClean="0"/>
              <a:t> basis for inter-operable PJ (Azure, DIANE)</a:t>
            </a:r>
            <a:r>
              <a:rPr lang="en-US" sz="1600" dirty="0" smtClean="0"/>
              <a:t>  </a:t>
            </a:r>
            <a:endParaRPr lang="en-US" sz="1600" dirty="0" smtClean="0"/>
          </a:p>
          <a:p>
            <a:r>
              <a:rPr lang="en-US" sz="1600" dirty="0" smtClean="0"/>
              <a:t>SAGA</a:t>
            </a:r>
            <a:r>
              <a:rPr lang="en-US" sz="1600" dirty="0" smtClean="0"/>
              <a:t>-based Pilot-Job form the basis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Extension of Pilot-abstraction to other “dimensions</a:t>
            </a:r>
            <a:r>
              <a:rPr lang="en-US" sz="1600" dirty="0" smtClean="0"/>
              <a:t>”</a:t>
            </a:r>
          </a:p>
          <a:p>
            <a:pPr lvl="1"/>
            <a:r>
              <a:rPr lang="en-US" sz="1600" dirty="0" smtClean="0"/>
              <a:t>For </a:t>
            </a:r>
            <a:r>
              <a:rPr lang="en-US" sz="1600" dirty="0" smtClean="0"/>
              <a:t>autonomic scheduling and</a:t>
            </a:r>
            <a:r>
              <a:rPr lang="en-US" sz="1600" dirty="0" smtClean="0"/>
              <a:t> application-level scheduling</a:t>
            </a:r>
          </a:p>
          <a:p>
            <a:pPr lvl="1"/>
            <a:r>
              <a:rPr lang="en-US" sz="1600" dirty="0" smtClean="0"/>
              <a:t>Advanced run-time frameworks for load-balancing and fault-tolerance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Pilot-Jobs as Runtime Execution Environment</a:t>
            </a:r>
            <a:r>
              <a:rPr lang="en-US" dirty="0" smtClean="0"/>
              <a:t> for 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178114"/>
            <a:ext cx="7966954" cy="54512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47" y="1178114"/>
            <a:ext cx="8132053" cy="5451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Ensemble MD simulations: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</a:t>
            </a:r>
            <a:r>
              <a:rPr lang="en-US" sz="2400" dirty="0" smtClean="0"/>
              <a:t>for Azure</a:t>
            </a:r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API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(BM)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 for 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1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757947" y="1225080"/>
            <a:ext cx="7966954" cy="4934420"/>
          </a:xfrm>
        </p:spPr>
        <p:txBody>
          <a:bodyPr>
            <a:noAutofit/>
          </a:bodyPr>
          <a:lstStyle/>
          <a:p>
            <a:r>
              <a:rPr lang="en-US" sz="1600" dirty="0" smtClean="0"/>
              <a:t>Understanding Distributed “Dynamic” Abstractions [PAST]</a:t>
            </a:r>
          </a:p>
          <a:p>
            <a:pPr lvl="1"/>
            <a:r>
              <a:rPr lang="en-US" sz="1600" dirty="0" smtClean="0"/>
              <a:t>Unique Role for Abstractions for Distributed  “Dynamic” Applications </a:t>
            </a:r>
          </a:p>
          <a:p>
            <a:r>
              <a:rPr lang="en-US" sz="1600" dirty="0" smtClean="0"/>
              <a:t>Life Science Applications: Compute and Data Intensive, often require many (heterogeneous) ensemble based simulations</a:t>
            </a:r>
            <a:endParaRPr lang="en-US" sz="1600" dirty="0" smtClean="0"/>
          </a:p>
          <a:p>
            <a:pPr lvl="1"/>
            <a:r>
              <a:rPr lang="en-US" sz="1600" dirty="0" smtClean="0"/>
              <a:t>I </a:t>
            </a:r>
            <a:r>
              <a:rPr lang="en-US" sz="1600" dirty="0" smtClean="0"/>
              <a:t>&amp; II: Understanding </a:t>
            </a:r>
            <a:r>
              <a:rPr lang="en-US" sz="1600" i="1" dirty="0" smtClean="0"/>
              <a:t>common </a:t>
            </a:r>
            <a:r>
              <a:rPr lang="en-US" sz="1600" dirty="0" smtClean="0"/>
              <a:t>basic computational “characteristics”</a:t>
            </a:r>
          </a:p>
          <a:p>
            <a:pPr lvl="2"/>
            <a:r>
              <a:rPr lang="en-US" sz="1600" dirty="0" smtClean="0"/>
              <a:t>Abstractions for dynamic executions: “Intelligent” Pilot-Job </a:t>
            </a:r>
          </a:p>
          <a:p>
            <a:r>
              <a:rPr lang="en-US" sz="1600" dirty="0" smtClean="0"/>
              <a:t>Application Exemplar I:  </a:t>
            </a:r>
            <a:r>
              <a:rPr lang="en-US" sz="1600" dirty="0" err="1" smtClean="0"/>
              <a:t>EnMD</a:t>
            </a:r>
            <a:r>
              <a:rPr lang="en-US" sz="1600" dirty="0" smtClean="0"/>
              <a:t> and RE Simulations [PRESENT]</a:t>
            </a:r>
          </a:p>
          <a:p>
            <a:pPr lvl="1"/>
            <a:r>
              <a:rPr lang="en-US" sz="1600" dirty="0" smtClean="0"/>
              <a:t>Azure Solution:  Architecture, Performance and Scalability</a:t>
            </a:r>
          </a:p>
          <a:p>
            <a:pPr lvl="1"/>
            <a:r>
              <a:rPr lang="en-US" sz="1600" i="1" dirty="0" smtClean="0"/>
              <a:t>Azure addresses several of the distributed programming challenges</a:t>
            </a:r>
            <a:endParaRPr lang="en-US" sz="1600" dirty="0" smtClean="0"/>
          </a:p>
          <a:p>
            <a:r>
              <a:rPr lang="en-US" sz="1600" dirty="0" smtClean="0"/>
              <a:t>Application Exemplar II:  NGS Analytics using BFAST [FUTURE]</a:t>
            </a:r>
          </a:p>
          <a:p>
            <a:pPr lvl="1"/>
            <a:r>
              <a:rPr lang="en-US" sz="1600" dirty="0" err="1" smtClean="0"/>
              <a:t>FutureGrid</a:t>
            </a:r>
            <a:r>
              <a:rPr lang="en-US" sz="1600" dirty="0" smtClean="0"/>
              <a:t> Solution:  Architecture, Performance and Scalability</a:t>
            </a:r>
          </a:p>
          <a:p>
            <a:pPr lvl="1"/>
            <a:r>
              <a:rPr lang="en-US" sz="1600" dirty="0" smtClean="0"/>
              <a:t>Lessons and Experience from </a:t>
            </a:r>
            <a:r>
              <a:rPr lang="en-US" sz="1600" dirty="0" smtClean="0"/>
              <a:t>TG/FG </a:t>
            </a:r>
            <a:r>
              <a:rPr lang="en-US" sz="1600" dirty="0" smtClean="0"/>
              <a:t>(DARE-based Gateways</a:t>
            </a:r>
            <a:r>
              <a:rPr lang="en-US" sz="1600" dirty="0" smtClean="0"/>
              <a:t>)</a:t>
            </a:r>
            <a:r>
              <a:rPr lang="en-US" sz="1600" dirty="0" smtClean="0"/>
              <a:t>. </a:t>
            </a:r>
            <a:r>
              <a:rPr lang="en-US" sz="1600" dirty="0" smtClean="0"/>
              <a:t>Towards </a:t>
            </a:r>
            <a:r>
              <a:rPr lang="en-US" sz="1600" dirty="0" smtClean="0"/>
              <a:t>a Community Cloud-based solution? NGS Analytics as a Service?</a:t>
            </a:r>
          </a:p>
          <a:p>
            <a:pPr lvl="1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Coordinating Multiple Tasks Using </a:t>
            </a:r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1303355"/>
          </a:xfrm>
        </p:spPr>
        <p:txBody>
          <a:bodyPr/>
          <a:lstStyle/>
          <a:p>
            <a:r>
              <a:rPr lang="en-US" dirty="0" smtClean="0"/>
              <a:t>Support for Affinity Groups</a:t>
            </a:r>
          </a:p>
          <a:p>
            <a:r>
              <a:rPr lang="en-US" dirty="0" smtClean="0"/>
              <a:t>Multiple 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In Grids the </a:t>
            </a:r>
            <a:r>
              <a:rPr lang="en-US" dirty="0" err="1" smtClean="0"/>
              <a:t>BigJob</a:t>
            </a:r>
            <a:r>
              <a:rPr lang="en-US" dirty="0" smtClean="0"/>
              <a:t> startup time depends mainly on queuing time</a:t>
            </a:r>
          </a:p>
          <a:p>
            <a:r>
              <a:rPr lang="en-US" dirty="0" smtClean="0"/>
              <a:t>Azure shows a longer startup than Amazon EC2 and </a:t>
            </a:r>
            <a:r>
              <a:rPr lang="en-US" dirty="0" err="1" smtClean="0"/>
              <a:t>FutureGrid</a:t>
            </a:r>
            <a:endParaRPr lang="en-US" dirty="0" smtClean="0"/>
          </a:p>
          <a:p>
            <a:pPr lvl="1"/>
            <a:r>
              <a:rPr lang="en-US" dirty="0" smtClean="0"/>
              <a:t>Correlated to system load</a:t>
            </a:r>
          </a:p>
          <a:p>
            <a:r>
              <a:rPr lang="en-US" dirty="0" smtClean="0"/>
              <a:t>Amazon EC2 has the highest fluctuation in the startup time (of all cloud resources)</a:t>
            </a:r>
          </a:p>
          <a:p>
            <a:r>
              <a:rPr lang="en-US" dirty="0" smtClean="0"/>
              <a:t>Sub-Job submission times are comparable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Pilot-Job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: SAGA </a:t>
            </a:r>
            <a:r>
              <a:rPr lang="de-DE" dirty="0" err="1" smtClean="0"/>
              <a:t>BigJob</a:t>
            </a:r>
            <a:endParaRPr lang="de-DE" dirty="0"/>
          </a:p>
        </p:txBody>
      </p:sp>
      <p:pic>
        <p:nvPicPr>
          <p:cNvPr id="8" name="Bild 7" descr="startu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073825" y="4064000"/>
            <a:ext cx="4070175" cy="2451100"/>
          </a:xfrm>
          <a:prstGeom prst="rect">
            <a:avLst/>
          </a:prstGeom>
        </p:spPr>
      </p:pic>
      <p:pic>
        <p:nvPicPr>
          <p:cNvPr id="9" name="Bild 8" descr="setup-tim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099223" y="1431078"/>
            <a:ext cx="3951737" cy="24297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78400" y="1230411"/>
            <a:ext cx="196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</a:t>
            </a:r>
            <a:r>
              <a:rPr lang="de-DE" sz="1400" dirty="0" err="1" smtClean="0"/>
              <a:t>Startup</a:t>
            </a:r>
            <a:r>
              <a:rPr lang="de-DE" sz="1400" dirty="0" smtClean="0"/>
              <a:t> Times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78400" y="3870523"/>
            <a:ext cx="302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Sub-Job Submission Times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6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5404320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 0.4 for the extra-large VM</a:t>
            </a:r>
          </a:p>
          <a:p>
            <a:r>
              <a:rPr lang="en-US" dirty="0" smtClean="0"/>
              <a:t>The different Azure data centers show a slight fluctuation in their performance</a:t>
            </a:r>
          </a:p>
          <a:p>
            <a:pPr lvl="1"/>
            <a:r>
              <a:rPr lang="en-US" dirty="0" smtClean="0"/>
              <a:t>16 replicas, small VM</a:t>
            </a:r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Replica-Exchange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 Algorithms at Scale (</a:t>
            </a:r>
            <a:r>
              <a:rPr lang="en-US" dirty="0" err="1" smtClean="0"/>
              <a:t>TeraGrid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222" dirty="0" smtClean="0"/>
              <a:t>Understand Algorithms at Scale on Azure?</a:t>
            </a:r>
            <a:endParaRPr lang="de-DE" sz="2222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90814"/>
            <a:ext cx="7378700" cy="4875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4" name="Content Placeholder 3" descr="sequence-explo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800" r="-6800"/>
          <a:stretch>
            <a:fillRect/>
          </a:stretch>
        </p:blipFill>
        <p:spPr/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DARE: Dynamic Adaptive RE</a:t>
            </a:r>
            <a:endParaRPr lang="en-US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57" y="1817641"/>
            <a:ext cx="5449543" cy="4601733"/>
          </a:xfrm>
          <a:prstGeom prst="rect">
            <a:avLst/>
          </a:prstGeom>
        </p:spPr>
      </p:pic>
      <p:pic>
        <p:nvPicPr>
          <p:cNvPr id="4" name="Picture 3" descr="windows_azure_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170" y="5354547"/>
            <a:ext cx="1233330" cy="84305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Task-level Concurrency and Scale-out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Extending the Pilot</a:t>
            </a:r>
            <a:r>
              <a:rPr lang="en-US" sz="2400" dirty="0" smtClean="0"/>
              <a:t>-Abstraction </a:t>
            </a:r>
            <a:r>
              <a:rPr lang="en-US" sz="2400" dirty="0" smtClean="0"/>
              <a:t>to Data</a:t>
            </a:r>
            <a:endParaRPr lang="en-US" sz="2400" dirty="0"/>
          </a:p>
        </p:txBody>
      </p:sp>
      <p:pic>
        <p:nvPicPr>
          <p:cNvPr id="9" name="Content Placeholder 8" descr="pilot-data-manager-generic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985" r="-3985"/>
          <a:stretch>
            <a:fillRect/>
          </a:stretch>
        </p:blipFill>
        <p:spPr/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500" dirty="0" smtClean="0"/>
              <a:t>Providing NGS Analytics as a Service: </a:t>
            </a:r>
            <a:br>
              <a:rPr lang="en-US" sz="2500" dirty="0" smtClean="0"/>
            </a:br>
            <a:r>
              <a:rPr lang="en-US" sz="2500" dirty="0" smtClean="0"/>
              <a:t>Data Challenges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1137942" y="1635374"/>
            <a:ext cx="75892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charset="2"/>
              <a:buChar char="q"/>
            </a:pPr>
            <a:r>
              <a:rPr lang="en-US" dirty="0" smtClean="0"/>
              <a:t>Challenges and Ongoing investigation</a:t>
            </a:r>
          </a:p>
          <a:p>
            <a:pPr marL="285750" indent="-285750">
              <a:buClr>
                <a:srgbClr val="FF0000"/>
              </a:buClr>
              <a:buFont typeface="Courier New"/>
              <a:buChar char="o"/>
            </a:pPr>
            <a:r>
              <a:rPr lang="en-US" sz="1600" dirty="0" smtClean="0"/>
              <a:t>Distributed data management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Reference genome index files : HG18 : 130 GB, B.Glumae :447 MB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Data transfer of Short read files :  e.g. 9 GB (about 2 min from local to QB using GridFTP)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1987891"/>
              </p:ext>
            </p:extLst>
          </p:nvPr>
        </p:nvGraphicFramePr>
        <p:xfrm>
          <a:off x="1337877" y="3822700"/>
          <a:ext cx="4377123" cy="155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575"/>
                <a:gridCol w="1018122"/>
                <a:gridCol w="1187809"/>
                <a:gridCol w="965617"/>
              </a:tblGrid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protocol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-&gt;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QB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Local -&gt;  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QB -&gt; Ranger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 MB/s    (1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1.8 MB/s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(20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MB/s  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(36 h)</a:t>
                      </a:r>
                    </a:p>
                  </a:txBody>
                  <a:tcPr/>
                </a:tc>
              </a:tr>
              <a:tr h="3196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GridFTP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 MB/s</a:t>
                      </a:r>
                    </a:p>
                    <a:p>
                      <a:r>
                        <a:rPr lang="en-US" sz="1400" dirty="0" smtClean="0"/>
                        <a:t>(0.5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6.8 MB/s</a:t>
                      </a:r>
                    </a:p>
                    <a:p>
                      <a:r>
                        <a:rPr lang="en-US" sz="1400" dirty="0" smtClean="0"/>
                        <a:t>(5.3 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 MB/s</a:t>
                      </a:r>
                    </a:p>
                    <a:p>
                      <a:r>
                        <a:rPr lang="en-US" sz="1400" dirty="0" smtClean="0"/>
                        <a:t>(1.4 h)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33222" y="4753250"/>
            <a:ext cx="27939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Transfer (130 GB)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CLOUDS PAST: Primary </a:t>
            </a:r>
            <a:r>
              <a:rPr lang="en-US" sz="2600" dirty="0" smtClean="0"/>
              <a:t>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Space of Distributed Applications (DA) Is large (and rich), but the number of effective and extensible DA small</a:t>
            </a:r>
          </a:p>
          <a:p>
            <a:pPr lvl="1"/>
            <a:r>
              <a:rPr lang="en-US" sz="2000" dirty="0" smtClean="0"/>
              <a:t>More than just submitting jobs here and there!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Developing DA is a hard undertaking</a:t>
            </a:r>
          </a:p>
          <a:p>
            <a:pPr lvl="1"/>
            <a:r>
              <a:rPr lang="en-US" sz="2000" dirty="0" smtClean="0"/>
              <a:t>Coordination across resources &amp; Execution Environment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Embrace “</a:t>
            </a:r>
            <a:r>
              <a:rPr lang="en-US" dirty="0" err="1" smtClean="0"/>
              <a:t>distributedness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 smtClean="0"/>
              <a:t>Understanding </a:t>
            </a:r>
            <a:r>
              <a:rPr lang="en-US" sz="2000" dirty="0" err="1" smtClean="0"/>
              <a:t>distributedness</a:t>
            </a:r>
            <a:r>
              <a:rPr lang="en-US" sz="2000" dirty="0" smtClean="0"/>
              <a:t> -- data-centric application will be the drivers!</a:t>
            </a:r>
          </a:p>
          <a:p>
            <a:pPr lvl="1"/>
            <a:r>
              <a:rPr lang="en-US" sz="2000" dirty="0" smtClean="0"/>
              <a:t>Heterogeneity &amp; dynamic execution is fundamental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Points 2 &amp; 3: Point to a unique role for Pattern-oriented and Abstractions-based Development of Distributed Applications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Relative Ease of implementation of the R-E Pattern</a:t>
            </a:r>
          </a:p>
          <a:p>
            <a:pPr lvl="1"/>
            <a:r>
              <a:rPr lang="en-US" dirty="0" smtClean="0"/>
              <a:t> Thanks to combination of appropriate system-level abstractions (AQS) and user provided abstractions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“Trivially use distributed resources”</a:t>
            </a:r>
          </a:p>
          <a:p>
            <a:r>
              <a:rPr lang="en-US" dirty="0" smtClean="0"/>
              <a:t>Performance comparable to TG</a:t>
            </a:r>
          </a:p>
          <a:p>
            <a:pPr lvl="1"/>
            <a:r>
              <a:rPr lang="en-US" dirty="0" smtClean="0"/>
              <a:t>Cost of virtualization not a  first order concern</a:t>
            </a:r>
          </a:p>
          <a:p>
            <a:pPr lvl="1"/>
            <a:r>
              <a:rPr lang="en-US" dirty="0" smtClean="0"/>
              <a:t>Efficient and scalable messaging</a:t>
            </a:r>
          </a:p>
          <a:p>
            <a:r>
              <a:rPr lang="en-US" dirty="0" smtClean="0"/>
              <a:t>Starting point for more sophistication implementations</a:t>
            </a:r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1"/>
            <a:r>
              <a:rPr lang="en-US" dirty="0" smtClean="0"/>
              <a:t>Extensions to abstractions for dynamic data</a:t>
            </a:r>
            <a:endParaRPr lang="en-US" dirty="0" smtClean="0"/>
          </a:p>
          <a:p>
            <a:r>
              <a:rPr lang="en-US" dirty="0" smtClean="0"/>
              <a:t>LS Applications </a:t>
            </a:r>
            <a:r>
              <a:rPr lang="en-US" dirty="0" smtClean="0"/>
              <a:t>– compute and data intensive (</a:t>
            </a:r>
            <a:r>
              <a:rPr lang="en-US" dirty="0" smtClean="0"/>
              <a:t>NGS Analytics) </a:t>
            </a:r>
            <a:r>
              <a:rPr lang="en-US" dirty="0" smtClean="0"/>
              <a:t>present different challenges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Futuregrid</a:t>
            </a:r>
            <a:r>
              <a:rPr lang="en-US" smtClean="0"/>
              <a:t>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AnExperimental</a:t>
            </a:r>
            <a:r>
              <a:rPr lang="en-US" dirty="0" smtClean="0">
                <a:solidFill>
                  <a:schemeClr val="tx1"/>
                </a:solidFill>
              </a:rPr>
              <a:t>, High-Performance Grid Test-bed." Any opinions, findings, and conclusions or </a:t>
            </a:r>
            <a:r>
              <a:rPr lang="en-US" dirty="0" err="1" smtClean="0">
                <a:solidFill>
                  <a:schemeClr val="tx1"/>
                </a:solidFill>
              </a:rPr>
              <a:t>recommendationsexpressed</a:t>
            </a:r>
            <a:r>
              <a:rPr lang="en-US" dirty="0" smtClean="0">
                <a:solidFill>
                  <a:schemeClr val="tx1"/>
                </a:solidFill>
              </a:rPr>
              <a:t>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author(s)and</a:t>
            </a:r>
            <a:r>
              <a:rPr lang="en-US" dirty="0" smtClean="0">
                <a:solidFill>
                  <a:schemeClr val="tx1"/>
                </a:solidFill>
              </a:rPr>
              <a:t> do not necessarily re </a:t>
            </a:r>
            <a:r>
              <a:rPr lang="en-US" dirty="0" err="1" smtClean="0">
                <a:solidFill>
                  <a:schemeClr val="tx1"/>
                </a:solidFill>
              </a:rPr>
              <a:t>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Marty Humphrey’s “List of  Issues”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sharing/reuse policy</a:t>
            </a:r>
          </a:p>
          <a:p>
            <a:r>
              <a:rPr lang="en-US" dirty="0" smtClean="0"/>
              <a:t>Task granularity/coding</a:t>
            </a:r>
          </a:p>
          <a:p>
            <a:r>
              <a:rPr lang="en-US" dirty="0" smtClean="0"/>
              <a:t>Task synchronization (</a:t>
            </a:r>
            <a:r>
              <a:rPr lang="en-US" dirty="0" err="1" smtClean="0"/>
              <a:t>eg</a:t>
            </a:r>
            <a:r>
              <a:rPr lang="en-US" dirty="0" smtClean="0"/>
              <a:t> MPI) or something else? </a:t>
            </a:r>
          </a:p>
          <a:p>
            <a:r>
              <a:rPr lang="en-US" dirty="0" smtClean="0"/>
              <a:t>Data storage mechanisms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DARE-NGS : Mapping on Scalable Distributed HPC resources</a:t>
            </a:r>
          </a:p>
        </p:txBody>
      </p:sp>
      <p:pic>
        <p:nvPicPr>
          <p:cNvPr id="10" name="Picture 9" descr="table6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11300"/>
            <a:ext cx="7988300" cy="2750958"/>
          </a:xfrm>
          <a:prstGeom prst="rect">
            <a:avLst/>
          </a:prstGeom>
        </p:spPr>
      </p:pic>
      <p:pic>
        <p:nvPicPr>
          <p:cNvPr id="5" name="Picture 4" descr="table7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4262258"/>
            <a:ext cx="7988300" cy="23114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07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(Points to cover)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Scalabilty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Queuing System – no need to (Intelligent </a:t>
            </a:r>
            <a:r>
              <a:rPr lang="en-US" dirty="0" err="1" smtClean="0"/>
              <a:t>PilotJob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Dynamic: (Resource) Elasticity/Cloudburst + (heterogeneous) task-resource mapping</a:t>
            </a:r>
          </a:p>
          <a:p>
            <a:pPr lvl="1"/>
            <a:r>
              <a:rPr lang="en-US" dirty="0" smtClean="0"/>
              <a:t>Dynamic </a:t>
            </a:r>
            <a:r>
              <a:rPr lang="en-US" dirty="0" err="1" smtClean="0"/>
              <a:t>MapReduce</a:t>
            </a:r>
            <a:r>
              <a:rPr lang="en-US" dirty="0" smtClean="0"/>
              <a:t>: MR + Pilot-Job </a:t>
            </a:r>
          </a:p>
          <a:p>
            <a:r>
              <a:rPr lang="en-US" dirty="0" smtClean="0"/>
              <a:t>Abstractions: Programming + System/Infrastructure </a:t>
            </a:r>
          </a:p>
          <a:p>
            <a:r>
              <a:rPr lang="en-US" dirty="0" smtClean="0"/>
              <a:t>“Black Box” – something in between a black  box and full-blown low-level programming: Keep the black-box model but with some-useful knobs (abstractions)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Builiding</a:t>
            </a:r>
            <a:r>
              <a:rPr lang="en-US" dirty="0" smtClean="0"/>
              <a:t> this infrastructure is not trivial” &amp; “</a:t>
            </a:r>
            <a:r>
              <a:rPr lang="en-US" dirty="0" err="1" smtClean="0"/>
              <a:t>TeraGrid</a:t>
            </a:r>
            <a:r>
              <a:rPr lang="en-US" dirty="0" smtClean="0"/>
              <a:t> is not used for data-intensive applications”</a:t>
            </a:r>
          </a:p>
          <a:p>
            <a:pPr lvl="1"/>
            <a:r>
              <a:rPr lang="en-US" dirty="0" smtClean="0"/>
              <a:t>There are “easy” parts and “hard” parts. </a:t>
            </a:r>
          </a:p>
          <a:p>
            <a:pPr lvl="1"/>
            <a:r>
              <a:rPr lang="en-US" dirty="0" smtClean="0"/>
              <a:t>SAGA handles the hard part, leaving you to do the easy part!</a:t>
            </a:r>
          </a:p>
          <a:p>
            <a:r>
              <a:rPr lang="en-US" dirty="0" smtClean="0"/>
              <a:t>NGS Analytics (both Alignment + Assembly)</a:t>
            </a:r>
          </a:p>
          <a:p>
            <a:pPr lvl="1"/>
            <a:r>
              <a:rPr lang="en-US" dirty="0" err="1" smtClean="0"/>
              <a:t>BigData</a:t>
            </a:r>
            <a:r>
              <a:rPr lang="en-US" dirty="0" smtClean="0"/>
              <a:t> consistent with the </a:t>
            </a:r>
            <a:r>
              <a:rPr lang="en-US" dirty="0" err="1" smtClean="0"/>
              <a:t>AMPLab</a:t>
            </a:r>
            <a:r>
              <a:rPr lang="en-US" dirty="0" smtClean="0"/>
              <a:t> definition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Providing NGS Analytics as a Service: </a:t>
            </a:r>
            <a:br>
              <a:rPr lang="en-US" sz="2400" dirty="0" smtClean="0"/>
            </a:br>
            <a:r>
              <a:rPr lang="en-US" sz="2400" dirty="0" smtClean="0"/>
              <a:t>Data Challenges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</a:t>
            </a:r>
            <a:r>
              <a:rPr lang="en-US" sz="2600" dirty="0" smtClean="0"/>
              <a:t>Distribution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Application Exemplar I: 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</a:t>
            </a:r>
            <a:r>
              <a:rPr lang="en-US" dirty="0" smtClean="0"/>
              <a:t>loosely-coupled ensembles</a:t>
            </a:r>
          </a:p>
          <a:p>
            <a:pPr lvl="1"/>
            <a:r>
              <a:rPr lang="en-US" dirty="0" smtClean="0"/>
              <a:t>Pattern not amenable to CIRRUS; explore Azure native </a:t>
            </a:r>
            <a:r>
              <a:rPr lang="en-US" dirty="0" smtClean="0"/>
              <a:t>abstractions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Exemplar II: NGS Analytics</a:t>
            </a:r>
            <a:endParaRPr lang="en-US" sz="28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BFAST: An example of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47" y="1310367"/>
            <a:ext cx="5007853" cy="5226171"/>
          </a:xfrm>
        </p:spPr>
        <p:txBody>
          <a:bodyPr>
            <a:noAutofit/>
          </a:bodyPr>
          <a:lstStyle/>
          <a:p>
            <a:r>
              <a:rPr lang="en-US" sz="1600" dirty="0" smtClean="0"/>
              <a:t>Higher sensitivity (CAL finding and gapped Smith-Waterman alignment)</a:t>
            </a:r>
          </a:p>
          <a:p>
            <a:r>
              <a:rPr lang="en-US" sz="1600" dirty="0" smtClean="0"/>
              <a:t>Relatively larger memory and disk space</a:t>
            </a:r>
          </a:p>
          <a:p>
            <a:r>
              <a:rPr lang="en-US" sz="1600" dirty="0" smtClean="0"/>
              <a:t>Data types: (</a:t>
            </a:r>
            <a:r>
              <a:rPr lang="en-US" sz="1600" dirty="0" err="1" smtClean="0"/>
              <a:t>i</a:t>
            </a:r>
            <a:r>
              <a:rPr lang="en-US" sz="1600" dirty="0" smtClean="0"/>
              <a:t>) Short- Read (ii) Reference (iii) </a:t>
            </a:r>
            <a:r>
              <a:rPr lang="en-US" sz="1600" dirty="0" smtClean="0"/>
              <a:t>Index data</a:t>
            </a:r>
          </a:p>
          <a:p>
            <a:r>
              <a:rPr lang="en-US" sz="1600" dirty="0" smtClean="0"/>
              <a:t>Advanced features: (</a:t>
            </a:r>
            <a:r>
              <a:rPr lang="en-US" sz="1600" dirty="0" err="1" smtClean="0"/>
              <a:t>i</a:t>
            </a:r>
            <a:r>
              <a:rPr lang="en-US" sz="1600" dirty="0" smtClean="0"/>
              <a:t>) Multi-threading support (ii) Low-memory option (index file splitting)</a:t>
            </a:r>
          </a:p>
          <a:p>
            <a:r>
              <a:rPr lang="en-US" sz="1600" dirty="0" smtClean="0"/>
              <a:t>Breaking up short-read data permits</a:t>
            </a:r>
            <a:r>
              <a:rPr lang="en-US" sz="1600" dirty="0" smtClean="0"/>
              <a:t> task-level </a:t>
            </a:r>
            <a:r>
              <a:rPr lang="en-US" sz="1600" dirty="0" smtClean="0"/>
              <a:t>concurrency</a:t>
            </a:r>
          </a:p>
          <a:p>
            <a:pPr lvl="1"/>
            <a:r>
              <a:rPr lang="en-US" sz="1600" dirty="0" smtClean="0"/>
              <a:t>Each Task requires full reference genome –</a:t>
            </a:r>
            <a:r>
              <a:rPr lang="en-US" sz="1600" dirty="0" smtClean="0"/>
              <a:t>  possible I/O bottleneck</a:t>
            </a:r>
          </a:p>
          <a:p>
            <a:r>
              <a:rPr lang="en-US" sz="1600" dirty="0" smtClean="0"/>
              <a:t>Comp. </a:t>
            </a:r>
            <a:r>
              <a:rPr lang="en-US" sz="1600" dirty="0" err="1" smtClean="0"/>
              <a:t>vs</a:t>
            </a:r>
            <a:r>
              <a:rPr lang="en-US" sz="1600" dirty="0" smtClean="0"/>
              <a:t> </a:t>
            </a:r>
            <a:r>
              <a:rPr lang="en-US" sz="1600" dirty="0" err="1" smtClean="0"/>
              <a:t>Mem</a:t>
            </a:r>
            <a:r>
              <a:rPr lang="en-US" sz="1600" dirty="0" smtClean="0"/>
              <a:t>. </a:t>
            </a:r>
            <a:r>
              <a:rPr lang="en-US" sz="1600" dirty="0" err="1" smtClean="0"/>
              <a:t>vs</a:t>
            </a:r>
            <a:r>
              <a:rPr lang="en-US" sz="1600" dirty="0" smtClean="0"/>
              <a:t> I/O </a:t>
            </a:r>
            <a:r>
              <a:rPr lang="en-US" sz="1600" dirty="0" err="1" smtClean="0"/>
              <a:t>vs</a:t>
            </a:r>
            <a:r>
              <a:rPr lang="en-US" sz="1600" dirty="0" smtClean="0"/>
              <a:t> </a:t>
            </a:r>
            <a:r>
              <a:rPr lang="en-US" sz="1600" dirty="0" err="1" smtClean="0"/>
              <a:t>Tranfer</a:t>
            </a:r>
            <a:r>
              <a:rPr lang="en-US" sz="1600" dirty="0" smtClean="0"/>
              <a:t> tradeoff </a:t>
            </a:r>
            <a:endParaRPr lang="en-US" sz="1600" dirty="0" smtClean="0"/>
          </a:p>
          <a:p>
            <a:pPr lvl="1"/>
            <a:r>
              <a:rPr lang="en-US" sz="1600" dirty="0" smtClean="0"/>
              <a:t>Sensitive to specific problem/</a:t>
            </a:r>
            <a:r>
              <a:rPr lang="en-US" sz="1600" dirty="0" smtClean="0"/>
              <a:t>data</a:t>
            </a:r>
            <a:r>
              <a:rPr lang="en-US" sz="1600" dirty="0" smtClean="0"/>
              <a:t>-s</a:t>
            </a:r>
            <a:r>
              <a:rPr lang="en-US" sz="1600" dirty="0" smtClean="0"/>
              <a:t>et </a:t>
            </a:r>
            <a:r>
              <a:rPr lang="en-US" sz="1600" dirty="0" smtClean="0"/>
              <a:t>size</a:t>
            </a:r>
          </a:p>
          <a:p>
            <a:pPr lvl="1"/>
            <a:endParaRPr lang="en-US" sz="1600" dirty="0"/>
          </a:p>
        </p:txBody>
      </p:sp>
      <p:pic>
        <p:nvPicPr>
          <p:cNvPr id="4" name="Picture 3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739343" y="1485900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5" name="Group 24"/>
          <p:cNvGrpSpPr/>
          <p:nvPr/>
        </p:nvGrpSpPr>
        <p:grpSpPr>
          <a:xfrm>
            <a:off x="5499100" y="4673064"/>
            <a:ext cx="3414714" cy="1089200"/>
            <a:chOff x="182607" y="1417638"/>
            <a:chExt cx="8124347" cy="1968855"/>
          </a:xfrm>
        </p:grpSpPr>
        <p:sp>
          <p:nvSpPr>
            <p:cNvPr id="26" name="Right Arrow Callout 2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62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BFAST: File size </a:t>
            </a:r>
            <a:r>
              <a:rPr lang="en-US" sz="2800" dirty="0" err="1" smtClean="0"/>
              <a:t>vs</a:t>
            </a:r>
            <a:r>
              <a:rPr lang="en-US" sz="2800" dirty="0" smtClean="0"/>
              <a:t> Num Concurrent task</a:t>
            </a:r>
            <a:endParaRPr lang="en-US" sz="28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Scope for logical and physical distribution</a:t>
            </a:r>
            <a:endParaRPr lang="en-US" dirty="0"/>
          </a:p>
        </p:txBody>
      </p:sp>
      <p:pic>
        <p:nvPicPr>
          <p:cNvPr id="10" name="Picture 9" descr="threadsvs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4288851" y="1435099"/>
            <a:ext cx="4789719" cy="3352802"/>
          </a:xfrm>
          <a:prstGeom prst="rect">
            <a:avLst/>
          </a:prstGeom>
        </p:spPr>
      </p:pic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1212</TotalTime>
  <Words>2438</Words>
  <Application>Microsoft Macintosh PowerPoint</Application>
  <PresentationFormat>On-screen Show (4:3)</PresentationFormat>
  <Paragraphs>278</Paragraphs>
  <Slides>35</Slides>
  <Notes>7</Notes>
  <HiddenSlides>2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Perspective</vt:lpstr>
      <vt:lpstr>2_saga_theme</vt:lpstr>
      <vt:lpstr>Abstractions for Life-Science Applications on Clouds (Past, Present and Future)</vt:lpstr>
      <vt:lpstr>Overview</vt:lpstr>
      <vt:lpstr>CLOUDS PAST: Primary Observations</vt:lpstr>
      <vt:lpstr>#2: Developing DA is a hard undertaking</vt:lpstr>
      <vt:lpstr>#3: Embrace Distribution</vt:lpstr>
      <vt:lpstr>Application Exemplar I: Ensemble and Replica-Exchange  Simulations</vt:lpstr>
      <vt:lpstr>Application Exemplar II: NGS Analytics</vt:lpstr>
      <vt:lpstr>BFAST: An example of NGS Analytics</vt:lpstr>
      <vt:lpstr>BFAST: File size vs Num Concurrent task</vt:lpstr>
      <vt:lpstr>Slide 10</vt:lpstr>
      <vt:lpstr>What are the challenges for LS Applications on clouds?</vt:lpstr>
      <vt:lpstr>What are the challenges for LS Applications on clouds?</vt:lpstr>
      <vt:lpstr>SAGA: In a nutshell</vt:lpstr>
      <vt:lpstr>SAGA – An Overview</vt:lpstr>
      <vt:lpstr>Abstractions for Dynamic Execution SAGA Pilot-Job (BigJob)</vt:lpstr>
      <vt:lpstr>Deployment &amp; Scheduling of  Multiple  Infrastructure Independent Pilot-Jobs</vt:lpstr>
      <vt:lpstr>What is unique about Pilot-Jobs built using the right abstractions?</vt:lpstr>
      <vt:lpstr>Using Pilot-Jobs as Runtime Execution Environment for MR</vt:lpstr>
      <vt:lpstr>Ensemble MD simulations: BigJob for Azure</vt:lpstr>
      <vt:lpstr>Coordinating Multiple Tasks Using BigJob for Azure</vt:lpstr>
      <vt:lpstr>Pilot-Job for Azure: SAGA BigJob</vt:lpstr>
      <vt:lpstr>Azure: Scalability with Simplicity Providing Infra-level abstractions for DDIA</vt:lpstr>
      <vt:lpstr>Replica-Exchange on Azure</vt:lpstr>
      <vt:lpstr>RE Algorithms at Scale (TeraGrid) Understand Algorithms at Scale on Azure?</vt:lpstr>
      <vt:lpstr>Application Exemplar II: NGS Analytics</vt:lpstr>
      <vt:lpstr>DARE: Dynamic Adaptive RE</vt:lpstr>
      <vt:lpstr>Task-level Concurrency and Scale-out</vt:lpstr>
      <vt:lpstr>Extending the Pilot-Abstraction to Data</vt:lpstr>
      <vt:lpstr>Providing NGS Analytics as a Service:  Data Challenges</vt:lpstr>
      <vt:lpstr>Conclusions</vt:lpstr>
      <vt:lpstr>Futuregrid Acknowledgement</vt:lpstr>
      <vt:lpstr>Marty Humphrey’s “List of  Issues”</vt:lpstr>
      <vt:lpstr>DARE-NGS : Mapping on Scalable Distributed HPC resources</vt:lpstr>
      <vt:lpstr>Conclusions (Points to cover)</vt:lpstr>
      <vt:lpstr>Providing NGS Analytics as a Service:  Data Challenges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1836</cp:revision>
  <cp:lastPrinted>2010-11-03T18:37:11Z</cp:lastPrinted>
  <dcterms:created xsi:type="dcterms:W3CDTF">2011-06-03T05:24:43Z</dcterms:created>
  <dcterms:modified xsi:type="dcterms:W3CDTF">2011-06-03T07:05:26Z</dcterms:modified>
</cp:coreProperties>
</file>