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40"/>
  </p:notesMasterIdLst>
  <p:sldIdLst>
    <p:sldId id="256" r:id="rId3"/>
    <p:sldId id="715" r:id="rId4"/>
    <p:sldId id="747" r:id="rId5"/>
    <p:sldId id="576" r:id="rId6"/>
    <p:sldId id="634" r:id="rId7"/>
    <p:sldId id="784" r:id="rId8"/>
    <p:sldId id="787" r:id="rId9"/>
    <p:sldId id="785" r:id="rId10"/>
    <p:sldId id="788" r:id="rId11"/>
    <p:sldId id="786" r:id="rId12"/>
    <p:sldId id="793" r:id="rId13"/>
    <p:sldId id="794" r:id="rId14"/>
    <p:sldId id="754" r:id="rId15"/>
    <p:sldId id="772" r:id="rId16"/>
    <p:sldId id="478" r:id="rId17"/>
    <p:sldId id="555" r:id="rId18"/>
    <p:sldId id="791" r:id="rId19"/>
    <p:sldId id="796" r:id="rId20"/>
    <p:sldId id="688" r:id="rId21"/>
    <p:sldId id="755" r:id="rId22"/>
    <p:sldId id="750" r:id="rId23"/>
    <p:sldId id="693" r:id="rId24"/>
    <p:sldId id="748" r:id="rId25"/>
    <p:sldId id="761" r:id="rId26"/>
    <p:sldId id="776" r:id="rId27"/>
    <p:sldId id="773" r:id="rId28"/>
    <p:sldId id="778" r:id="rId29"/>
    <p:sldId id="774" r:id="rId30"/>
    <p:sldId id="799" r:id="rId31"/>
    <p:sldId id="800" r:id="rId32"/>
    <p:sldId id="770" r:id="rId33"/>
    <p:sldId id="757" r:id="rId34"/>
    <p:sldId id="759" r:id="rId35"/>
    <p:sldId id="790" r:id="rId36"/>
    <p:sldId id="795" r:id="rId37"/>
    <p:sldId id="797" r:id="rId38"/>
    <p:sldId id="7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232"/>
    <a:srgbClr val="E9A40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280" y="-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Shantenu Jha, Andre </a:t>
            </a:r>
            <a:r>
              <a:rPr lang="en-US" sz="2400" i="1" dirty="0" err="1" smtClean="0"/>
              <a:t>Luckow</a:t>
            </a:r>
            <a:r>
              <a:rPr lang="en-US" sz="2100" i="1" dirty="0" smtClean="0"/>
              <a:t> </a:t>
            </a:r>
          </a:p>
          <a:p>
            <a:r>
              <a:rPr lang="en-US" sz="2100" dirty="0" smtClean="0"/>
              <a:t>In 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 P </a:t>
            </a:r>
            <a:r>
              <a:rPr lang="en-US" sz="2100" dirty="0" err="1" smtClean="0"/>
              <a:t>Mantha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 (</a:t>
            </a:r>
            <a:r>
              <a:rPr lang="de-DE" sz="2800" dirty="0" err="1" smtClean="0"/>
              <a:t>Past</a:t>
            </a:r>
            <a:r>
              <a:rPr lang="de-DE" sz="2800" dirty="0" smtClean="0"/>
              <a:t>,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and Future)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077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Human Genome (HG18) and Burkerholderia Glumae 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Specific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Configuration for 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64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can be:</a:t>
            </a:r>
          </a:p>
          <a:p>
            <a:pPr lvl="1"/>
            <a:r>
              <a:rPr lang="en-US" dirty="0" smtClean="0"/>
              <a:t>Memory bound, IO bound, CPU bound or  </a:t>
            </a:r>
            <a:r>
              <a:rPr lang="en-US" dirty="0" err="1" smtClean="0"/>
              <a:t>Tx</a:t>
            </a:r>
            <a:r>
              <a:rPr lang="en-US" dirty="0" smtClean="0"/>
              <a:t> bound</a:t>
            </a:r>
          </a:p>
          <a:p>
            <a:pPr lvl="2"/>
            <a:r>
              <a:rPr lang="en-US" dirty="0" smtClean="0"/>
              <a:t>Multi-parametric trade-offs exist</a:t>
            </a:r>
          </a:p>
          <a:p>
            <a:pPr lvl="1"/>
            <a:r>
              <a:rPr lang="en-US" dirty="0" smtClean="0"/>
              <a:t>“Complex” coordination requirements</a:t>
            </a:r>
          </a:p>
          <a:p>
            <a:r>
              <a:rPr lang="en-US" dirty="0" smtClean="0"/>
              <a:t>Distributed Applications Revisited</a:t>
            </a:r>
          </a:p>
          <a:p>
            <a:pPr lvl="1"/>
            <a:r>
              <a:rPr lang="en-US" dirty="0" smtClean="0"/>
              <a:t>What is the task decomposition granularity?</a:t>
            </a:r>
          </a:p>
          <a:p>
            <a:pPr lvl="1"/>
            <a:r>
              <a:rPr lang="en-US" dirty="0" smtClean="0"/>
              <a:t>How/Where to distributed? How to manage coordination?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Abstractions to Support Dynamic Applications</a:t>
            </a:r>
          </a:p>
          <a:p>
            <a:pPr lvl="1"/>
            <a:r>
              <a:rPr lang="en-US" dirty="0" smtClean="0"/>
              <a:t>Dynamic: Application Configuration Modify + Resource Elasticity (Cloudburst) + Heterogeneous task-resource binding</a:t>
            </a:r>
          </a:p>
          <a:p>
            <a:pPr lvl="1"/>
            <a:r>
              <a:rPr lang="en-US" dirty="0" smtClean="0"/>
              <a:t>Abstractions: Programming + System/Infrastructure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Dynamic Applications: Something in between a “black  box” and full-blown low-level programming</a:t>
            </a:r>
          </a:p>
          <a:p>
            <a:pPr lvl="1"/>
            <a:r>
              <a:rPr lang="en-US" dirty="0" smtClean="0"/>
              <a:t> Keep the black-box model but with some-useful knobs (abstractions)</a:t>
            </a:r>
          </a:p>
          <a:p>
            <a:r>
              <a:rPr lang="en-US" dirty="0" smtClean="0"/>
              <a:t>What is the infrastructure?</a:t>
            </a:r>
          </a:p>
          <a:p>
            <a:pPr lvl="1"/>
            <a:r>
              <a:rPr lang="en-US" dirty="0" smtClean="0"/>
              <a:t>No 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 (Fox)</a:t>
            </a:r>
          </a:p>
          <a:p>
            <a:pPr lvl="1"/>
            <a:r>
              <a:rPr lang="en-US" dirty="0" smtClean="0"/>
              <a:t>There are “hard” parts and tractable parts </a:t>
            </a:r>
          </a:p>
          <a:p>
            <a:pPr lvl="1"/>
            <a:r>
              <a:rPr lang="en-US" dirty="0" smtClean="0"/>
              <a:t>SAGA handles the hard part, opening up innovation for other parts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/>
              <a:t>OGF-standard,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unique about Pilot-Jobs built using the right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7" y="1402880"/>
            <a:ext cx="7966954" cy="5023320"/>
          </a:xfrm>
        </p:spPr>
        <p:txBody>
          <a:bodyPr>
            <a:noAutofit/>
          </a:bodyPr>
          <a:lstStyle/>
          <a:p>
            <a:r>
              <a:rPr lang="en-US" sz="1600" dirty="0" smtClean="0"/>
              <a:t>Pilot-Jobs: Decouple resource allocation from resource-workload binding</a:t>
            </a:r>
          </a:p>
          <a:p>
            <a:r>
              <a:rPr lang="en-US" sz="1600" dirty="0" smtClean="0"/>
              <a:t>Pilot-Jobs are/have been typically used for:</a:t>
            </a:r>
          </a:p>
          <a:p>
            <a:pPr lvl="1"/>
            <a:r>
              <a:rPr lang="en-US" sz="1600" dirty="0" smtClean="0"/>
              <a:t>Enhancing resource utilization; Facilitate high-throughput simulations</a:t>
            </a:r>
          </a:p>
          <a:p>
            <a:pPr lvl="1"/>
            <a:r>
              <a:rPr lang="en-US" sz="1600" dirty="0" smtClean="0"/>
              <a:t>Lowering wait time for multiple jobs (better predictability)</a:t>
            </a:r>
          </a:p>
          <a:p>
            <a:r>
              <a:rPr lang="en-US" sz="1600" dirty="0" smtClean="0"/>
              <a:t>Several unique aspects  about the SAGA-based Pilot-Job</a:t>
            </a:r>
          </a:p>
          <a:p>
            <a:pPr lvl="1"/>
            <a:r>
              <a:rPr lang="en-US" sz="1600" dirty="0" smtClean="0"/>
              <a:t>Pilot-Jobs have not been used for Science Driven Objectives:</a:t>
            </a:r>
          </a:p>
          <a:p>
            <a:pPr lvl="2"/>
            <a:r>
              <a:rPr lang="en-US" sz="1600" dirty="0" smtClean="0"/>
              <a:t>First demonstration of multi-physics simulations, REMD simulations </a:t>
            </a:r>
          </a:p>
          <a:p>
            <a:pPr lvl="2"/>
            <a:r>
              <a:rPr lang="en-US" sz="1600" dirty="0" smtClean="0"/>
              <a:t>Frameworks based upon </a:t>
            </a:r>
            <a:r>
              <a:rPr lang="en-US" sz="1600" dirty="0" err="1" smtClean="0"/>
              <a:t>PJs</a:t>
            </a:r>
            <a:r>
              <a:rPr lang="en-US" sz="1600" dirty="0" smtClean="0"/>
              <a:t> (pull model) for specific PGI/back-end</a:t>
            </a:r>
          </a:p>
          <a:p>
            <a:pPr lvl="1"/>
            <a:r>
              <a:rPr lang="en-US" sz="1600" dirty="0" smtClean="0"/>
              <a:t>Infrastructure Independent and “standard” PJ API to access other </a:t>
            </a:r>
            <a:r>
              <a:rPr lang="en-US" sz="1600" dirty="0" err="1" smtClean="0"/>
              <a:t>PJs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SAGA PJ (</a:t>
            </a:r>
            <a:r>
              <a:rPr lang="en-US" sz="1600" dirty="0" err="1" smtClean="0"/>
              <a:t>BigJob</a:t>
            </a:r>
            <a:r>
              <a:rPr lang="en-US" sz="1600" dirty="0" smtClean="0"/>
              <a:t>) API  basis for inter-operable PJ (Azure, DIANE)  </a:t>
            </a:r>
          </a:p>
          <a:p>
            <a:r>
              <a:rPr lang="en-US" sz="1600" dirty="0" smtClean="0"/>
              <a:t>SAGA-based Pilot-Job form the basis:</a:t>
            </a:r>
          </a:p>
          <a:p>
            <a:pPr lvl="1"/>
            <a:r>
              <a:rPr lang="en-US" sz="1600" dirty="0" smtClean="0"/>
              <a:t>Extension of Pilot-abstraction to other “dimensions”</a:t>
            </a:r>
          </a:p>
          <a:p>
            <a:pPr lvl="1"/>
            <a:r>
              <a:rPr lang="en-US" sz="1600" dirty="0" smtClean="0"/>
              <a:t>For autonomic scheduling and application-level scheduling</a:t>
            </a:r>
          </a:p>
          <a:p>
            <a:pPr lvl="1"/>
            <a:r>
              <a:rPr lang="en-US" sz="1600" dirty="0" smtClean="0"/>
              <a:t>Advanced run-time frameworks for load-balancing and fault-tolerance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445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Pilot-Jobs as Runtime Execution Environment for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178114"/>
            <a:ext cx="7966954" cy="54512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7" y="1178114"/>
            <a:ext cx="8132053" cy="5451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Distributed “Dynamic” Abstractions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Life Science Applications: Compute and Data Intensive, often require many (heterogeneous) ensemble based simulations</a:t>
            </a:r>
          </a:p>
          <a:p>
            <a:pPr lvl="1"/>
            <a:r>
              <a:rPr lang="en-US" sz="1600" dirty="0" smtClean="0"/>
              <a:t>I &amp; II: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computational “characteristics”</a:t>
            </a:r>
          </a:p>
          <a:p>
            <a:pPr lvl="2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 [PRESENT]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1"/>
            <a:r>
              <a:rPr lang="en-US" sz="1600" i="1" dirty="0" smtClean="0"/>
              <a:t>Azure addresses several of the distributed programming challenges</a:t>
            </a:r>
            <a:endParaRPr lang="en-US" sz="1600" dirty="0" smtClean="0"/>
          </a:p>
          <a:p>
            <a:r>
              <a:rPr lang="en-US" sz="1600" dirty="0" smtClean="0"/>
              <a:t>Application Exemplar II:  NGS Analytics using BFAST [FUTURE]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TG/FG (DARE-based Gateways). Towards a Community Cloud-based solution? NGS Analytics as a Service?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5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DARE: Dynamic Adaptive 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pic>
        <p:nvPicPr>
          <p:cNvPr id="3" name="Bild 2" descr="pilot-data-manager-gene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30250"/>
            <a:ext cx="8877300" cy="55366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Pilot Data Features</a:t>
            </a:r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of files that are often used together</a:t>
            </a:r>
          </a:p>
          <a:p>
            <a:r>
              <a:rPr lang="en-US" dirty="0" smtClean="0"/>
              <a:t>Expression of affinities between file groups (data-data) as well as files and compute resources (data-compute)</a:t>
            </a:r>
          </a:p>
          <a:p>
            <a:r>
              <a:rPr lang="en-US" dirty="0" smtClean="0"/>
              <a:t>Distributed access and file movement</a:t>
            </a:r>
          </a:p>
          <a:p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BigJob</a:t>
            </a:r>
            <a:r>
              <a:rPr lang="en-US" dirty="0" smtClean="0"/>
              <a:t> (for data-aware scheduling)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CLOUDS PAST: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Map-Reduce Example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37942" y="1635374"/>
            <a:ext cx="7589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87891"/>
              </p:ext>
            </p:extLst>
          </p:nvPr>
        </p:nvGraphicFramePr>
        <p:xfrm>
          <a:off x="1337877" y="3822700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3222" y="4753250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r>
              <a:rPr lang="en-US" dirty="0" smtClean="0"/>
              <a:t>LS Applications – compute and data intensive (NGS Analytics) 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Marty Humphrey’s “List of  Issues”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sharing/reuse policy</a:t>
            </a:r>
          </a:p>
          <a:p>
            <a:r>
              <a:rPr lang="en-US" dirty="0" smtClean="0"/>
              <a:t>Task granularity/coding</a:t>
            </a:r>
          </a:p>
          <a:p>
            <a:r>
              <a:rPr lang="en-US" dirty="0" smtClean="0"/>
              <a:t>Task synchronization (</a:t>
            </a:r>
            <a:r>
              <a:rPr lang="en-US" dirty="0" err="1" smtClean="0"/>
              <a:t>eg</a:t>
            </a:r>
            <a:r>
              <a:rPr lang="en-US" dirty="0" smtClean="0"/>
              <a:t> MPI) or something else? </a:t>
            </a:r>
          </a:p>
          <a:p>
            <a:r>
              <a:rPr lang="en-US" dirty="0" smtClean="0"/>
              <a:t>Data storage mechanisms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Elasticity/Cloudburst 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“Black Box” – something in between a black  box and full-blown low-level programming: Keep the black-box model but with some-useful knobs (abstractions)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</a:t>
            </a:r>
          </a:p>
          <a:p>
            <a:pPr lvl="1"/>
            <a:r>
              <a:rPr lang="en-US" dirty="0" smtClean="0"/>
              <a:t>There are “easy” parts and 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</a:p>
          <a:p>
            <a:r>
              <a:rPr lang="en-US" dirty="0" smtClean="0"/>
              <a:t>NGS Analytics (both Alignment + 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Providing NGS Analytics as a Service: </a:t>
            </a:r>
            <a:br>
              <a:rPr lang="en-US" sz="2400" dirty="0" smtClean="0"/>
            </a:br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600" dirty="0" smtClean="0"/>
              <a:t>Higher sensitivity (CAL finding and gapped Smith-Waterman alignment)</a:t>
            </a:r>
          </a:p>
          <a:p>
            <a:r>
              <a:rPr lang="en-US" sz="1600" dirty="0" smtClean="0"/>
              <a:t>Relatively larger memory and disk space</a:t>
            </a:r>
          </a:p>
          <a:p>
            <a:r>
              <a:rPr lang="en-US" sz="1600" dirty="0" smtClean="0"/>
              <a:t>Data types: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Short- Read (ii) Reference (iii) Index data</a:t>
            </a:r>
          </a:p>
          <a:p>
            <a:r>
              <a:rPr lang="en-US" sz="1600" dirty="0" smtClean="0"/>
              <a:t>Advanced features: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Multi-threading support (ii) Low-memory option (index file splitting)</a:t>
            </a:r>
          </a:p>
          <a:p>
            <a:r>
              <a:rPr lang="en-US" sz="1600" dirty="0" smtClean="0"/>
              <a:t>Breaking up short-read data permits task-level concurrency</a:t>
            </a:r>
          </a:p>
          <a:p>
            <a:pPr lvl="1"/>
            <a:r>
              <a:rPr lang="en-US" sz="1600" dirty="0" smtClean="0"/>
              <a:t>Each Task requires full reference genome –  possible I/O bottleneck</a:t>
            </a:r>
          </a:p>
          <a:p>
            <a:r>
              <a:rPr lang="en-US" sz="1600" dirty="0" smtClean="0"/>
              <a:t>Comp.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Mem</a:t>
            </a:r>
            <a:r>
              <a:rPr lang="en-US" sz="1600" dirty="0" smtClean="0"/>
              <a:t>. </a:t>
            </a:r>
            <a:r>
              <a:rPr lang="en-US" sz="1600" dirty="0" err="1" smtClean="0"/>
              <a:t>vs</a:t>
            </a:r>
            <a:r>
              <a:rPr lang="en-US" sz="1600" dirty="0" smtClean="0"/>
              <a:t> I/O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Tranfer</a:t>
            </a:r>
            <a:r>
              <a:rPr lang="en-US" sz="1600" dirty="0" smtClean="0"/>
              <a:t> tradeoff </a:t>
            </a:r>
          </a:p>
          <a:p>
            <a:pPr lvl="1"/>
            <a:r>
              <a:rPr lang="en-US" sz="1600" dirty="0" smtClean="0"/>
              <a:t>Sensitive to specific problem/data-set size</a:t>
            </a:r>
          </a:p>
          <a:p>
            <a:pPr lvl="1"/>
            <a:endParaRPr lang="en-US" sz="16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29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BFAST: File size </a:t>
            </a:r>
            <a:r>
              <a:rPr lang="en-US" sz="2800" dirty="0" err="1" smtClean="0"/>
              <a:t>vs</a:t>
            </a:r>
            <a:r>
              <a:rPr lang="en-US" sz="2800" dirty="0" smtClean="0"/>
              <a:t> Num Concurrent task</a:t>
            </a:r>
            <a:endParaRPr lang="en-US" sz="28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6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2427</Words>
  <Application>Microsoft Macintosh PowerPoint</Application>
  <PresentationFormat>Bildschirmpräsentation (4:3)</PresentationFormat>
  <Paragraphs>289</Paragraphs>
  <Slides>37</Slides>
  <Notes>7</Notes>
  <HiddenSlides>2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39" baseType="lpstr">
      <vt:lpstr>Perspective</vt:lpstr>
      <vt:lpstr>2_saga_theme</vt:lpstr>
      <vt:lpstr>Abstractions for Life-Science Applications on Clouds (Past, Present and Future)</vt:lpstr>
      <vt:lpstr>Overview</vt:lpstr>
      <vt:lpstr>CLOUDS PAST: Primary Observations</vt:lpstr>
      <vt:lpstr>#2: Developing DA is a hard undertaking</vt:lpstr>
      <vt:lpstr>#3: Embrace Distribution</vt:lpstr>
      <vt:lpstr>Application Exemplar I: Ensemble and Replica-Exchange  Simulations</vt:lpstr>
      <vt:lpstr>Application Exemplar II: NGS Analytics</vt:lpstr>
      <vt:lpstr>BFAST: An example of NGS Analytics</vt:lpstr>
      <vt:lpstr>BFAST: File size vs Num Concurrent task</vt:lpstr>
      <vt:lpstr>PowerPoint-Präsentation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What is unique about Pilot-Jobs built using the right abstractions?</vt:lpstr>
      <vt:lpstr>Using Pilot-Jobs as Runtime Execution Environment for MR</vt:lpstr>
      <vt:lpstr>Ensemble MD simulations: 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Task-level Concurrency and Scale-out</vt:lpstr>
      <vt:lpstr>Extending the Pilot-Abstraction to Data</vt:lpstr>
      <vt:lpstr>Pilot Data Features</vt:lpstr>
      <vt:lpstr>Pilot-Data Map-Reduce Example</vt:lpstr>
      <vt:lpstr>Providing NGS Analytics as a Service:  Data Challenges</vt:lpstr>
      <vt:lpstr>Conclusions</vt:lpstr>
      <vt:lpstr>Futuregrid Acknowledgement</vt:lpstr>
      <vt:lpstr>Marty Humphrey’s “List of  Issues”</vt:lpstr>
      <vt:lpstr>DARE-NGS : Mapping on Scalable Distributed HPC resources</vt:lpstr>
      <vt:lpstr>Conclusions (Points to cover)</vt:lpstr>
      <vt:lpstr>Providing NGS Analytics as a Service:  Data Challenges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1845</cp:revision>
  <cp:lastPrinted>2010-11-03T18:37:11Z</cp:lastPrinted>
  <dcterms:created xsi:type="dcterms:W3CDTF">2011-06-03T05:24:43Z</dcterms:created>
  <dcterms:modified xsi:type="dcterms:W3CDTF">2011-06-03T11:10:34Z</dcterms:modified>
</cp:coreProperties>
</file>