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715" r:id="rId3"/>
    <p:sldId id="747" r:id="rId4"/>
    <p:sldId id="746" r:id="rId5"/>
    <p:sldId id="576" r:id="rId6"/>
    <p:sldId id="578" r:id="rId7"/>
    <p:sldId id="634" r:id="rId8"/>
    <p:sldId id="731" r:id="rId9"/>
    <p:sldId id="743" r:id="rId10"/>
    <p:sldId id="733" r:id="rId11"/>
    <p:sldId id="274" r:id="rId12"/>
    <p:sldId id="645" r:id="rId13"/>
    <p:sldId id="647" r:id="rId14"/>
    <p:sldId id="478" r:id="rId15"/>
    <p:sldId id="555" r:id="rId16"/>
    <p:sldId id="744" r:id="rId17"/>
    <p:sldId id="688" r:id="rId18"/>
    <p:sldId id="693" r:id="rId19"/>
    <p:sldId id="750" r:id="rId20"/>
    <p:sldId id="748" r:id="rId21"/>
    <p:sldId id="745" r:id="rId22"/>
    <p:sldId id="74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75626" autoAdjust="0"/>
  </p:normalViewPr>
  <p:slideViewPr>
    <p:cSldViewPr snapToGrid="0" snapToObjects="1">
      <p:cViewPr>
        <p:scale>
          <a:sx n="100" d="100"/>
          <a:sy n="100" d="100"/>
        </p:scale>
        <p:origin x="-259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(D1) Data Management: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associtaed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lifecycle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(D2) Distribution: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date.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(D3)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adaptive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turn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(DDDAS)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InfoSymbiotic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(D4) Access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low-level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heterogeneous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uniform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(D5) Performance: Access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scale-out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(D6) Data Integration 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different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com-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harmonize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d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www.cct.lsu.edu/~sjha/dpa_publications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</a:p>
          <a:p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#5: Need an Autonomic Approach to managing complexity and dynamism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1219200"/>
            <a:ext cx="85979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Challenges in Distributed Applications:</a:t>
            </a:r>
          </a:p>
          <a:p>
            <a:pPr lvl="1"/>
            <a:r>
              <a:rPr lang="en-US" sz="1700" dirty="0" smtClean="0"/>
              <a:t>Complexity: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Multiple-levels, External Dependency, Varying control </a:t>
            </a:r>
          </a:p>
          <a:p>
            <a:pPr lvl="1"/>
            <a:r>
              <a:rPr lang="en-US" sz="1700" dirty="0" smtClean="0"/>
              <a:t>Dynamism:  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resource availability and requirements</a:t>
            </a:r>
          </a:p>
          <a:p>
            <a:r>
              <a:rPr lang="en-US" sz="1700" dirty="0" smtClean="0"/>
              <a:t>Posit that Autonomic Approaches can help address two challenges</a:t>
            </a:r>
          </a:p>
          <a:p>
            <a:pPr lvl="1"/>
            <a:r>
              <a:rPr lang="en-US" sz="1700" dirty="0" smtClean="0"/>
              <a:t> Provide formulations that hide complexity &amp; support dynamism</a:t>
            </a:r>
          </a:p>
          <a:p>
            <a:pPr lvl="2"/>
            <a:r>
              <a:rPr lang="en-US" sz="1700" dirty="0" smtClean="0"/>
              <a:t>Programming the Infrastructure “</a:t>
            </a:r>
            <a:r>
              <a:rPr lang="en-US" sz="1700" dirty="0" err="1" smtClean="0"/>
              <a:t>autonomically</a:t>
            </a:r>
            <a:r>
              <a:rPr lang="en-US" sz="1700" dirty="0" smtClean="0"/>
              <a:t>”</a:t>
            </a:r>
          </a:p>
          <a:p>
            <a:pPr lvl="3"/>
            <a:endParaRPr lang="en-US" sz="1700" dirty="0" smtClean="0"/>
          </a:p>
          <a:p>
            <a:pPr lvl="2">
              <a:buNone/>
            </a:pPr>
            <a:r>
              <a:rPr lang="en-US" sz="1700" dirty="0" smtClean="0"/>
              <a:t>	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5" name="Picture 4" descr="proposed_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8" y="4688681"/>
            <a:ext cx="3628722" cy="1976438"/>
          </a:xfrm>
          <a:prstGeom prst="rect">
            <a:avLst/>
          </a:prstGeom>
        </p:spPr>
      </p:pic>
      <p:sp>
        <p:nvSpPr>
          <p:cNvPr id="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3505200"/>
            <a:ext cx="6807200" cy="2743200"/>
          </a:xfrm>
        </p:spPr>
        <p:txBody>
          <a:bodyPr>
            <a:noAutofit/>
          </a:bodyPr>
          <a:lstStyle/>
          <a:p>
            <a:r>
              <a:rPr lang="en-US" sz="1700" dirty="0" smtClean="0"/>
              <a:t>Objective: Intelligence in Compute-Data placement</a:t>
            </a:r>
          </a:p>
          <a:p>
            <a:pPr lvl="1"/>
            <a:r>
              <a:rPr lang="en-US" sz="1700" dirty="0" smtClean="0"/>
              <a:t>Sophisticated models of data-compute co-movement</a:t>
            </a:r>
          </a:p>
          <a:p>
            <a:pPr lvl="2"/>
            <a:r>
              <a:rPr lang="en-US" sz="1700" dirty="0" smtClean="0"/>
              <a:t>Tier 0 data at BNL; all compute migrated to Tier 0 </a:t>
            </a:r>
          </a:p>
          <a:p>
            <a:r>
              <a:rPr lang="en-US" dirty="0" smtClean="0"/>
              <a:t>For an objective, which strategy? </a:t>
            </a:r>
            <a:endParaRPr lang="en-US" sz="1700" dirty="0" smtClean="0"/>
          </a:p>
          <a:p>
            <a:pPr lvl="1"/>
            <a:r>
              <a:rPr lang="en-US" dirty="0" smtClean="0"/>
              <a:t>S1: Assignment of workers  determined by min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S2: Assignment of workers, by min data transfer</a:t>
            </a:r>
          </a:p>
          <a:p>
            <a:pPr lvl="1"/>
            <a:r>
              <a:rPr lang="en-US" dirty="0" smtClean="0"/>
              <a:t>S3: Upon tracked dependencies</a:t>
            </a:r>
          </a:p>
          <a:p>
            <a:r>
              <a:rPr lang="en-US" dirty="0" smtClean="0"/>
              <a:t>Each S</a:t>
            </a:r>
            <a:r>
              <a:rPr lang="en-US" sz="1600" dirty="0" smtClean="0"/>
              <a:t>N</a:t>
            </a:r>
            <a:r>
              <a:rPr lang="en-US" dirty="0" smtClean="0"/>
              <a:t>: Could have different mechanism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aseline="-250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</a:t>
            </a:r>
            <a:r>
              <a:rPr lang="en-US" sz="1700" dirty="0" smtClean="0">
                <a:solidFill>
                  <a:schemeClr val="accent5"/>
                </a:solidFill>
              </a:rPr>
              <a:t>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r>
              <a:rPr lang="en-US" dirty="0" smtClean="0"/>
              <a:t>Amazon EC2 has the highest fluctuation in the startup time (from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BigJob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</a:p>
          <a:p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Replica-Exchange has been ported to </a:t>
            </a:r>
            <a:r>
              <a:rPr lang="en-US" dirty="0" err="1" smtClean="0"/>
              <a:t>BigJob</a:t>
            </a:r>
            <a:r>
              <a:rPr lang="en-US" dirty="0" smtClean="0"/>
              <a:t> Azure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dirty="0" smtClean="0"/>
              <a:t>Azure Queues proved to be effective for coordination of sub-jobs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&lt;0.4 for the extra-large VM</a:t>
            </a:r>
          </a:p>
          <a:p>
            <a:r>
              <a:rPr lang="en-US" dirty="0" smtClean="0"/>
              <a:t>The different Azure data centers show a slight fluctuation </a:t>
            </a:r>
            <a:r>
              <a:rPr lang="en-US" smtClean="0"/>
              <a:t>in their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commercial providers!</a:t>
            </a:r>
            <a:endParaRPr lang="en-US" sz="1700" dirty="0" smtClean="0"/>
          </a:p>
          <a:p>
            <a:pPr lvl="1"/>
            <a:r>
              <a:rPr lang="en-US" sz="1700" dirty="0" smtClean="0"/>
              <a:t>Community busy agenda pushing, </a:t>
            </a:r>
            <a:r>
              <a:rPr lang="en-US" sz="1700" dirty="0" err="1" smtClean="0"/>
              <a:t>e.g</a:t>
            </a:r>
            <a:r>
              <a:rPr lang="en-US" sz="1700" dirty="0" smtClean="0"/>
              <a:t>, middleware/software stacks, most innovation in DC has come from  commercial sector!</a:t>
            </a:r>
          </a:p>
          <a:p>
            <a:pPr lvl="2"/>
            <a:r>
              <a:rPr lang="en-US" sz="1700" dirty="0" smtClean="0"/>
              <a:t>Infrastructure, Algorithmic &amp; Development</a:t>
            </a:r>
          </a:p>
          <a:p>
            <a:pPr lvl="2"/>
            <a:r>
              <a:rPr lang="en-US" sz="1700" dirty="0" smtClean="0"/>
              <a:t>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Simplicity is the Ultimate Sophistication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“Confused Beauty for Truth”, -- “How Did Economists Get It So Wrong?”, in analogy to the Financial Crisis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Moral and Intellectual courage to admit we got it wrong	</a:t>
            </a:r>
          </a:p>
          <a:p>
            <a:pPr lvl="1"/>
            <a:r>
              <a:rPr lang="en-US" sz="1700" dirty="0" smtClean="0"/>
              <a:t>More condemnation in Grid2009, “Critical Analysis of PGI and DA”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Pilot Data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529879"/>
            <a:ext cx="4347453" cy="49939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Pilot Data: </a:t>
            </a:r>
          </a:p>
          <a:p>
            <a:pPr lvl="1"/>
            <a:r>
              <a:rPr lang="en-US" sz="2400" dirty="0" smtClean="0"/>
              <a:t>Abstraction for expressing data localities and affinities.</a:t>
            </a:r>
          </a:p>
          <a:p>
            <a:pPr lvl="1"/>
            <a:r>
              <a:rPr lang="en-US" sz="2400" dirty="0" smtClean="0"/>
              <a:t>Pilot Data can be used to create groups of file that are always used together</a:t>
            </a:r>
            <a:r>
              <a:rPr lang="en-US" sz="2400" dirty="0" smtClean="0"/>
              <a:t> </a:t>
            </a:r>
            <a:endParaRPr lang="de-DE" sz="2400" dirty="0" smtClean="0"/>
          </a:p>
          <a:p>
            <a:pPr lvl="1"/>
            <a:r>
              <a:rPr lang="en-US" sz="2400" dirty="0" smtClean="0"/>
              <a:t>Pilot Data provides a set of basic operations on top of these file groups</a:t>
            </a:r>
          </a:p>
          <a:p>
            <a:r>
              <a:rPr lang="en-US" sz="2400" dirty="0" smtClean="0"/>
              <a:t>Pilot Store: A container that represents a logical group of physical files that share the same affinity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Abstraction can be used to express C-C, C-D and D-D </a:t>
            </a:r>
            <a:r>
              <a:rPr lang="en-US" sz="2400" dirty="0" err="1" smtClean="0"/>
              <a:t>affinitities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affinity_sketch-4.png"/>
          <p:cNvPicPr>
            <a:picLocks noChangeAspect="1"/>
          </p:cNvPicPr>
          <p:nvPr/>
        </p:nvPicPr>
        <p:blipFill>
          <a:blip r:embed="rId3"/>
          <a:srcRect l="935" r="-16339"/>
          <a:stretch>
            <a:fillRect/>
          </a:stretch>
        </p:blipFill>
        <p:spPr>
          <a:xfrm>
            <a:off x="5626100" y="1529879"/>
            <a:ext cx="3822700" cy="47965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DPA: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r>
              <a:rPr lang="en-US" sz="1700" dirty="0" smtClean="0"/>
              <a:t>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Intrinsic and Extrinsic Factors</a:t>
            </a:r>
          </a:p>
          <a:p>
            <a:pPr lvl="1"/>
            <a:r>
              <a:rPr lang="en-US" sz="1700" dirty="0" smtClean="0"/>
              <a:t>Unique role of the Execution Environment (Infrastructure)</a:t>
            </a:r>
          </a:p>
          <a:p>
            <a:r>
              <a:rPr lang="en-US" sz="1700" dirty="0" smtClean="0"/>
              <a:t>Embrace “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Understanding 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,  heterogeneity &amp; dynamic execution is fundamental (e.g., </a:t>
            </a:r>
            <a:r>
              <a:rPr lang="en-US" sz="1700" dirty="0" err="1" smtClean="0"/>
              <a:t>Exascale</a:t>
            </a:r>
            <a:r>
              <a:rPr lang="en-US" sz="1700" dirty="0" smtClean="0"/>
              <a:t> logically distributed </a:t>
            </a:r>
            <a:r>
              <a:rPr lang="en-US" sz="1700" dirty="0" err="1" smtClean="0"/>
              <a:t>prog</a:t>
            </a:r>
            <a:r>
              <a:rPr lang="en-US" sz="1700" dirty="0" smtClean="0"/>
              <a:t>. Models)</a:t>
            </a:r>
          </a:p>
          <a:p>
            <a:pPr lvl="1"/>
            <a:r>
              <a:rPr lang="en-US" sz="1700" dirty="0" smtClean="0"/>
              <a:t>Data-centric application will be the drivers!</a:t>
            </a:r>
          </a:p>
          <a:p>
            <a:r>
              <a:rPr lang="en-US" sz="1700" dirty="0" smtClean="0"/>
              <a:t>Role for Pattern-oriented and Abstractions-based Development</a:t>
            </a:r>
            <a:endParaRPr lang="en-US" sz="1500" dirty="0" smtClean="0"/>
          </a:p>
          <a:p>
            <a:r>
              <a:rPr lang="en-US" sz="1700" dirty="0" smtClean="0"/>
              <a:t>Autonomic approaches  required to manage complexity and dynamism</a:t>
            </a:r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#1: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of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DA </a:t>
            </a:r>
            <a:r>
              <a:rPr lang="de-DE" sz="2400" dirty="0" err="1" smtClean="0"/>
              <a:t>is</a:t>
            </a:r>
            <a:r>
              <a:rPr lang="de-DE" sz="2400" dirty="0" smtClean="0"/>
              <a:t> large, </a:t>
            </a:r>
            <a:r>
              <a:rPr lang="de-DE" sz="2400" dirty="0" err="1" smtClean="0"/>
              <a:t>but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of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DA </a:t>
            </a:r>
            <a:r>
              <a:rPr lang="de-DE" sz="2400" dirty="0" err="1" smtClean="0"/>
              <a:t>small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TODO add slide from grid 2010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Role </a:t>
            </a:r>
            <a:r>
              <a:rPr lang="en-US" sz="2600" dirty="0" smtClean="0"/>
              <a:t>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smtClean="0"/>
              <a:t>Develop, 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2130</Words>
  <Application>Microsoft Macintosh PowerPoint</Application>
  <PresentationFormat>Bildschirmpräsentation (4:3)</PresentationFormat>
  <Paragraphs>202</Paragraphs>
  <Slides>22</Slides>
  <Notes>8</Notes>
  <HiddenSlides>6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Perspective</vt:lpstr>
      <vt:lpstr>Abstractions for Loosely-Coupled and Ensemble-based Simulations on Azure</vt:lpstr>
      <vt:lpstr>Overview</vt:lpstr>
      <vt:lpstr>DPA: Primary Observations</vt:lpstr>
      <vt:lpstr>Assertion #1: The space of possible DA is large, but number of effective DA small</vt:lpstr>
      <vt:lpstr>Assertion #2: Developing DA is a hard undertaking</vt:lpstr>
      <vt:lpstr>Assertion #3: Embrace Distribution</vt:lpstr>
      <vt:lpstr>Assertion #3: Embrace Distributedness Corollary: Clouds are not Panacea</vt:lpstr>
      <vt:lpstr>Role for a Pattern-Oriented and Abstraction-Based Development Cycle</vt:lpstr>
      <vt:lpstr>Assertion #4: Role for a Pattern-Oriented and Abstraction-Based Development Cycle</vt:lpstr>
      <vt:lpstr>Assertion #5: Need an Autonomic Approach to managing complexity and dynamism</vt:lpstr>
      <vt:lpstr>IDEAS: DA Development Objectives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Azure: Using BigJob API and Coordinating Multiple Tasks</vt:lpstr>
      <vt:lpstr>Azure: Scalability with Simplicity Providing Infra-level abstractions for DDIA</vt:lpstr>
      <vt:lpstr>BigJob on Azure</vt:lpstr>
      <vt:lpstr>Replica-Exchange on Azure</vt:lpstr>
      <vt:lpstr>Although Clouds are not Panacea..</vt:lpstr>
      <vt:lpstr>Future Work: Pilot Data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1611</cp:revision>
  <cp:lastPrinted>2010-11-03T18:37:11Z</cp:lastPrinted>
  <dcterms:created xsi:type="dcterms:W3CDTF">2010-11-30T19:13:57Z</dcterms:created>
  <dcterms:modified xsi:type="dcterms:W3CDTF">2010-11-30T20:44:59Z</dcterms:modified>
</cp:coreProperties>
</file>