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Default Extension="tiff" ContentType="image/tiff"/>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horzBarState="maximized">
    <p:restoredLeft sz="8425" autoAdjust="0"/>
    <p:restoredTop sz="89540" autoAdjust="0"/>
  </p:normalViewPr>
  <p:slideViewPr>
    <p:cSldViewPr snapToObjects="1">
      <p:cViewPr>
        <p:scale>
          <a:sx n="33" d="100"/>
          <a:sy n="33" d="100"/>
        </p:scale>
        <p:origin x="-472" y="-88"/>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9/2/08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df"/><Relationship Id="rId4" Type="http://schemas.openxmlformats.org/officeDocument/2006/relationships/hyperlink" Target="http://saga.cct.lsu.edu" TargetMode="External"/><Relationship Id="rId10" Type="http://schemas.openxmlformats.org/officeDocument/2006/relationships/image" Target="../media/image4.png"/><Relationship Id="rId5" Type="http://schemas.openxmlformats.org/officeDocument/2006/relationships/hyperlink" Target="http://saga.cct.lsu.edu/papers" TargetMode="External"/><Relationship Id="rId7" Type="http://schemas.openxmlformats.org/officeDocument/2006/relationships/image" Target="../media/image3.png"/><Relationship Id="rId11" Type="http://schemas.openxmlformats.org/officeDocument/2006/relationships/image" Target="../media/image5.tiff"/><Relationship Id="rId1" Type="http://schemas.openxmlformats.org/officeDocument/2006/relationships/slideLayout" Target="../slideLayouts/slideLayout12.xml"/><Relationship Id="rId2" Type="http://schemas.openxmlformats.org/officeDocument/2006/relationships/notesSlide" Target="../notesSlides/notesSlide1.xml"/><Relationship Id="rId9" Type="http://schemas.openxmlformats.org/officeDocument/2006/relationships/image" Target="../media/image5.png"/><Relationship Id="rId3" Type="http://schemas.openxmlformats.org/officeDocument/2006/relationships/image" Target="../media/image1.png"/><Relationship Id="rId6" Type="http://schemas.openxmlformats.org/officeDocument/2006/relationships/image" Target="../media/image2.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5183188" y="370115"/>
            <a:ext cx="33602612" cy="4114800"/>
          </a:xfrm>
          <a:noFill/>
          <a:effectLst>
            <a:outerShdw dist="107763" dir="2700000" algn="ctr" rotWithShape="0">
              <a:schemeClr val="bg2">
                <a:alpha val="50000"/>
              </a:schemeClr>
            </a:outerShdw>
          </a:effectLst>
        </p:spPr>
        <p:txBody>
          <a:bodyPr>
            <a:normAutofit fontScale="90000"/>
          </a:bodyPr>
          <a:lstStyle/>
          <a:p>
            <a:pPr fontAlgn="ctr">
              <a:lnSpc>
                <a:spcPct val="150000"/>
              </a:lnSpc>
              <a:spcBef>
                <a:spcPts val="0"/>
              </a:spcBef>
              <a:defRPr/>
            </a:pPr>
            <a:r>
              <a:rPr lang="en-US" altLang="zh-TW" sz="6000" b="1" dirty="0" smtClean="0">
                <a:solidFill>
                  <a:srgbClr val="FFFFFF"/>
                </a:solidFill>
                <a:effectLst>
                  <a:outerShdw blurRad="38100" dist="38100" dir="2700000" algn="tl">
                    <a:srgbClr val="000000"/>
                  </a:outerShdw>
                </a:effectLst>
                <a:latin typeface="Tahoma"/>
                <a:cs typeface="Tahoma"/>
              </a:rPr>
              <a:t>Enabling Distributed Applications with SAGA</a:t>
            </a:r>
            <a:r>
              <a:rPr lang="en-US" altLang="zh-TW" sz="3556" dirty="0" smtClean="0">
                <a:solidFill>
                  <a:srgbClr val="FFFFFF"/>
                </a:solidFill>
                <a:effectLst>
                  <a:outerShdw blurRad="38100" dist="38100" dir="2700000" algn="tl">
                    <a:srgbClr val="000000"/>
                  </a:outerShdw>
                </a:effectLst>
                <a:latin typeface="Tahoma"/>
                <a:cs typeface="Tahoma"/>
              </a:rPr>
              <a:t/>
            </a:r>
            <a:br>
              <a:rPr lang="en-US" altLang="zh-TW" sz="3556" dirty="0" smtClean="0">
                <a:solidFill>
                  <a:srgbClr val="FFFFFF"/>
                </a:solidFill>
                <a:effectLst>
                  <a:outerShdw blurRad="38100" dist="38100" dir="2700000" algn="tl">
                    <a:srgbClr val="000000"/>
                  </a:outerShdw>
                </a:effectLst>
                <a:latin typeface="Tahoma"/>
                <a:cs typeface="Tahoma"/>
              </a:rPr>
            </a:br>
            <a:r>
              <a:rPr lang="en-US" altLang="zh-TW" sz="3556" b="1" dirty="0" smtClean="0">
                <a:solidFill>
                  <a:schemeClr val="bg1"/>
                </a:solidFill>
                <a:effectLst>
                  <a:outerShdw blurRad="38100" dist="38100" dir="2700000" algn="tl">
                    <a:srgbClr val="000000"/>
                  </a:outerShdw>
                </a:effectLst>
                <a:latin typeface="Tahoma"/>
                <a:cs typeface="Tahoma"/>
              </a:rPr>
              <a:t>Shantenu Jha</a:t>
            </a:r>
            <a:r>
              <a:rPr lang="en-US" altLang="zh-TW" sz="3556" b="1" baseline="30000" dirty="0" smtClean="0">
                <a:solidFill>
                  <a:schemeClr val="bg1"/>
                </a:solidFill>
                <a:effectLst>
                  <a:outerShdw blurRad="38100" dist="38100" dir="2700000" algn="tl">
                    <a:srgbClr val="000000"/>
                  </a:outerShdw>
                </a:effectLst>
                <a:latin typeface="Tahoma"/>
                <a:cs typeface="Tahoma"/>
              </a:rPr>
              <a:t>12</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err="1" smtClean="0">
                <a:solidFill>
                  <a:schemeClr val="bg1"/>
                </a:solidFill>
                <a:effectLst>
                  <a:outerShdw blurRad="38100" dist="38100" dir="2700000" algn="tl">
                    <a:srgbClr val="000000"/>
                  </a:outerShdw>
                </a:effectLst>
                <a:latin typeface="Tahoma"/>
                <a:cs typeface="Tahoma"/>
              </a:rPr>
              <a:t>Hartmut</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smtClean="0">
                <a:solidFill>
                  <a:schemeClr val="bg1"/>
                </a:solidFill>
                <a:effectLst>
                  <a:outerShdw blurRad="38100" dist="38100" dir="2700000" algn="tl">
                    <a:srgbClr val="000000"/>
                  </a:outerShdw>
                </a:effectLst>
                <a:latin typeface="Tahoma"/>
                <a:cs typeface="Tahoma"/>
              </a:rPr>
              <a:t>Kaiser</a:t>
            </a:r>
            <a:r>
              <a:rPr lang="en-US" altLang="zh-TW" sz="3556" b="1" baseline="30000" dirty="0" smtClean="0">
                <a:solidFill>
                  <a:schemeClr val="bg1"/>
                </a:solidFill>
                <a:effectLst>
                  <a:outerShdw blurRad="38100" dist="38100" dir="2700000" algn="tl">
                    <a:srgbClr val="000000"/>
                  </a:outerShdw>
                </a:effectLst>
                <a:latin typeface="Tahoma"/>
                <a:cs typeface="Tahoma"/>
              </a:rPr>
              <a:t>1</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smtClean="0">
                <a:solidFill>
                  <a:schemeClr val="bg1"/>
                </a:solidFill>
                <a:effectLst>
                  <a:outerShdw blurRad="38100" dist="38100" dir="2700000" algn="tl">
                    <a:srgbClr val="000000"/>
                  </a:outerShdw>
                </a:effectLst>
                <a:latin typeface="Tahoma"/>
                <a:cs typeface="Tahoma"/>
              </a:rPr>
              <a:t>André </a:t>
            </a:r>
            <a:r>
              <a:rPr lang="en-US" altLang="zh-TW" sz="3556" b="1" dirty="0" smtClean="0">
                <a:solidFill>
                  <a:schemeClr val="bg1"/>
                </a:solidFill>
                <a:effectLst>
                  <a:outerShdw blurRad="38100" dist="38100" dir="2700000" algn="tl">
                    <a:srgbClr val="000000"/>
                  </a:outerShdw>
                </a:effectLst>
                <a:latin typeface="Tahoma"/>
                <a:cs typeface="Tahoma"/>
              </a:rPr>
              <a:t>Merzky</a:t>
            </a:r>
            <a:r>
              <a:rPr lang="en-US" altLang="zh-TW" sz="3556" b="1" baseline="30000" dirty="0" smtClean="0">
                <a:solidFill>
                  <a:schemeClr val="bg1"/>
                </a:solidFill>
                <a:effectLst>
                  <a:outerShdw blurRad="38100" dist="38100" dir="2700000" algn="tl">
                    <a:srgbClr val="000000"/>
                  </a:outerShdw>
                </a:effectLst>
                <a:latin typeface="Tahoma"/>
                <a:cs typeface="Tahoma"/>
              </a:rPr>
              <a:t>1</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smtClean="0">
                <a:solidFill>
                  <a:schemeClr val="bg1"/>
                </a:solidFill>
                <a:effectLst>
                  <a:outerShdw blurRad="38100" dist="38100" dir="2700000" algn="tl">
                    <a:srgbClr val="000000"/>
                  </a:outerShdw>
                </a:effectLst>
                <a:latin typeface="Tahoma"/>
                <a:cs typeface="Tahoma"/>
              </a:rPr>
              <a:t>Ole </a:t>
            </a:r>
            <a:r>
              <a:rPr lang="en-US" altLang="zh-TW" sz="3556" b="1" dirty="0" smtClean="0">
                <a:solidFill>
                  <a:schemeClr val="bg1"/>
                </a:solidFill>
                <a:effectLst>
                  <a:outerShdw blurRad="38100" dist="38100" dir="2700000" algn="tl">
                    <a:srgbClr val="000000"/>
                  </a:outerShdw>
                </a:effectLst>
                <a:latin typeface="Tahoma"/>
                <a:cs typeface="Tahoma"/>
              </a:rPr>
              <a:t>Weidner</a:t>
            </a:r>
            <a:r>
              <a:rPr lang="en-US" altLang="zh-TW" sz="3556" b="1" baseline="30000" dirty="0" smtClean="0">
                <a:solidFill>
                  <a:schemeClr val="bg1"/>
                </a:solidFill>
                <a:effectLst>
                  <a:outerShdw blurRad="38100" dist="38100" dir="2700000" algn="tl">
                    <a:srgbClr val="000000"/>
                  </a:outerShdw>
                </a:effectLst>
                <a:latin typeface="Tahoma"/>
                <a:cs typeface="Tahoma"/>
              </a:rPr>
              <a:t>1</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smtClean="0">
                <a:solidFill>
                  <a:schemeClr val="bg1"/>
                </a:solidFill>
                <a:effectLst>
                  <a:outerShdw blurRad="38100" dist="38100" dir="2700000" algn="tl">
                    <a:srgbClr val="000000"/>
                  </a:outerShdw>
                </a:effectLst>
                <a:latin typeface="Tahoma"/>
                <a:cs typeface="Tahoma"/>
              </a:rPr>
              <a:t>Joao </a:t>
            </a:r>
            <a:r>
              <a:rPr lang="en-US" altLang="zh-TW" sz="3556" b="1" dirty="0" smtClean="0">
                <a:solidFill>
                  <a:schemeClr val="bg1"/>
                </a:solidFill>
                <a:effectLst>
                  <a:outerShdw blurRad="38100" dist="38100" dir="2700000" algn="tl">
                    <a:srgbClr val="000000"/>
                  </a:outerShdw>
                </a:effectLst>
                <a:latin typeface="Tahoma"/>
                <a:cs typeface="Tahoma"/>
              </a:rPr>
              <a:t>Abecasis</a:t>
            </a:r>
            <a:r>
              <a:rPr lang="en-US" altLang="zh-TW" sz="3556" b="1" baseline="30000" dirty="0" smtClean="0">
                <a:solidFill>
                  <a:schemeClr val="bg1"/>
                </a:solidFill>
                <a:effectLst>
                  <a:outerShdw blurRad="38100" dist="38100" dir="2700000" algn="tl">
                    <a:srgbClr val="000000"/>
                  </a:outerShdw>
                </a:effectLst>
                <a:latin typeface="Tahoma"/>
                <a:cs typeface="Tahoma"/>
              </a:rPr>
              <a:t>1</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err="1" smtClean="0">
                <a:solidFill>
                  <a:schemeClr val="bg1"/>
                </a:solidFill>
                <a:effectLst>
                  <a:outerShdw blurRad="38100" dist="38100" dir="2700000" algn="tl">
                    <a:srgbClr val="000000"/>
                  </a:outerShdw>
                </a:effectLst>
                <a:latin typeface="Tahoma"/>
                <a:cs typeface="Tahoma"/>
              </a:rPr>
              <a:t>Joohyun</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smtClean="0">
                <a:solidFill>
                  <a:schemeClr val="bg1"/>
                </a:solidFill>
                <a:effectLst>
                  <a:outerShdw blurRad="38100" dist="38100" dir="2700000" algn="tl">
                    <a:srgbClr val="000000"/>
                  </a:outerShdw>
                </a:effectLst>
                <a:latin typeface="Tahoma"/>
                <a:cs typeface="Tahoma"/>
              </a:rPr>
              <a:t>Kim</a:t>
            </a:r>
            <a:r>
              <a:rPr lang="en-US" altLang="zh-TW" sz="3556" b="1" baseline="30000" dirty="0" smtClean="0">
                <a:solidFill>
                  <a:schemeClr val="bg1"/>
                </a:solidFill>
                <a:effectLst>
                  <a:outerShdw blurRad="38100" dist="38100" dir="2700000" algn="tl">
                    <a:srgbClr val="000000"/>
                  </a:outerShdw>
                </a:effectLst>
                <a:latin typeface="Tahoma"/>
                <a:cs typeface="Tahoma"/>
              </a:rPr>
              <a:t>1</a:t>
            </a:r>
            <a:r>
              <a:rPr lang="en-US" altLang="zh-TW" sz="3556" b="1" dirty="0" smtClean="0">
                <a:solidFill>
                  <a:schemeClr val="bg1"/>
                </a:solidFill>
                <a:effectLst>
                  <a:outerShdw blurRad="38100" dist="38100" dir="2700000" algn="tl">
                    <a:srgbClr val="000000"/>
                  </a:outerShdw>
                </a:effectLst>
                <a:latin typeface="Tahoma"/>
                <a:cs typeface="Tahoma"/>
              </a:rPr>
              <a:t> </a:t>
            </a:r>
            <a:r>
              <a:rPr lang="en-US" altLang="zh-TW" sz="3556" b="1" dirty="0" smtClean="0">
                <a:solidFill>
                  <a:schemeClr val="bg1"/>
                </a:solidFill>
                <a:effectLst>
                  <a:outerShdw blurRad="38100" dist="38100" dir="2700000" algn="tl">
                    <a:srgbClr val="000000"/>
                  </a:outerShdw>
                </a:effectLst>
                <a:latin typeface="Tahoma"/>
                <a:cs typeface="Tahoma"/>
              </a:rPr>
              <a:t>and  Andre </a:t>
            </a:r>
            <a:r>
              <a:rPr lang="en-US" altLang="zh-TW" sz="3556" b="1" dirty="0" smtClean="0">
                <a:solidFill>
                  <a:schemeClr val="bg1"/>
                </a:solidFill>
                <a:effectLst>
                  <a:outerShdw blurRad="38100" dist="38100" dir="2700000" algn="tl">
                    <a:srgbClr val="000000"/>
                  </a:outerShdw>
                </a:effectLst>
                <a:latin typeface="Tahoma"/>
                <a:cs typeface="Tahoma"/>
              </a:rPr>
              <a:t>Luckow</a:t>
            </a:r>
            <a:r>
              <a:rPr lang="en-US" altLang="zh-TW" sz="3556" b="1" baseline="30000" dirty="0" smtClean="0">
                <a:solidFill>
                  <a:schemeClr val="bg1"/>
                </a:solidFill>
                <a:effectLst>
                  <a:outerShdw blurRad="38100" dist="38100" dir="2700000" algn="tl">
                    <a:srgbClr val="000000"/>
                  </a:outerShdw>
                </a:effectLst>
                <a:latin typeface="Tahoma"/>
                <a:cs typeface="Tahoma"/>
              </a:rPr>
              <a:t>3</a:t>
            </a:r>
            <a:r>
              <a:rPr lang="en-US" altLang="zh-TW" sz="3556" dirty="0" smtClean="0">
                <a:solidFill>
                  <a:schemeClr val="bg1"/>
                </a:solidFill>
                <a:latin typeface="Tahoma"/>
                <a:cs typeface="Tahoma"/>
              </a:rPr>
              <a:t/>
            </a:r>
            <a:br>
              <a:rPr lang="en-US" altLang="zh-TW" sz="3556" dirty="0" smtClean="0">
                <a:solidFill>
                  <a:schemeClr val="bg1"/>
                </a:solidFill>
                <a:latin typeface="Tahoma"/>
                <a:cs typeface="Tahoma"/>
              </a:rPr>
            </a:br>
            <a:r>
              <a:rPr lang="en-US" altLang="zh-TW" sz="3556" dirty="0" smtClean="0">
                <a:solidFill>
                  <a:schemeClr val="bg1"/>
                </a:solidFill>
                <a:latin typeface="Tahoma"/>
                <a:cs typeface="Tahoma"/>
              </a:rPr>
              <a:t>1 </a:t>
            </a:r>
            <a:r>
              <a:rPr lang="en-US" altLang="zh-TW" sz="3556" b="1" dirty="0" smtClean="0">
                <a:solidFill>
                  <a:schemeClr val="bg1"/>
                </a:solidFill>
                <a:effectLst>
                  <a:outerShdw blurRad="38100" dist="38100" dir="2700000" algn="tl">
                    <a:srgbClr val="000000"/>
                  </a:outerShdw>
                </a:effectLst>
                <a:latin typeface="Tahoma"/>
                <a:cs typeface="Tahoma"/>
              </a:rPr>
              <a:t>Center for Computation &amp; Technology, Louisiana State University, Baton Rouge, U.S.A.</a:t>
            </a:r>
            <a:br>
              <a:rPr lang="en-US" altLang="zh-TW" sz="3556" b="1" dirty="0" smtClean="0">
                <a:solidFill>
                  <a:schemeClr val="bg1"/>
                </a:solidFill>
                <a:effectLst>
                  <a:outerShdw blurRad="38100" dist="38100" dir="2700000" algn="tl">
                    <a:srgbClr val="000000"/>
                  </a:outerShdw>
                </a:effectLst>
                <a:latin typeface="Tahoma"/>
                <a:cs typeface="Tahoma"/>
              </a:rPr>
            </a:br>
            <a:r>
              <a:rPr lang="en-US" altLang="zh-TW" sz="3556" b="1" baseline="30000" dirty="0" smtClean="0">
                <a:solidFill>
                  <a:schemeClr val="bg1"/>
                </a:solidFill>
                <a:effectLst>
                  <a:outerShdw blurRad="38100" dist="38100" dir="2700000" algn="tl">
                    <a:srgbClr val="000000"/>
                  </a:outerShdw>
                </a:effectLst>
                <a:latin typeface="Tahoma"/>
                <a:cs typeface="Tahoma"/>
              </a:rPr>
              <a:t>2</a:t>
            </a:r>
            <a:r>
              <a:rPr lang="en-US" altLang="zh-TW" sz="3556" b="1" dirty="0" smtClean="0">
                <a:solidFill>
                  <a:schemeClr val="bg1"/>
                </a:solidFill>
                <a:effectLst>
                  <a:outerShdw blurRad="38100" dist="38100" dir="2700000" algn="tl">
                    <a:srgbClr val="000000"/>
                  </a:outerShdw>
                </a:effectLst>
                <a:latin typeface="Tahoma"/>
                <a:cs typeface="Tahoma"/>
              </a:rPr>
              <a:t>e-Science Institute, </a:t>
            </a:r>
            <a:r>
              <a:rPr lang="en-US" altLang="zh-TW" sz="3556" b="1" dirty="0" smtClean="0">
                <a:solidFill>
                  <a:schemeClr val="bg1"/>
                </a:solidFill>
                <a:effectLst>
                  <a:outerShdw blurRad="38100" dist="38100" dir="2700000" algn="tl">
                    <a:srgbClr val="000000"/>
                  </a:outerShdw>
                </a:effectLst>
                <a:latin typeface="Tahoma"/>
                <a:cs typeface="Tahoma"/>
              </a:rPr>
              <a:t>Edinburgh.      </a:t>
            </a:r>
            <a:r>
              <a:rPr lang="en-US" altLang="zh-TW" sz="3556" b="1" baseline="30000" dirty="0" smtClean="0">
                <a:solidFill>
                  <a:schemeClr val="bg1"/>
                </a:solidFill>
                <a:effectLst>
                  <a:outerShdw blurRad="38100" dist="38100" dir="2700000" algn="tl">
                    <a:srgbClr val="000000"/>
                  </a:outerShdw>
                </a:effectLst>
                <a:latin typeface="Tahoma"/>
                <a:cs typeface="Tahoma"/>
              </a:rPr>
              <a:t>3</a:t>
            </a:r>
            <a:r>
              <a:rPr lang="en-US" altLang="zh-TW" sz="3556" b="1" dirty="0" smtClean="0">
                <a:solidFill>
                  <a:schemeClr val="bg1"/>
                </a:solidFill>
                <a:effectLst>
                  <a:outerShdw blurRad="38100" dist="38100" dir="2700000" algn="tl">
                    <a:srgbClr val="000000"/>
                  </a:outerShdw>
                </a:effectLst>
                <a:latin typeface="Tahoma"/>
                <a:cs typeface="Tahoma"/>
              </a:rPr>
              <a:t>Institute of Computer Science, Potsdam, Germany </a:t>
            </a:r>
            <a:endParaRPr lang="en-US" altLang="zh-TW" sz="3556" dirty="0" smtClean="0">
              <a:latin typeface="Tahoma"/>
              <a:cs typeface="Tahoma"/>
            </a:endParaRPr>
          </a:p>
        </p:txBody>
      </p:sp>
      <p:sp>
        <p:nvSpPr>
          <p:cNvPr id="1189" name="AutoShape 1627"/>
          <p:cNvSpPr>
            <a:spLocks noChangeArrowheads="1"/>
          </p:cNvSpPr>
          <p:nvPr/>
        </p:nvSpPr>
        <p:spPr bwMode="auto">
          <a:xfrm>
            <a:off x="764829" y="5042318"/>
            <a:ext cx="13103572" cy="16065082"/>
          </a:xfrm>
          <a:prstGeom prst="roundRect">
            <a:avLst>
              <a:gd name="adj" fmla="val 6389"/>
            </a:avLst>
          </a:prstGeom>
          <a:solidFill>
            <a:schemeClr val="bg2"/>
          </a:solidFill>
          <a:ln w="76200">
            <a:solidFill>
              <a:srgbClr val="000099"/>
            </a:solidFill>
            <a:round/>
            <a:headEnd/>
            <a:tailEnd/>
          </a:ln>
        </p:spPr>
        <p:txBody>
          <a:bodyPr wrap="square" lIns="274320" rIns="274320" bIns="548640" anchor="ctr">
            <a:noAutofit/>
          </a:bodyPr>
          <a:lstStyle/>
          <a:p>
            <a:pPr algn="ctr">
              <a:lnSpc>
                <a:spcPct val="130000"/>
              </a:lnSpc>
              <a:spcAft>
                <a:spcPts val="4200"/>
              </a:spcAft>
            </a:pPr>
            <a:r>
              <a:rPr lang="en-US" sz="5400" b="1" dirty="0" smtClean="0">
                <a:solidFill>
                  <a:srgbClr val="000099"/>
                </a:solidFill>
                <a:latin typeface="Tahoma"/>
                <a:cs typeface="Tahoma"/>
              </a:rPr>
              <a:t>Abstract</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OGF to providing the first C++ implementation [2]. We are also developing several different novel applications, using SAGA to harness the power of distributed infrastructure.</a:t>
            </a:r>
          </a:p>
          <a:p>
            <a:pPr algn="just">
              <a:lnSpc>
                <a:spcPct val="130000"/>
              </a:lnSpc>
              <a:spcAft>
                <a:spcPts val="1800"/>
              </a:spcAft>
            </a:pPr>
            <a:r>
              <a:rPr lang="en-US" sz="2800" dirty="0" smtClean="0">
                <a:latin typeface="Georgia"/>
                <a:cs typeface="Georgia"/>
              </a:rPr>
              <a:t>SAGA has already been used to develop different types of distributed applications. Namely, (</a:t>
            </a:r>
            <a:r>
              <a:rPr lang="en-US" sz="2800" dirty="0" err="1" smtClean="0">
                <a:latin typeface="Georgia"/>
                <a:cs typeface="Georgia"/>
              </a:rPr>
              <a:t>i</a:t>
            </a:r>
            <a:r>
              <a:rPr lang="en-US" sz="2800" dirty="0" smtClean="0">
                <a:latin typeface="Georgia"/>
                <a:cs typeface="Georgia"/>
              </a:rPr>
              <a:t>) converting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the development of these applications and many others, thus providing a tool to develop a broad and general class of applications. </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3"/>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2021800"/>
            <a:ext cx="27900090" cy="8458200"/>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20" name="AutoShape 1627"/>
          <p:cNvSpPr>
            <a:spLocks noChangeArrowheads="1"/>
          </p:cNvSpPr>
          <p:nvPr/>
        </p:nvSpPr>
        <p:spPr bwMode="auto">
          <a:xfrm>
            <a:off x="29265567" y="24910709"/>
            <a:ext cx="13715388" cy="5486400"/>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References</a:t>
            </a:r>
            <a:endParaRPr lang="en-US" sz="4000" b="1" dirty="0" smtClean="0">
              <a:solidFill>
                <a:srgbClr val="000099"/>
              </a:solidFill>
              <a:latin typeface="Tahoma"/>
              <a:cs typeface="Tahoma"/>
            </a:endParaRPr>
          </a:p>
          <a:p>
            <a:pPr marL="514350" indent="-514350" algn="just">
              <a:lnSpc>
                <a:spcPct val="130000"/>
              </a:lnSpc>
              <a:spcAft>
                <a:spcPts val="600"/>
              </a:spcAft>
              <a:buFont typeface="+mj-lt"/>
              <a:buAutoNum type="arabicPeriod"/>
            </a:pPr>
            <a:r>
              <a:rPr lang="en-US" sz="3200" dirty="0" err="1" smtClean="0">
                <a:latin typeface="Georgia"/>
                <a:cs typeface="Georgia"/>
              </a:rPr>
              <a:t>Goodale</a:t>
            </a:r>
            <a:r>
              <a:rPr lang="en-US" sz="3200" dirty="0" smtClean="0">
                <a:latin typeface="Georgia"/>
                <a:cs typeface="Georgia"/>
              </a:rPr>
              <a:t>, T, Jha, S, Kaiser, H, </a:t>
            </a:r>
            <a:r>
              <a:rPr lang="en-US" sz="3200" dirty="0" err="1" smtClean="0">
                <a:latin typeface="Georgia"/>
                <a:cs typeface="Georgia"/>
              </a:rPr>
              <a:t>Kielmann</a:t>
            </a:r>
            <a:r>
              <a:rPr lang="en-US" sz="3200" dirty="0" smtClean="0">
                <a:latin typeface="Georgia"/>
                <a:cs typeface="Georgia"/>
              </a:rPr>
              <a:t>, T, et al (2007), GFD-R-P.90 A Simple API for Grid Applications (SAGA) Open Grid Forum</a:t>
            </a:r>
          </a:p>
          <a:p>
            <a:pPr marL="514350" indent="-514350" algn="just">
              <a:lnSpc>
                <a:spcPct val="130000"/>
              </a:lnSpc>
              <a:spcAft>
                <a:spcPts val="600"/>
              </a:spcAft>
              <a:buFont typeface="+mj-lt"/>
              <a:buAutoNum type="arabicPeriod"/>
            </a:pPr>
            <a:r>
              <a:rPr lang="en-US" sz="3200" dirty="0" smtClean="0">
                <a:latin typeface="Georgia"/>
                <a:cs typeface="Georgia"/>
              </a:rPr>
              <a:t>The SAGA  Project [Online]: </a:t>
            </a:r>
            <a:r>
              <a:rPr lang="en-US" sz="3200" dirty="0" smtClean="0">
                <a:latin typeface="Georgia"/>
                <a:cs typeface="Georgia"/>
                <a:hlinkClick r:id="rId4"/>
              </a:rPr>
              <a:t>http://saga.cct.lsu.edu</a:t>
            </a:r>
            <a:endParaRPr lang="en-US" sz="3200" dirty="0" smtClean="0">
              <a:latin typeface="Georgia"/>
              <a:cs typeface="Georgia"/>
            </a:endParaRPr>
          </a:p>
          <a:p>
            <a:pPr marL="514350" indent="-514350" algn="just">
              <a:lnSpc>
                <a:spcPct val="130000"/>
              </a:lnSpc>
              <a:spcAft>
                <a:spcPts val="600"/>
              </a:spcAft>
              <a:buFont typeface="+mj-lt"/>
              <a:buAutoNum type="arabicPeriod"/>
            </a:pPr>
            <a:r>
              <a:rPr lang="en-US" sz="3200" dirty="0" smtClean="0">
                <a:latin typeface="Georgia"/>
                <a:cs typeface="Georgia"/>
              </a:rPr>
              <a:t>SAGA Papers [Online]: </a:t>
            </a:r>
            <a:r>
              <a:rPr lang="en-US" sz="3200" dirty="0" smtClean="0">
                <a:latin typeface="Georgia"/>
                <a:cs typeface="Georgia"/>
                <a:hlinkClick r:id="rId5"/>
              </a:rPr>
              <a:t>http://saga.cct.lsu.edu/papers</a:t>
            </a:r>
            <a:endParaRPr lang="en-US" sz="3200" dirty="0" smtClean="0">
              <a:latin typeface="Georgia"/>
              <a:cs typeface="Georgia"/>
            </a:endParaRPr>
          </a:p>
          <a:p>
            <a:pPr marL="514350" indent="-514350" algn="just">
              <a:lnSpc>
                <a:spcPct val="130000"/>
              </a:lnSpc>
              <a:spcAft>
                <a:spcPts val="600"/>
              </a:spcAft>
              <a:buFont typeface="+mj-lt"/>
              <a:buAutoNum type="arabicPeriod"/>
            </a:pPr>
            <a:r>
              <a:rPr lang="en-US" sz="3200" dirty="0" smtClean="0">
                <a:latin typeface="Georgia"/>
                <a:cs typeface="Georgia"/>
              </a:rPr>
              <a:t>SAGA Projects [Online]: http://</a:t>
            </a:r>
            <a:r>
              <a:rPr lang="en-US" sz="3200" dirty="0" err="1" smtClean="0">
                <a:latin typeface="Georgia"/>
                <a:cs typeface="Georgia"/>
              </a:rPr>
              <a:t>saga.cct.lsu.edu</a:t>
            </a:r>
            <a:r>
              <a:rPr lang="en-US" sz="3200" dirty="0" smtClean="0">
                <a:latin typeface="Georgia"/>
                <a:cs typeface="Georgia"/>
              </a:rPr>
              <a:t>/projects</a:t>
            </a:r>
          </a:p>
          <a:p>
            <a:pPr marL="514350" indent="-514350" algn="just">
              <a:lnSpc>
                <a:spcPct val="130000"/>
              </a:lnSpc>
              <a:spcAft>
                <a:spcPts val="600"/>
              </a:spcAft>
              <a:buFont typeface="+mj-lt"/>
              <a:buAutoNum type="arabicPeriod"/>
            </a:pPr>
            <a:endParaRPr lang="en-US" sz="3200" dirty="0" smtClean="0">
              <a:latin typeface="Georgia"/>
              <a:cs typeface="Georgia"/>
            </a:endParaRPr>
          </a:p>
          <a:p>
            <a:pPr marL="514350" indent="-514350" algn="just">
              <a:lnSpc>
                <a:spcPct val="130000"/>
              </a:lnSpc>
              <a:spcAft>
                <a:spcPts val="600"/>
              </a:spcAft>
              <a:buFont typeface="+mj-lt"/>
              <a:buAutoNum type="arabicPeriod"/>
            </a:pPr>
            <a:endParaRPr lang="en-US" sz="3200" dirty="0" smtClean="0">
              <a:latin typeface="Georgia"/>
              <a:cs typeface="Georgia"/>
            </a:endParaRPr>
          </a:p>
        </p:txBody>
      </p:sp>
      <p:sp>
        <p:nvSpPr>
          <p:cNvPr id="21" name="AutoShape 1627"/>
          <p:cNvSpPr>
            <a:spLocks noChangeArrowheads="1"/>
          </p:cNvSpPr>
          <p:nvPr/>
        </p:nvSpPr>
        <p:spPr bwMode="auto">
          <a:xfrm>
            <a:off x="7315200" y="30369200"/>
            <a:ext cx="35666368" cy="2625400"/>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4000" b="1" dirty="0" smtClean="0">
                <a:solidFill>
                  <a:srgbClr val="000099"/>
                </a:solidFill>
                <a:latin typeface="Tahoma"/>
                <a:cs typeface="Tahoma"/>
              </a:rPr>
              <a:t>Acknowledgements:</a:t>
            </a:r>
            <a:r>
              <a:rPr lang="en-US" sz="5400" b="1" dirty="0" smtClean="0">
                <a:solidFill>
                  <a:srgbClr val="000099"/>
                </a:solidFill>
                <a:latin typeface="Tahoma"/>
                <a:cs typeface="Tahoma"/>
              </a:rPr>
              <a:t> </a:t>
            </a:r>
            <a:r>
              <a:rPr lang="en-US" sz="3600" dirty="0" smtClean="0">
                <a:latin typeface="Georgia"/>
                <a:cs typeface="Georgia"/>
              </a:rPr>
              <a:t>This work was supported  primarily by  </a:t>
            </a:r>
            <a:r>
              <a:rPr lang="en-US" sz="3600" dirty="0" smtClean="0"/>
              <a:t>UK EPSRC grant number GR/D0766171/1 (via OMII-UK)</a:t>
            </a:r>
            <a:r>
              <a:rPr lang="en-US" sz="3600" dirty="0" smtClean="0">
                <a:latin typeface="Georgia"/>
                <a:cs typeface="Georgia"/>
              </a:rPr>
              <a:t>  and in part by NSF, the La Board-of-Regents and CCT funds.</a:t>
            </a:r>
          </a:p>
        </p:txBody>
      </p:sp>
      <p:sp>
        <p:nvSpPr>
          <p:cNvPr id="22" name="AutoShape 1627"/>
          <p:cNvSpPr>
            <a:spLocks noChangeArrowheads="1"/>
          </p:cNvSpPr>
          <p:nvPr/>
        </p:nvSpPr>
        <p:spPr bwMode="auto">
          <a:xfrm>
            <a:off x="29265568" y="5029200"/>
            <a:ext cx="13716000" cy="19378319"/>
          </a:xfrm>
          <a:prstGeom prst="roundRect">
            <a:avLst>
              <a:gd name="adj" fmla="val 7519"/>
            </a:avLst>
          </a:prstGeom>
          <a:solidFill>
            <a:srgbClr val="FFFFFF"/>
          </a:solidFill>
          <a:ln w="76200">
            <a:solidFill>
              <a:srgbClr val="000099"/>
            </a:solidFill>
            <a:round/>
            <a:headEnd/>
            <a:tailEnd/>
          </a:ln>
        </p:spPr>
        <p:txBody>
          <a:bodyPr wrap="square" lIns="274320" rIns="274320" bIns="548640" anchor="ctr" anchorCtr="0">
            <a:noAutofit/>
          </a:bodyPr>
          <a:lstStyle/>
          <a:p>
            <a:pPr algn="ctr">
              <a:lnSpc>
                <a:spcPct val="130000"/>
              </a:lnSpc>
              <a:spcAft>
                <a:spcPts val="1800"/>
              </a:spcAft>
            </a:pPr>
            <a:endParaRPr lang="en-US" sz="5400" b="1" dirty="0" smtClean="0">
              <a:solidFill>
                <a:srgbClr val="000099"/>
              </a:solidFill>
              <a:latin typeface="Tahoma"/>
              <a:cs typeface="Tahoma"/>
            </a:endParaRPr>
          </a:p>
          <a:p>
            <a:pPr algn="ctr">
              <a:lnSpc>
                <a:spcPct val="130000"/>
              </a:lnSpc>
              <a:spcAft>
                <a:spcPts val="1800"/>
              </a:spcAft>
            </a:pPr>
            <a:endParaRPr lang="en-US" sz="5400" b="1" dirty="0" smtClean="0">
              <a:solidFill>
                <a:srgbClr val="000099"/>
              </a:solidFill>
              <a:latin typeface="Tahoma"/>
              <a:cs typeface="Tahoma"/>
            </a:endParaRPr>
          </a:p>
          <a:p>
            <a:pPr algn="ctr">
              <a:lnSpc>
                <a:spcPct val="130000"/>
              </a:lnSpc>
              <a:spcAft>
                <a:spcPts val="1800"/>
              </a:spcAft>
            </a:pPr>
            <a:endParaRPr lang="en-US" sz="5400" b="1" dirty="0" smtClean="0">
              <a:solidFill>
                <a:srgbClr val="000099"/>
              </a:solidFill>
              <a:latin typeface="Tahoma"/>
              <a:cs typeface="Tahoma"/>
            </a:endParaRPr>
          </a:p>
          <a:p>
            <a:pPr algn="ctr">
              <a:lnSpc>
                <a:spcPct val="130000"/>
              </a:lnSpc>
              <a:spcAft>
                <a:spcPts val="1800"/>
              </a:spcAft>
            </a:pPr>
            <a:endParaRPr lang="en-US" sz="5400" b="1" dirty="0" smtClean="0">
              <a:solidFill>
                <a:srgbClr val="000099"/>
              </a:solidFill>
              <a:latin typeface="Tahoma"/>
              <a:cs typeface="Tahoma"/>
            </a:endParaRPr>
          </a:p>
          <a:p>
            <a:pPr algn="ctr">
              <a:lnSpc>
                <a:spcPct val="130000"/>
              </a:lnSpc>
              <a:spcAft>
                <a:spcPts val="1800"/>
              </a:spcAft>
            </a:pPr>
            <a:r>
              <a:rPr lang="en-US" sz="2800" dirty="0" smtClean="0">
                <a:latin typeface="Georgia"/>
                <a:cs typeface="Georgia"/>
              </a:rPr>
              <a:t>.</a:t>
            </a:r>
          </a:p>
        </p:txBody>
      </p:sp>
      <p:sp>
        <p:nvSpPr>
          <p:cNvPr id="28" name="AutoShape 1627"/>
          <p:cNvSpPr>
            <a:spLocks noChangeArrowheads="1"/>
          </p:cNvSpPr>
          <p:nvPr/>
        </p:nvSpPr>
        <p:spPr bwMode="auto">
          <a:xfrm>
            <a:off x="14398540" y="5105400"/>
            <a:ext cx="14336889" cy="16066008"/>
          </a:xfrm>
          <a:prstGeom prst="roundRect">
            <a:avLst>
              <a:gd name="adj" fmla="val 11046"/>
            </a:avLst>
          </a:prstGeom>
          <a:solidFill>
            <a:srgbClr val="FFFFFF"/>
          </a:solidFill>
          <a:ln w="76200">
            <a:solidFill>
              <a:srgbClr val="000099"/>
            </a:solidFill>
            <a:round/>
            <a:headEnd/>
            <a:tailEnd/>
          </a:ln>
        </p:spPr>
        <p:txBody>
          <a:bodyPr wrap="square" lIns="274320" rIns="274320" bIns="365760" anchor="t">
            <a:spAutoFit/>
          </a:bodyPr>
          <a:lstStyle/>
          <a:p>
            <a:pPr algn="ctr">
              <a:lnSpc>
                <a:spcPct val="110000"/>
              </a:lnSpc>
              <a:spcAft>
                <a:spcPts val="1800"/>
              </a:spcAft>
            </a:pPr>
            <a:r>
              <a:rPr lang="en-US" sz="5400" b="1" dirty="0" smtClean="0">
                <a:solidFill>
                  <a:srgbClr val="000099"/>
                </a:solidFill>
                <a:latin typeface="Tahoma"/>
                <a:cs typeface="Tahoma"/>
              </a:rPr>
              <a:t>Simple, Powerful Abstraction Layer</a:t>
            </a:r>
          </a:p>
          <a:p>
            <a:pPr algn="just">
              <a:lnSpc>
                <a:spcPct val="130000"/>
              </a:lnSpc>
              <a:spcAft>
                <a:spcPts val="1800"/>
              </a:spcAft>
            </a:pPr>
            <a:r>
              <a:rPr lang="en-US" sz="2800" dirty="0" smtClean="0">
                <a:latin typeface="Georgia"/>
                <a:cs typeface="Georgia"/>
              </a:rPr>
              <a:t>SAGA provides a simple,  powerful, programmatic interface. Additionally, SAGA provides the  abstractions from which commonly occurring patterns and usage modes  can be supported.  Thus SAGA is being used to facilitate the uptake of distributed infrastructure and development of distributed applications in several critical ways. See figures below. For example:</a:t>
            </a:r>
          </a:p>
          <a:p>
            <a:pPr algn="just">
              <a:lnSpc>
                <a:spcPct val="130000"/>
              </a:lnSpc>
              <a:spcAft>
                <a:spcPts val="1800"/>
              </a:spcAft>
              <a:buFont typeface="Arial"/>
              <a:buChar char="•"/>
            </a:pPr>
            <a:r>
              <a:rPr lang="en-US" sz="2800" dirty="0" smtClean="0">
                <a:latin typeface="Georgia"/>
                <a:cs typeface="Georgia"/>
              </a:rPr>
              <a:t> SAGA provides a single-interface across different middleware distributions and environments. SAGA provides adaptors for the most commonly occurring distributed environments. This enables the use of distributed infrastructure by. Therefore once an application has been written using SAGA it can be deployed and run on any environment in which SAGA is supported.</a:t>
            </a:r>
          </a:p>
          <a:p>
            <a:pPr algn="just">
              <a:lnSpc>
                <a:spcPct val="130000"/>
              </a:lnSpc>
              <a:spcAft>
                <a:spcPts val="1800"/>
              </a:spcAft>
              <a:buFont typeface="Arial"/>
              <a:buChar char="•"/>
            </a:pPr>
            <a:r>
              <a:rPr lang="en-US" sz="2800" dirty="0" smtClean="0">
                <a:latin typeface="Georgia"/>
                <a:cs typeface="Georgia"/>
              </a:rPr>
              <a:t> SAGA provides the ability to support different distributed applications types and their </a:t>
            </a:r>
            <a:r>
              <a:rPr lang="en-US" sz="2800" i="1" dirty="0" smtClean="0">
                <a:latin typeface="Georgia"/>
                <a:cs typeface="Georgia"/>
              </a:rPr>
              <a:t>usage modes</a:t>
            </a:r>
            <a:r>
              <a:rPr lang="en-US" sz="2800" dirty="0" smtClean="0">
                <a:latin typeface="Georgia"/>
                <a:cs typeface="Georgia"/>
              </a:rPr>
              <a:t>.  For example, a common characteristic of applications is existence of multiple sub-jobs and the need to launch and coordinate  these sub-jobs. These sub-jobs might be either identical (replicas) or different, and could be either loosely-coupled or de-coupled. SAGA supports these different application classes and usage modes by providing support for  hierarchical job-submission patterns, migration, and bulk submission  amongst others functionality. Other usage modes supported include Master-Worker.</a:t>
            </a:r>
          </a:p>
          <a:p>
            <a:pPr algn="just">
              <a:lnSpc>
                <a:spcPct val="130000"/>
              </a:lnSpc>
              <a:spcAft>
                <a:spcPts val="1800"/>
              </a:spcAft>
              <a:buFont typeface="Arial"/>
              <a:buChar char="•"/>
            </a:pPr>
            <a:r>
              <a:rPr lang="en-US" sz="2800" dirty="0" smtClean="0">
                <a:latin typeface="Georgia"/>
                <a:cs typeface="Georgia"/>
              </a:rPr>
              <a:t> For data-intensive applications, we create a framework that supports the common </a:t>
            </a:r>
            <a:r>
              <a:rPr lang="en-US" sz="2800" dirty="0" err="1" smtClean="0">
                <a:latin typeface="Georgia"/>
                <a:cs typeface="Georgia"/>
              </a:rPr>
              <a:t>MapReduce</a:t>
            </a:r>
            <a:r>
              <a:rPr lang="en-US" sz="2800" dirty="0" smtClean="0">
                <a:latin typeface="Georgia"/>
                <a:cs typeface="Georgia"/>
              </a:rPr>
              <a:t> </a:t>
            </a:r>
            <a:r>
              <a:rPr lang="en-US" sz="2800" i="1" dirty="0" smtClean="0">
                <a:latin typeface="Georgia"/>
                <a:cs typeface="Georgia"/>
              </a:rPr>
              <a:t>pattern. </a:t>
            </a:r>
            <a:r>
              <a:rPr lang="en-US" sz="2800" dirty="0" smtClean="0">
                <a:latin typeface="Georgia"/>
                <a:cs typeface="Georgia"/>
              </a:rPr>
              <a:t>There are many other patterns that can be created in a infrastructure-independent manner, thus enabling traditional applications (such as sequence alignment and searching) to be reformulated to use these patterns and exploit distributed infrastructure. </a:t>
            </a:r>
          </a:p>
          <a:p>
            <a:pPr algn="just">
              <a:lnSpc>
                <a:spcPct val="130000"/>
              </a:lnSpc>
              <a:spcAft>
                <a:spcPts val="1800"/>
              </a:spcAft>
              <a:buFont typeface="Arial"/>
              <a:buChar char="•"/>
            </a:pPr>
            <a:endParaRPr lang="en-US" sz="2800" dirty="0" smtClean="0">
              <a:latin typeface="Georgia"/>
              <a:cs typeface="Georgia"/>
            </a:endParaRPr>
          </a:p>
        </p:txBody>
      </p:sp>
      <p:pic>
        <p:nvPicPr>
          <p:cNvPr id="23" name="Picture 22" descr="bigpicture.pdf"/>
          <p:cNvPicPr>
            <a:picLocks noChangeAspect="1"/>
          </p:cNvPicPr>
          <p:nvPr/>
        </p:nvPicPr>
        <mc:AlternateContent xmlns:ma="http://schemas.microsoft.com/office/mac/drawingml/2008/main">
          <mc:Choice Requires="ma">
            <p:blipFill>
              <a:blip r:embed="rId6"/>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7"/>
              <a:stretch>
                <a:fillRect/>
              </a:stretch>
            </p:blipFill>
          </mc:Fallback>
        </mc:AlternateContent>
        <p:spPr>
          <a:xfrm>
            <a:off x="1828800" y="22786217"/>
            <a:ext cx="25831800" cy="7541383"/>
          </a:xfrm>
          <a:prstGeom prst="rect">
            <a:avLst/>
          </a:prstGeom>
        </p:spPr>
      </p:pic>
      <p:pic>
        <p:nvPicPr>
          <p:cNvPr id="24" name="Picture 23" descr="remdmanager_v11.pdf"/>
          <p:cNvPicPr>
            <a:picLocks noChangeAspect="1"/>
          </p:cNvPicPr>
          <p:nvPr/>
        </p:nvPicPr>
        <mc:AlternateContent xmlns:ma="http://schemas.microsoft.com/office/mac/drawingml/2008/main">
          <mc:Choice Requires="ma">
            <p:blipFill>
              <a:blip r:embed="rId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9"/>
              <a:stretch>
                <a:fillRect/>
              </a:stretch>
            </p:blipFill>
          </mc:Fallback>
        </mc:AlternateContent>
        <p:spPr>
          <a:xfrm>
            <a:off x="30403800" y="18059400"/>
            <a:ext cx="11843939" cy="5791200"/>
          </a:xfrm>
          <a:prstGeom prst="rect">
            <a:avLst/>
          </a:prstGeom>
        </p:spPr>
      </p:pic>
      <p:sp>
        <p:nvSpPr>
          <p:cNvPr id="25" name="TextBox 24"/>
          <p:cNvSpPr txBox="1"/>
          <p:nvPr/>
        </p:nvSpPr>
        <p:spPr>
          <a:xfrm>
            <a:off x="29718000" y="5562600"/>
            <a:ext cx="12801600" cy="12314144"/>
          </a:xfrm>
          <a:prstGeom prst="rect">
            <a:avLst/>
          </a:prstGeom>
          <a:noFill/>
        </p:spPr>
        <p:txBody>
          <a:bodyPr wrap="square" rtlCol="0">
            <a:spAutoFit/>
          </a:bodyPr>
          <a:lstStyle/>
          <a:p>
            <a:pPr algn="ctr">
              <a:lnSpc>
                <a:spcPct val="130000"/>
              </a:lnSpc>
              <a:spcAft>
                <a:spcPts val="1800"/>
              </a:spcAft>
            </a:pPr>
            <a:r>
              <a:rPr lang="en-US" sz="5400" b="1" dirty="0" smtClean="0">
                <a:solidFill>
                  <a:srgbClr val="000099"/>
                </a:solidFill>
                <a:latin typeface="Tahoma"/>
                <a:cs typeface="Tahoma"/>
              </a:rPr>
              <a:t>Enabling Distributed Applications</a:t>
            </a:r>
          </a:p>
          <a:p>
            <a:pPr algn="just">
              <a:lnSpc>
                <a:spcPct val="130000"/>
              </a:lnSpc>
              <a:spcAft>
                <a:spcPts val="1800"/>
              </a:spcAft>
            </a:pPr>
            <a:r>
              <a:rPr lang="en-US" sz="3200" dirty="0" smtClean="0">
                <a:latin typeface="Georgia"/>
                <a:cs typeface="Georgia"/>
              </a:rPr>
              <a:t>SAGA can support a wide range of  applications types. Here we discuss three specific applications, belonging to difference categories, that</a:t>
            </a:r>
            <a:r>
              <a:rPr lang="en-US" sz="3200" dirty="0" smtClean="0">
                <a:latin typeface="Georgia"/>
                <a:cs typeface="Georgia"/>
              </a:rPr>
              <a:t>  </a:t>
            </a:r>
            <a:r>
              <a:rPr lang="en-US" sz="3200" dirty="0" smtClean="0">
                <a:latin typeface="Georgia"/>
                <a:cs typeface="Georgia"/>
              </a:rPr>
              <a:t>have</a:t>
            </a:r>
            <a:r>
              <a:rPr lang="en-US" sz="3200" dirty="0" smtClean="0">
                <a:latin typeface="Georgia"/>
                <a:cs typeface="Georgia"/>
              </a:rPr>
              <a:t> been developed </a:t>
            </a:r>
            <a:r>
              <a:rPr lang="en-US" sz="3200" dirty="0" smtClean="0">
                <a:latin typeface="Georgia"/>
                <a:cs typeface="Georgia"/>
              </a:rPr>
              <a:t>using SAGA: </a:t>
            </a:r>
          </a:p>
          <a:p>
            <a:pPr marL="457200" indent="-457200" algn="just">
              <a:lnSpc>
                <a:spcPct val="130000"/>
              </a:lnSpc>
              <a:spcAft>
                <a:spcPts val="1800"/>
              </a:spcAft>
              <a:buFont typeface="Courier New"/>
              <a:buChar char="o"/>
            </a:pPr>
            <a:r>
              <a:rPr lang="en-US" sz="3200" dirty="0" smtClean="0">
                <a:latin typeface="Georgia"/>
                <a:cs typeface="Georgia"/>
              </a:rPr>
              <a:t>Providing “Legacy Applications” with novel, agile, distributed execution modes. For example, we have  re-architected a </a:t>
            </a:r>
            <a:r>
              <a:rPr lang="en-US" sz="3200" dirty="0" err="1" smtClean="0">
                <a:latin typeface="Georgia"/>
                <a:cs typeface="Georgia"/>
              </a:rPr>
              <a:t>Kalman</a:t>
            </a:r>
            <a:r>
              <a:rPr lang="en-US" sz="3200" dirty="0" smtClean="0">
                <a:latin typeface="Georgia"/>
                <a:cs typeface="Georgia"/>
              </a:rPr>
              <a:t>-Filter based application to enable it to determine at run time, the optimal resource to launch sub-jobs and to be able to dynamically  exploit multiple resources concurrently without prior arrangement. </a:t>
            </a:r>
          </a:p>
          <a:p>
            <a:pPr marL="457200" indent="-457200" algn="just">
              <a:lnSpc>
                <a:spcPct val="130000"/>
              </a:lnSpc>
              <a:spcAft>
                <a:spcPts val="1800"/>
              </a:spcAft>
              <a:buFont typeface="Courier New"/>
              <a:buChar char="o"/>
            </a:pPr>
            <a:r>
              <a:rPr lang="en-US" sz="3200" dirty="0" smtClean="0">
                <a:latin typeface="Georgia"/>
                <a:cs typeface="Georgia"/>
              </a:rPr>
              <a:t>Novel applications written for </a:t>
            </a:r>
            <a:r>
              <a:rPr lang="en-US" sz="3200" i="1" dirty="0" smtClean="0">
                <a:latin typeface="Georgia"/>
                <a:cs typeface="Georgia"/>
              </a:rPr>
              <a:t>explicit</a:t>
            </a:r>
            <a:r>
              <a:rPr lang="en-US" sz="3200" dirty="0" smtClean="0">
                <a:latin typeface="Georgia"/>
                <a:cs typeface="Georgia"/>
              </a:rPr>
              <a:t> deployment on distributed infrastructure, i.e. first-principles distributed application [Ref 3,4]</a:t>
            </a:r>
          </a:p>
          <a:p>
            <a:pPr marL="457200" indent="-457200" algn="just">
              <a:lnSpc>
                <a:spcPct val="130000"/>
              </a:lnSpc>
              <a:spcAft>
                <a:spcPts val="1800"/>
              </a:spcAft>
              <a:buFont typeface="Courier New"/>
              <a:buChar char="o"/>
            </a:pPr>
            <a:r>
              <a:rPr lang="en-US" sz="3200" dirty="0" smtClean="0">
                <a:latin typeface="Georgia"/>
                <a:cs typeface="Georgia"/>
              </a:rPr>
              <a:t>Expose “Legacy Applications” to distributed environments. In this approach, application kernels are </a:t>
            </a:r>
            <a:r>
              <a:rPr lang="en-US" sz="3200" i="1" dirty="0" smtClean="0">
                <a:latin typeface="Georgia"/>
                <a:cs typeface="Georgia"/>
              </a:rPr>
              <a:t>implicitly </a:t>
            </a:r>
            <a:r>
              <a:rPr lang="en-US" sz="3200" dirty="0" smtClean="0">
                <a:latin typeface="Georgia"/>
                <a:cs typeface="Georgia"/>
              </a:rPr>
              <a:t>deployed while the </a:t>
            </a:r>
            <a:r>
              <a:rPr lang="en-US" sz="3200" dirty="0" smtClean="0">
                <a:latin typeface="Georgia"/>
                <a:cs typeface="Georgia"/>
              </a:rPr>
              <a:t>orchestration </a:t>
            </a:r>
            <a:r>
              <a:rPr lang="en-US" sz="3200" dirty="0" smtClean="0">
                <a:latin typeface="Georgia"/>
                <a:cs typeface="Georgia"/>
              </a:rPr>
              <a:t>&amp; </a:t>
            </a:r>
            <a:r>
              <a:rPr lang="en-US" sz="3200" dirty="0" smtClean="0">
                <a:latin typeface="Georgia"/>
                <a:cs typeface="Georgia"/>
              </a:rPr>
              <a:t>management </a:t>
            </a:r>
            <a:r>
              <a:rPr lang="en-US" sz="3200" dirty="0" smtClean="0">
                <a:latin typeface="Georgia"/>
                <a:cs typeface="Georgia"/>
              </a:rPr>
              <a:t>is done using agents written in SAGA. This approach has been used to implement distributed replica exchange (RE</a:t>
            </a:r>
            <a:r>
              <a:rPr lang="en-US" sz="3200" dirty="0" smtClean="0">
                <a:latin typeface="Georgia"/>
                <a:cs typeface="Georgia"/>
              </a:rPr>
              <a:t>) (Fig below). The time</a:t>
            </a:r>
            <a:r>
              <a:rPr lang="en-US" sz="3200" dirty="0" smtClean="0">
                <a:latin typeface="Georgia"/>
                <a:cs typeface="Georgia"/>
              </a:rPr>
              <a:t>-to-</a:t>
            </a:r>
            <a:r>
              <a:rPr lang="en-US" sz="3200" dirty="0" smtClean="0">
                <a:latin typeface="Georgia"/>
                <a:cs typeface="Georgia"/>
              </a:rPr>
              <a:t>solution</a:t>
            </a:r>
            <a:r>
              <a:rPr lang="en-US" sz="3200" dirty="0" smtClean="0">
                <a:latin typeface="Georgia"/>
                <a:cs typeface="Georgia"/>
              </a:rPr>
              <a:t> </a:t>
            </a:r>
            <a:r>
              <a:rPr lang="en-US" sz="3200" dirty="0" smtClean="0">
                <a:latin typeface="Georgia"/>
                <a:cs typeface="Georgia"/>
              </a:rPr>
              <a:t>(</a:t>
            </a:r>
            <a:r>
              <a:rPr lang="en-US" sz="3200" dirty="0" err="1" smtClean="0">
                <a:latin typeface="Georgia"/>
                <a:cs typeface="Georgia"/>
              </a:rPr>
              <a:t>ie</a:t>
            </a:r>
            <a:r>
              <a:rPr lang="en-US" sz="3200" dirty="0" smtClean="0">
                <a:latin typeface="Georgia"/>
                <a:cs typeface="Georgia"/>
              </a:rPr>
              <a:t>. # of exchanges) decreases with</a:t>
            </a:r>
            <a:r>
              <a:rPr lang="en-US" sz="3200" dirty="0" smtClean="0">
                <a:latin typeface="Georgia"/>
                <a:cs typeface="Georgia"/>
              </a:rPr>
              <a:t> </a:t>
            </a:r>
            <a:r>
              <a:rPr lang="en-US" sz="3200" dirty="0" smtClean="0">
                <a:latin typeface="Georgia"/>
                <a:cs typeface="Georgia"/>
              </a:rPr>
              <a:t>greater </a:t>
            </a:r>
            <a:r>
              <a:rPr lang="en-US" sz="3200" dirty="0" smtClean="0">
                <a:latin typeface="Georgia"/>
                <a:cs typeface="Georgia"/>
              </a:rPr>
              <a:t>number </a:t>
            </a:r>
            <a:r>
              <a:rPr lang="en-US" sz="3200" dirty="0" smtClean="0">
                <a:latin typeface="Georgia"/>
                <a:cs typeface="Georgia"/>
              </a:rPr>
              <a:t>of distributed </a:t>
            </a:r>
            <a:r>
              <a:rPr lang="en-US" sz="3200" dirty="0" smtClean="0">
                <a:latin typeface="Georgia"/>
                <a:cs typeface="Georgia"/>
              </a:rPr>
              <a:t>resources</a:t>
            </a:r>
            <a:r>
              <a:rPr lang="en-US" sz="3200" dirty="0" smtClean="0">
                <a:latin typeface="Georgia"/>
                <a:cs typeface="Georgia"/>
              </a:rPr>
              <a:t>.</a:t>
            </a:r>
            <a:endParaRPr lang="en-US" sz="3200" i="1" dirty="0" smtClean="0">
              <a:latin typeface="Georgia"/>
              <a:cs typeface="Georgia"/>
            </a:endParaRPr>
          </a:p>
        </p:txBody>
      </p:sp>
      <p:pic>
        <p:nvPicPr>
          <p:cNvPr id="26" name="Picture 25"/>
          <p:cNvPicPr>
            <a:picLocks noChangeAspect="1"/>
          </p:cNvPicPr>
          <p:nvPr/>
        </p:nvPicPr>
        <p:blipFill>
          <a:blip r:embed="rId10"/>
          <a:stretch>
            <a:fillRect/>
          </a:stretch>
        </p:blipFill>
        <p:spPr>
          <a:xfrm>
            <a:off x="37871400" y="1188720"/>
            <a:ext cx="5286509" cy="2011680"/>
          </a:xfrm>
          <a:prstGeom prst="rect">
            <a:avLst/>
          </a:prstGeom>
        </p:spPr>
      </p:pic>
      <p:sp>
        <p:nvSpPr>
          <p:cNvPr id="27" name="TextBox 26"/>
          <p:cNvSpPr txBox="1"/>
          <p:nvPr/>
        </p:nvSpPr>
        <p:spPr>
          <a:xfrm>
            <a:off x="36347400" y="12192000"/>
            <a:ext cx="184666" cy="1415772"/>
          </a:xfrm>
          <a:prstGeom prst="rect">
            <a:avLst/>
          </a:prstGeom>
          <a:noFill/>
        </p:spPr>
        <p:txBody>
          <a:bodyPr wrap="none" rtlCol="0">
            <a:spAutoFit/>
          </a:bodyPr>
          <a:lstStyle/>
          <a:p>
            <a:endParaRPr lang="en-US" dirty="0"/>
          </a:p>
        </p:txBody>
      </p:sp>
      <p:pic>
        <p:nvPicPr>
          <p:cNvPr id="31" name="Picture 30"/>
          <p:cNvPicPr>
            <a:picLocks noChangeAspect="1"/>
          </p:cNvPicPr>
          <p:nvPr/>
        </p:nvPicPr>
        <p:blipFill>
          <a:blip r:embed="rId10"/>
          <a:stretch>
            <a:fillRect/>
          </a:stretch>
        </p:blipFill>
        <p:spPr>
          <a:xfrm>
            <a:off x="2800534" y="30784800"/>
            <a:ext cx="3981266" cy="1514995"/>
          </a:xfrm>
          <a:prstGeom prst="rect">
            <a:avLst/>
          </a:prstGeom>
        </p:spPr>
      </p:pic>
      <p:pic>
        <p:nvPicPr>
          <p:cNvPr id="30" name="Picture 29" descr="nsf4c.tiff"/>
          <p:cNvPicPr>
            <a:picLocks noChangeAspect="1"/>
          </p:cNvPicPr>
          <p:nvPr/>
        </p:nvPicPr>
        <p:blipFill>
          <a:blip r:embed="rId11"/>
          <a:stretch>
            <a:fillRect/>
          </a:stretch>
        </p:blipFill>
        <p:spPr>
          <a:xfrm>
            <a:off x="533400" y="30480000"/>
            <a:ext cx="1905000" cy="1905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4257</TotalTime>
  <Words>912</Words>
  <Application>Microsoft Office PowerPoint</Application>
  <PresentationFormat>Custom</PresentationFormat>
  <Paragraphs>30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Shantenu Jha12, Hartmut Kaiser1, André Merzky1, Ole Weidner1, Joao Abecasis1, Joohyun Kim1 and  Andre Luckow3 1 Center for Computation &amp; Technology, Louisiana State University, Baton Rouge, U.S.A. 2e-Science Institute, Edinburgh.      3Institute of Computer Science, Potsdam, Germany </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Shantenu Jha</cp:lastModifiedBy>
  <cp:revision>214</cp:revision>
  <dcterms:created xsi:type="dcterms:W3CDTF">2008-09-02T13:01:33Z</dcterms:created>
  <dcterms:modified xsi:type="dcterms:W3CDTF">2008-09-02T13:13:54Z</dcterms:modified>
</cp:coreProperties>
</file>