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Default Extension="jpeg" ContentType="image/jpeg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docProps/core.xml" ContentType="application/vnd.openxmlformats-package.core-properties+xml"/>
  <Override PartName="/ppt/theme/theme7.xml" ContentType="application/vnd.openxmlformats-officedocument.them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heme/theme10.xml" ContentType="application/vnd.openxmlformats-officedocument.theme+xml"/>
  <Default Extension="gif" ContentType="image/gif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9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  <p:sldMasterId id="2147483680" r:id="rId2"/>
    <p:sldMasterId id="2147483681" r:id="rId3"/>
    <p:sldMasterId id="2147483683" r:id="rId4"/>
    <p:sldMasterId id="2147483686" r:id="rId5"/>
    <p:sldMasterId id="2147483688" r:id="rId6"/>
    <p:sldMasterId id="2147483690" r:id="rId7"/>
    <p:sldMasterId id="2147483693" r:id="rId8"/>
    <p:sldMasterId id="2147483696" r:id="rId9"/>
  </p:sldMasterIdLst>
  <p:notesMasterIdLst>
    <p:notesMasterId r:id="rId18"/>
  </p:notesMasterIdLst>
  <p:handoutMasterIdLst>
    <p:handoutMasterId r:id="rId19"/>
  </p:handoutMasterIdLst>
  <p:sldIdLst>
    <p:sldId id="426" r:id="rId10"/>
    <p:sldId id="437" r:id="rId11"/>
    <p:sldId id="429" r:id="rId12"/>
    <p:sldId id="435" r:id="rId13"/>
    <p:sldId id="432" r:id="rId14"/>
    <p:sldId id="433" r:id="rId15"/>
    <p:sldId id="434" r:id="rId16"/>
    <p:sldId id="43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620"/>
    <p:restoredTop sz="92821" autoAdjust="0"/>
  </p:normalViewPr>
  <p:slideViewPr>
    <p:cSldViewPr snapToGrid="0" snapToObjects="1">
      <p:cViewPr>
        <p:scale>
          <a:sx n="100" d="100"/>
          <a:sy n="100" d="100"/>
        </p:scale>
        <p:origin x="-1128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D171-2F60-7246-B717-058BDAB5F652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D39DB-D817-AB40-BC46-1D3B9EDC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4EBD-D54C-E14F-85D3-616FB972960E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4EC5A-7387-6A42-A4C9-4EED17AAC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focus on SW</a:t>
            </a:r>
            <a:r>
              <a:rPr lang="en-US" baseline="0" dirty="0" smtClean="0"/>
              <a:t> environments and control/ease of deployment</a:t>
            </a:r>
          </a:p>
          <a:p>
            <a:endParaRPr lang="en-US" baseline="0" dirty="0" smtClean="0"/>
          </a:p>
          <a:p>
            <a:r>
              <a:rPr lang="en-US" dirty="0" smtClean="0"/>
              <a:t>Programming</a:t>
            </a:r>
            <a:r>
              <a:rPr lang="en-US" baseline="0" dirty="0" smtClean="0"/>
              <a:t> Model  --- not necessarily Cloud-based,  Confusing Good/Efficient Implementation with their validity!!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Access to “on-demand” – nothing unique about Clouds: It’s a </a:t>
            </a:r>
            <a:r>
              <a:rPr lang="en-US" baseline="0" dirty="0" err="1" smtClean="0"/>
              <a:t>buisness</a:t>
            </a:r>
            <a:r>
              <a:rPr lang="en-US" baseline="0" dirty="0" smtClean="0"/>
              <a:t> model, it’s a policy issue</a:t>
            </a:r>
          </a:p>
          <a:p>
            <a:endParaRPr lang="en-US" dirty="0" smtClean="0"/>
          </a:p>
          <a:p>
            <a:r>
              <a:rPr lang="en-US" dirty="0" smtClean="0"/>
              <a:t>“Exclusive Access” – or</a:t>
            </a:r>
            <a:r>
              <a:rPr lang="en-US" baseline="0" dirty="0" smtClean="0"/>
              <a:t> the abstraction of it..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4EC5A-7387-6A42-A4C9-4EED17AAC3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064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906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359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660" y="6356352"/>
            <a:ext cx="730143" cy="365125"/>
          </a:xfrm>
          <a:prstGeom prst="rect">
            <a:avLst/>
          </a:prstGeom>
        </p:spPr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359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660" y="6356352"/>
            <a:ext cx="730143" cy="365125"/>
          </a:xfrm>
          <a:prstGeom prst="rect">
            <a:avLst/>
          </a:prstGeom>
        </p:spPr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20656"/>
            <a:ext cx="8637588" cy="6413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41957"/>
            <a:ext cx="8382000" cy="22108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2pPr>
            <a:lvl3pPr>
              <a:lnSpc>
                <a:spcPct val="90000"/>
              </a:lnSpc>
              <a:defRPr sz="2800">
                <a:solidFill>
                  <a:schemeClr val="tx1"/>
                </a:solidFill>
                <a:effectLst/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9C62F-8FD5-477F-8E69-EB7E6EDA096D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C914BB-35A9-4C04-811C-AA419B5F9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9C62F-8FD5-477F-8E69-EB7E6EDA096D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C914BB-35A9-4C04-811C-AA419B5F9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660" y="6356352"/>
            <a:ext cx="730143" cy="365125"/>
          </a:xfrm>
          <a:prstGeom prst="rect">
            <a:avLst/>
          </a:prstGeom>
        </p:spPr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359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660" y="6356352"/>
            <a:ext cx="730143" cy="365125"/>
          </a:xfrm>
          <a:prstGeom prst="rect">
            <a:avLst/>
          </a:prstGeom>
        </p:spPr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56660" y="6356352"/>
            <a:ext cx="730143" cy="365125"/>
          </a:xfrm>
          <a:prstGeom prst="rect">
            <a:avLst/>
          </a:prstGeom>
        </p:spPr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7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56660" y="6356352"/>
            <a:ext cx="730143" cy="365125"/>
          </a:xfrm>
          <a:prstGeom prst="rect">
            <a:avLst/>
          </a:prstGeom>
        </p:spPr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7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1359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56660" y="6356352"/>
            <a:ext cx="730143" cy="365125"/>
          </a:xfrm>
          <a:prstGeom prst="rect">
            <a:avLst/>
          </a:prstGeom>
        </p:spPr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01359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56660" y="6356352"/>
            <a:ext cx="730143" cy="365125"/>
          </a:xfrm>
          <a:prstGeom prst="rect">
            <a:avLst/>
          </a:prstGeom>
        </p:spPr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1359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64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56660" y="6356352"/>
            <a:ext cx="730143" cy="365125"/>
          </a:xfrm>
          <a:prstGeom prst="rect">
            <a:avLst/>
          </a:prstGeom>
        </p:spPr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5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1359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64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56660" y="6356352"/>
            <a:ext cx="730143" cy="365125"/>
          </a:xfrm>
          <a:prstGeom prst="rect">
            <a:avLst/>
          </a:prstGeom>
        </p:spPr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heme" Target="../theme/theme2.xml"/><Relationship Id="rId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heme" Target="../theme/theme4.xml"/><Relationship Id="rId2" Type="http://schemas.openxmlformats.org/officeDocument/2006/relationships/image" Target="../media/image5.gi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heme" Target="../theme/theme5.xml"/><Relationship Id="rId2" Type="http://schemas.openxmlformats.org/officeDocument/2006/relationships/image" Target="../media/image5.gi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heme" Target="../theme/theme6.xml"/><Relationship Id="rId2" Type="http://schemas.openxmlformats.org/officeDocument/2006/relationships/image" Target="../media/image5.gi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4" Type="http://schemas.openxmlformats.org/officeDocument/2006/relationships/image" Target="../media/image5.gif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heme" Target="../theme/theme8.xml"/><Relationship Id="rId2" Type="http://schemas.openxmlformats.org/officeDocument/2006/relationships/image" Target="../media/image5.gif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75" y="269876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49"/>
            <a:ext cx="3657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fld id="{2921D5C5-7626-46C6-9868-EC44F97CA5A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30" y="5943601"/>
            <a:ext cx="714375" cy="78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nsf1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21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28" y="109269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4"/>
          <a:srcRect b="3533"/>
          <a:stretch>
            <a:fillRect/>
          </a:stretch>
        </p:blipFill>
        <p:spPr>
          <a:xfrm>
            <a:off x="8686827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4"/>
          <a:srcRect b="3533"/>
          <a:stretch>
            <a:fillRect/>
          </a:stretch>
        </p:blipFill>
        <p:spPr>
          <a:xfrm>
            <a:off x="7848613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86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22" y="109265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8686821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7848613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82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14" y="109260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8686813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7848613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77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6" y="109254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8686805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7848605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71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2" y="109252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5"/>
          <a:srcRect b="3533"/>
          <a:stretch>
            <a:fillRect/>
          </a:stretch>
        </p:blipFill>
        <p:spPr>
          <a:xfrm>
            <a:off x="8686801" y="783819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996" y="-25399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5"/>
          <a:srcRect b="3533"/>
          <a:stretch>
            <a:fillRect/>
          </a:stretch>
        </p:blipFill>
        <p:spPr>
          <a:xfrm>
            <a:off x="7848601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69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14" y="109260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8686813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7848613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77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-25400"/>
            <a:ext cx="8637588" cy="6413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Cloud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787400"/>
            <a:ext cx="9144000" cy="599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Infrastructure as a Service</a:t>
            </a:r>
          </a:p>
          <a:p>
            <a:pPr marL="284163" lvl="1" indent="-284163"/>
            <a:r>
              <a:rPr lang="en-US" sz="1800" dirty="0" smtClean="0"/>
              <a:t>Provide a way to host virtual machines on demand </a:t>
            </a:r>
          </a:p>
          <a:p>
            <a:pPr marL="457200" lvl="2" indent="-173038"/>
            <a:r>
              <a:rPr lang="en-US" sz="1600" dirty="0" smtClean="0"/>
              <a:t>Amazon ec2 and S3 – you configure your VM, load and go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/>
              <a:t>Platform as a Service</a:t>
            </a:r>
          </a:p>
          <a:p>
            <a:pPr marL="284163" lvl="1" indent="-284163"/>
            <a:r>
              <a:rPr lang="en-US" sz="1800" dirty="0" smtClean="0"/>
              <a:t>You write an App to cloud APIs and release it.  The platform manages and scales it for you.</a:t>
            </a:r>
          </a:p>
          <a:p>
            <a:pPr marL="284163" lvl="1" indent="-284163"/>
            <a:r>
              <a:rPr lang="en-US" sz="1800" dirty="0" smtClean="0"/>
              <a:t>Google App engine:  </a:t>
            </a:r>
          </a:p>
          <a:p>
            <a:pPr marL="457200" lvl="2" indent="-173038"/>
            <a:r>
              <a:rPr lang="en-US" sz="1600" dirty="0" smtClean="0"/>
              <a:t>Write a python program to access Big  Table.  Upload it and run it in a python cloud.</a:t>
            </a:r>
          </a:p>
          <a:p>
            <a:pPr marL="457200" lvl="2" indent="-173038"/>
            <a:r>
              <a:rPr lang="en-US" sz="1600" dirty="0" err="1" smtClean="0"/>
              <a:t>Hadoop</a:t>
            </a:r>
            <a:r>
              <a:rPr lang="en-US" sz="1600" dirty="0" smtClean="0"/>
              <a:t> and Dryad are application frameworks for data parallel analysis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/>
              <a:t>Software as a Service</a:t>
            </a:r>
          </a:p>
          <a:p>
            <a:pPr marL="284163" lvl="1" indent="-284163"/>
            <a:r>
              <a:rPr lang="en-US" sz="1800" dirty="0" smtClean="0"/>
              <a:t>Delivery of software to the desktop from the cloud</a:t>
            </a:r>
          </a:p>
          <a:p>
            <a:pPr marL="457200" lvl="2" indent="-173038"/>
            <a:r>
              <a:rPr lang="en-US" sz="1600" dirty="0" smtClean="0"/>
              <a:t>Stand-alone applications  (Word, Excel, etc)</a:t>
            </a:r>
          </a:p>
          <a:p>
            <a:pPr marL="457200" lvl="2" indent="-173038"/>
            <a:r>
              <a:rPr lang="en-US" sz="1600" dirty="0" smtClean="0"/>
              <a:t>Cloud hosted capability</a:t>
            </a:r>
          </a:p>
          <a:p>
            <a:pPr marL="692150" lvl="3" indent="-234950"/>
            <a:r>
              <a:rPr lang="en-US" sz="1600" dirty="0" smtClean="0"/>
              <a:t>doc lives in the cloud</a:t>
            </a:r>
          </a:p>
          <a:p>
            <a:pPr marL="692150" lvl="3" indent="-234950"/>
            <a:r>
              <a:rPr lang="en-US" sz="1600" dirty="0" smtClean="0"/>
              <a:t>Collaborative document creation</a:t>
            </a:r>
            <a:endParaRPr lang="en-US" dirty="0" smtClean="0"/>
          </a:p>
          <a:p>
            <a:pPr lvl="1"/>
            <a:endParaRPr lang="en-US" sz="1800" dirty="0"/>
          </a:p>
        </p:txBody>
      </p:sp>
      <p:pic>
        <p:nvPicPr>
          <p:cNvPr id="4" name="Picture 2" descr="Red_Color_in_Gray_Cloud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35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Mammatus_cloud_panoram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2" y="4016393"/>
            <a:ext cx="91440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www.tintinv.com/Images/Random/NewClou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400" y="-25400"/>
            <a:ext cx="3784600" cy="243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1800" y="4016393"/>
            <a:ext cx="8623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Adopting </a:t>
            </a:r>
            <a:r>
              <a:rPr lang="en-US" sz="3600" dirty="0" smtClean="0"/>
              <a:t>Clouds</a:t>
            </a:r>
          </a:p>
          <a:p>
            <a:endParaRPr lang="en-US" sz="3600" dirty="0" smtClean="0"/>
          </a:p>
        </p:txBody>
      </p:sp>
      <p:pic>
        <p:nvPicPr>
          <p:cNvPr id="8" name="Picture 4" descr="cloud0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1601" y="36252"/>
            <a:ext cx="2400125" cy="158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PizBernina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" y="33791"/>
            <a:ext cx="2641600" cy="158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-25400"/>
            <a:ext cx="8637588" cy="6413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Cloud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787400"/>
            <a:ext cx="9144000" cy="599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Infrastructure as a Service</a:t>
            </a:r>
          </a:p>
          <a:p>
            <a:pPr marL="284163" lvl="1" indent="-284163"/>
            <a:r>
              <a:rPr lang="en-US" sz="1800" dirty="0" smtClean="0"/>
              <a:t>Provide a way to host virtual machines on demand </a:t>
            </a:r>
          </a:p>
          <a:p>
            <a:pPr marL="457200" lvl="2" indent="-173038"/>
            <a:r>
              <a:rPr lang="en-US" sz="1600" dirty="0" smtClean="0"/>
              <a:t>Amazon ec2 and S3 – you configure your VM, load and go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/>
              <a:t>Platform as a Service</a:t>
            </a:r>
          </a:p>
          <a:p>
            <a:pPr marL="284163" lvl="1" indent="-284163"/>
            <a:r>
              <a:rPr lang="en-US" sz="1800" dirty="0" smtClean="0"/>
              <a:t>You write an App to cloud APIs and release it.  The platform manages and scales it for you.</a:t>
            </a:r>
          </a:p>
          <a:p>
            <a:pPr marL="284163" lvl="1" indent="-284163"/>
            <a:r>
              <a:rPr lang="en-US" sz="1800" dirty="0" smtClean="0"/>
              <a:t>Google App engine:  </a:t>
            </a:r>
          </a:p>
          <a:p>
            <a:pPr marL="457200" lvl="2" indent="-173038"/>
            <a:r>
              <a:rPr lang="en-US" sz="1600" dirty="0" smtClean="0"/>
              <a:t>Write a python program to access Big  Table.  Upload it and run it in a python cloud.</a:t>
            </a:r>
          </a:p>
          <a:p>
            <a:pPr marL="457200" lvl="2" indent="-173038"/>
            <a:r>
              <a:rPr lang="en-US" sz="1600" dirty="0" err="1" smtClean="0"/>
              <a:t>Hadoop</a:t>
            </a:r>
            <a:r>
              <a:rPr lang="en-US" sz="1600" dirty="0" smtClean="0"/>
              <a:t> and Dryad are application frameworks for data parallel analysis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/>
              <a:t>Software as a Service</a:t>
            </a:r>
          </a:p>
          <a:p>
            <a:pPr marL="284163" lvl="1" indent="-284163"/>
            <a:r>
              <a:rPr lang="en-US" sz="1800" dirty="0" smtClean="0"/>
              <a:t>Delivery of software to the desktop from the cloud</a:t>
            </a:r>
          </a:p>
          <a:p>
            <a:pPr marL="457200" lvl="2" indent="-173038"/>
            <a:r>
              <a:rPr lang="en-US" sz="1600" dirty="0" smtClean="0"/>
              <a:t>Stand-alone applications  (Word, Excel, etc)</a:t>
            </a:r>
          </a:p>
          <a:p>
            <a:pPr marL="457200" lvl="2" indent="-173038"/>
            <a:r>
              <a:rPr lang="en-US" sz="1600" dirty="0" smtClean="0"/>
              <a:t>Cloud hosted capability</a:t>
            </a:r>
          </a:p>
          <a:p>
            <a:pPr marL="692150" lvl="3" indent="-234950"/>
            <a:r>
              <a:rPr lang="en-US" sz="1600" dirty="0" smtClean="0"/>
              <a:t>doc lives in the cloud</a:t>
            </a:r>
          </a:p>
          <a:p>
            <a:pPr marL="692150" lvl="3" indent="-234950"/>
            <a:r>
              <a:rPr lang="en-US" sz="1600" dirty="0" smtClean="0"/>
              <a:t>Collaborative document creation</a:t>
            </a:r>
            <a:endParaRPr lang="en-US" dirty="0" smtClean="0"/>
          </a:p>
          <a:p>
            <a:pPr lvl="1"/>
            <a:endParaRPr lang="en-US" sz="1800" dirty="0"/>
          </a:p>
        </p:txBody>
      </p:sp>
      <p:pic>
        <p:nvPicPr>
          <p:cNvPr id="4" name="Picture 2" descr="Red_Color_in_Gray_Cloud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35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Mammatus_cloud_panoram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2" y="4016393"/>
            <a:ext cx="91440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www.tintinv.com/Images/Random/NewClou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400" y="-25400"/>
            <a:ext cx="3784600" cy="243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1800" y="4016393"/>
            <a:ext cx="8623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Adopting </a:t>
            </a:r>
            <a:r>
              <a:rPr lang="en-US" sz="3600" dirty="0" smtClean="0"/>
              <a:t>Clouds</a:t>
            </a:r>
          </a:p>
          <a:p>
            <a:r>
              <a:rPr lang="en-US" sz="3600" dirty="0" smtClean="0"/>
              <a:t>The issue is not whether to adopt or not, but what </a:t>
            </a:r>
            <a:r>
              <a:rPr lang="en-US" sz="3600" dirty="0" smtClean="0"/>
              <a:t>elements to adopt, </a:t>
            </a:r>
            <a:r>
              <a:rPr lang="en-US" sz="3600" dirty="0" smtClean="0"/>
              <a:t>for </a:t>
            </a:r>
            <a:r>
              <a:rPr lang="en-US" sz="3600" dirty="0" smtClean="0"/>
              <a:t>what</a:t>
            </a:r>
            <a:r>
              <a:rPr lang="en-US" sz="3600" dirty="0" smtClean="0"/>
              <a:t> </a:t>
            </a:r>
            <a:r>
              <a:rPr lang="en-US" sz="3600" dirty="0" smtClean="0"/>
              <a:t>and how?</a:t>
            </a:r>
          </a:p>
          <a:p>
            <a:endParaRPr lang="en-US" sz="3600" dirty="0" smtClean="0"/>
          </a:p>
        </p:txBody>
      </p:sp>
      <p:pic>
        <p:nvPicPr>
          <p:cNvPr id="8" name="Picture 4" descr="cloud0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1601" y="36252"/>
            <a:ext cx="2400125" cy="158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PizBernina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" y="33791"/>
            <a:ext cx="2641600" cy="158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Computing Interest</a:t>
            </a:r>
            <a:br>
              <a:rPr lang="en-US" dirty="0" smtClean="0"/>
            </a:br>
            <a:r>
              <a:rPr lang="en-US" sz="3111" dirty="0" smtClean="0"/>
              <a:t>(adapted from Kathy </a:t>
            </a:r>
            <a:r>
              <a:rPr lang="en-US" sz="3111" dirty="0" err="1" smtClean="0"/>
              <a:t>Yelick</a:t>
            </a:r>
            <a:r>
              <a:rPr lang="en-US" sz="3111" dirty="0" smtClean="0"/>
              <a:t>)</a:t>
            </a:r>
            <a:endParaRPr lang="en-US" sz="3111" dirty="0"/>
          </a:p>
        </p:txBody>
      </p:sp>
      <p:pic>
        <p:nvPicPr>
          <p:cNvPr id="7" name="Content Placeholder 6" descr="cloudinterest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864" r="-1864"/>
          <a:stretch>
            <a:fillRect/>
          </a:stretch>
        </p:blipFill>
        <p:spPr>
          <a:xfrm>
            <a:off x="246457" y="1527189"/>
            <a:ext cx="8922944" cy="5026012"/>
          </a:xfrm>
        </p:spPr>
      </p:pic>
      <p:cxnSp>
        <p:nvCxnSpPr>
          <p:cNvPr id="5" name="Elbow Connector 4"/>
          <p:cNvCxnSpPr/>
          <p:nvPr/>
        </p:nvCxnSpPr>
        <p:spPr>
          <a:xfrm>
            <a:off x="91039" y="4603652"/>
            <a:ext cx="425767" cy="15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91039" y="5143500"/>
            <a:ext cx="425767" cy="1588"/>
          </a:xfrm>
          <a:prstGeom prst="bentConnector3">
            <a:avLst>
              <a:gd name="adj1" fmla="val 32103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56" y="2438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00" y="3619500"/>
            <a:ext cx="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Y/N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4056" y="5689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256" y="5369867"/>
            <a:ext cx="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Y/N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Why Adopt Clouds?  A Computer &amp; Computational Science Perspective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358900"/>
            <a:ext cx="7966954" cy="5210175"/>
          </a:xfrm>
        </p:spPr>
        <p:txBody>
          <a:bodyPr>
            <a:normAutofit/>
          </a:bodyPr>
          <a:lstStyle/>
          <a:p>
            <a:r>
              <a:rPr lang="en-US" dirty="0" smtClean="0"/>
              <a:t>Ability to control software environment</a:t>
            </a:r>
            <a:endParaRPr lang="en-US" dirty="0" smtClean="0"/>
          </a:p>
          <a:p>
            <a:pPr lvl="1"/>
            <a:r>
              <a:rPr lang="en-US" dirty="0" smtClean="0"/>
              <a:t>Research/Facilitate </a:t>
            </a:r>
            <a:r>
              <a:rPr lang="en-US" dirty="0" smtClean="0"/>
              <a:t>collaboration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Programming </a:t>
            </a:r>
            <a:r>
              <a:rPr lang="en-US" dirty="0" smtClean="0"/>
              <a:t>Models and RT Systems for </a:t>
            </a:r>
            <a:r>
              <a:rPr lang="en-US" dirty="0" smtClean="0"/>
              <a:t>DIC</a:t>
            </a:r>
            <a:endParaRPr lang="en-US" dirty="0" smtClean="0"/>
          </a:p>
          <a:p>
            <a:pPr lvl="2"/>
            <a:r>
              <a:rPr lang="en-US" dirty="0" smtClean="0"/>
              <a:t>Interoperability Experiments of standard endpoint</a:t>
            </a:r>
          </a:p>
          <a:p>
            <a:pPr lvl="1"/>
            <a:r>
              <a:rPr lang="en-US" dirty="0" smtClean="0"/>
              <a:t>Teaching:</a:t>
            </a:r>
          </a:p>
          <a:p>
            <a:pPr lvl="2"/>
            <a:r>
              <a:rPr lang="en-US" dirty="0" err="1" smtClean="0"/>
              <a:t>FutureGrid</a:t>
            </a:r>
            <a:r>
              <a:rPr lang="en-US" dirty="0" smtClean="0"/>
              <a:t>: </a:t>
            </a:r>
            <a:r>
              <a:rPr lang="en-US" dirty="0" smtClean="0"/>
              <a:t>LSU CSC 7700 Distributed Scientific </a:t>
            </a:r>
            <a:r>
              <a:rPr lang="en-US" dirty="0" smtClean="0"/>
              <a:t>Comp</a:t>
            </a:r>
            <a:endParaRPr lang="en-US" dirty="0" smtClean="0"/>
          </a:p>
          <a:p>
            <a:pPr lvl="1"/>
            <a:r>
              <a:rPr lang="en-US" dirty="0" smtClean="0"/>
              <a:t>Computational </a:t>
            </a:r>
            <a:r>
              <a:rPr lang="en-US" dirty="0" smtClean="0"/>
              <a:t>Biology:  Replica-Exchange Simulations </a:t>
            </a:r>
          </a:p>
          <a:p>
            <a:pPr lvl="2"/>
            <a:r>
              <a:rPr lang="en-US" dirty="0" smtClean="0"/>
              <a:t>O(100) midsize parallelism ensemble </a:t>
            </a:r>
            <a:r>
              <a:rPr lang="en-US" dirty="0" smtClean="0"/>
              <a:t>loosely </a:t>
            </a:r>
            <a:r>
              <a:rPr lang="en-US" dirty="0" smtClean="0"/>
              <a:t>coupled</a:t>
            </a:r>
            <a:endParaRPr lang="en-US" dirty="0" smtClean="0"/>
          </a:p>
          <a:p>
            <a:pPr lvl="2"/>
            <a:r>
              <a:rPr lang="en-US" dirty="0" err="1" smtClean="0"/>
              <a:t>TeraGrid</a:t>
            </a:r>
            <a:r>
              <a:rPr lang="en-US" dirty="0" smtClean="0"/>
              <a:t> or Clouds? </a:t>
            </a:r>
          </a:p>
          <a:p>
            <a:pPr lvl="3"/>
            <a:r>
              <a:rPr lang="en-US" dirty="0" smtClean="0"/>
              <a:t>Azure: Simplicity with Performance and Scalability </a:t>
            </a:r>
          </a:p>
          <a:p>
            <a:pPr lvl="2"/>
            <a:r>
              <a:rPr lang="en-US" dirty="0" smtClean="0"/>
              <a:t>Basis for Application </a:t>
            </a:r>
            <a:r>
              <a:rPr lang="en-US" dirty="0" smtClean="0"/>
              <a:t>Novel Usage (Execution) </a:t>
            </a:r>
            <a:r>
              <a:rPr lang="en-US" dirty="0" smtClean="0"/>
              <a:t>Modes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SAGA-</a:t>
            </a:r>
            <a:r>
              <a:rPr lang="en-US" sz="2400" dirty="0" err="1" smtClean="0"/>
              <a:t>BigJob</a:t>
            </a:r>
            <a:r>
              <a:rPr lang="en-US" sz="2400" dirty="0" smtClean="0"/>
              <a:t>: Infrastructure </a:t>
            </a:r>
            <a:r>
              <a:rPr lang="en-US" sz="2400" dirty="0" smtClean="0"/>
              <a:t>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Azure: Using BigJob API and Coordinating Multiple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8247" y="1263180"/>
            <a:ext cx="7966954" cy="460888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Azure </a:t>
            </a:r>
            <a:r>
              <a:rPr lang="en-US" sz="1800" dirty="0" err="1" smtClean="0"/>
              <a:t>BigJob</a:t>
            </a:r>
            <a:r>
              <a:rPr lang="en-US" sz="1800" dirty="0" smtClean="0"/>
              <a:t> scales well with the number of replicas. </a:t>
            </a:r>
          </a:p>
          <a:p>
            <a:pPr lvl="1"/>
            <a:r>
              <a:rPr lang="en-US" dirty="0" smtClean="0"/>
              <a:t>AQS proved to be effective for coordination of replicas</a:t>
            </a:r>
          </a:p>
          <a:p>
            <a:r>
              <a:rPr lang="en-US" sz="1800" dirty="0" smtClean="0"/>
              <a:t>For same workload, comparable in performance to TG  </a:t>
            </a:r>
            <a:r>
              <a:rPr lang="en-US" dirty="0" smtClean="0"/>
              <a:t>BUT SIMPLER to implement</a:t>
            </a:r>
          </a:p>
          <a:p>
            <a:endParaRPr lang="en-US" sz="1800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4432300" y="3432699"/>
            <a:ext cx="4965700" cy="2872658"/>
          </a:xfrm>
          <a:prstGeom prst="rect">
            <a:avLst/>
          </a:prstGeom>
        </p:spPr>
      </p:pic>
      <p:cxnSp>
        <p:nvCxnSpPr>
          <p:cNvPr id="25" name="Elbow Connector 24"/>
          <p:cNvCxnSpPr/>
          <p:nvPr/>
        </p:nvCxnSpPr>
        <p:spPr>
          <a:xfrm rot="5400000">
            <a:off x="253917" y="4715570"/>
            <a:ext cx="355600" cy="15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3" descr="repex-azure.png"/>
          <p:cNvPicPr>
            <a:picLocks noChangeAspect="1"/>
          </p:cNvPicPr>
          <p:nvPr/>
        </p:nvPicPr>
        <p:blipFill>
          <a:blip r:embed="rId3"/>
          <a:srcRect l="-10403" r="-10403"/>
          <a:stretch>
            <a:fillRect/>
          </a:stretch>
        </p:blipFill>
        <p:spPr>
          <a:xfrm>
            <a:off x="-190500" y="3482971"/>
            <a:ext cx="4878799" cy="282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63714"/>
            <a:ext cx="82169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Clouds: A Bottom-Up Perspective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5328120"/>
          </a:xfrm>
        </p:spPr>
        <p:txBody>
          <a:bodyPr>
            <a:noAutofit/>
          </a:bodyPr>
          <a:lstStyle/>
          <a:p>
            <a:r>
              <a:rPr lang="en-US" sz="1800" dirty="0" smtClean="0"/>
              <a:t>Nascent infrastructure </a:t>
            </a:r>
            <a:r>
              <a:rPr lang="en-US" sz="1800" dirty="0" smtClean="0"/>
              <a:t>does what production </a:t>
            </a:r>
            <a:r>
              <a:rPr lang="en-US" sz="1800" dirty="0" smtClean="0"/>
              <a:t>DCI have not </a:t>
            </a:r>
            <a:r>
              <a:rPr lang="en-US" sz="1800" dirty="0" smtClean="0"/>
              <a:t>managed easily or </a:t>
            </a:r>
            <a:r>
              <a:rPr lang="en-US" sz="1800" dirty="0" smtClean="0"/>
              <a:t>for the </a:t>
            </a:r>
            <a:r>
              <a:rPr lang="en-US" sz="1800" dirty="0" smtClean="0"/>
              <a:t>masses (Joe Scientist </a:t>
            </a:r>
            <a:r>
              <a:rPr lang="en-US" sz="1800" dirty="0" err="1" smtClean="0"/>
              <a:t>vs</a:t>
            </a:r>
            <a:r>
              <a:rPr lang="en-US" sz="1800" dirty="0" smtClean="0"/>
              <a:t> $100M project) </a:t>
            </a:r>
            <a:endParaRPr lang="en-US" sz="1800" dirty="0" smtClean="0"/>
          </a:p>
          <a:p>
            <a:pPr lvl="1"/>
            <a:r>
              <a:rPr lang="en-US" dirty="0" smtClean="0"/>
              <a:t>Production </a:t>
            </a:r>
            <a:r>
              <a:rPr lang="en-US" dirty="0" smtClean="0"/>
              <a:t>DCI Confuse</a:t>
            </a:r>
            <a:r>
              <a:rPr lang="en-US" dirty="0" smtClean="0"/>
              <a:t> functionality </a:t>
            </a:r>
            <a:r>
              <a:rPr lang="en-US" dirty="0" smtClean="0"/>
              <a:t>with Usability</a:t>
            </a:r>
          </a:p>
          <a:p>
            <a:pPr lvl="2"/>
            <a:r>
              <a:rPr lang="en-US" dirty="0" smtClean="0"/>
              <a:t>While we have  been pushing, </a:t>
            </a:r>
            <a:r>
              <a:rPr lang="en-US" dirty="0" err="1" smtClean="0"/>
              <a:t>e.g</a:t>
            </a:r>
            <a:r>
              <a:rPr lang="en-US" dirty="0" smtClean="0"/>
              <a:t>, middleware/software stacks (think EMI), much innovation in DC has come from  commercial sector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Simplicity is the </a:t>
            </a:r>
            <a:r>
              <a:rPr lang="en-US" dirty="0" smtClean="0"/>
              <a:t>Ultimate </a:t>
            </a:r>
            <a:r>
              <a:rPr lang="en-US" dirty="0" smtClean="0"/>
              <a:t>Sophistication</a:t>
            </a:r>
            <a:r>
              <a:rPr lang="en-US" dirty="0" smtClean="0"/>
              <a:t>:</a:t>
            </a:r>
            <a:endParaRPr lang="en-US" dirty="0" smtClean="0"/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Data-</a:t>
            </a:r>
            <a:r>
              <a:rPr 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Intensive</a:t>
            </a:r>
            <a:r>
              <a:rPr 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 Have we lost intellectual leadership to commercial/enterprise??</a:t>
            </a:r>
            <a:r>
              <a:rPr 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vl="1">
              <a:buClr>
                <a:prstClr val="black">
                  <a:lumMod val="75000"/>
                  <a:lumOff val="25000"/>
                </a:prstClr>
              </a:buClr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It 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used to be that we were solving 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different problems, but now:</a:t>
            </a:r>
            <a:endParaRPr lang="en-US" dirty="0" smtClean="0"/>
          </a:p>
          <a:p>
            <a:pPr lvl="2"/>
            <a:r>
              <a:rPr lang="en-US" dirty="0" smtClean="0"/>
              <a:t>They have more data than us</a:t>
            </a:r>
          </a:p>
          <a:p>
            <a:pPr lvl="2"/>
            <a:r>
              <a:rPr lang="en-US" dirty="0" smtClean="0"/>
              <a:t>They have more $$$ than us</a:t>
            </a:r>
            <a:endParaRPr lang="en-US" dirty="0" smtClean="0"/>
          </a:p>
          <a:p>
            <a:pPr lvl="2"/>
            <a:r>
              <a:rPr lang="en-US" dirty="0" smtClean="0"/>
              <a:t>Do they have better approaches than us? </a:t>
            </a:r>
          </a:p>
          <a:p>
            <a:pPr lvl="3"/>
            <a:r>
              <a:rPr lang="en-US" dirty="0" smtClean="0"/>
              <a:t>Infrastructure</a:t>
            </a:r>
            <a:r>
              <a:rPr lang="en-US" dirty="0" smtClean="0"/>
              <a:t>, </a:t>
            </a:r>
            <a:r>
              <a:rPr lang="en-US" dirty="0" smtClean="0"/>
              <a:t>Abstractions (</a:t>
            </a:r>
            <a:r>
              <a:rPr lang="en-US" dirty="0" smtClean="0"/>
              <a:t>or at least the applications e.g., re-discovering </a:t>
            </a:r>
            <a:r>
              <a:rPr lang="en-US" dirty="0" err="1" smtClean="0"/>
              <a:t>MapReduce</a:t>
            </a:r>
            <a:r>
              <a:rPr lang="en-US" dirty="0" smtClean="0"/>
              <a:t>) </a:t>
            </a:r>
            <a:r>
              <a:rPr lang="en-US" dirty="0" smtClean="0"/>
              <a:t>and Services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77" y="263714"/>
            <a:ext cx="8307623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Novel </a:t>
            </a:r>
            <a:r>
              <a:rPr lang="en-US" sz="2800" dirty="0" smtClean="0"/>
              <a:t>Execution Modes</a:t>
            </a:r>
            <a:endParaRPr lang="en-US" sz="2800" dirty="0"/>
          </a:p>
        </p:txBody>
      </p:sp>
      <p:pic>
        <p:nvPicPr>
          <p:cNvPr id="4" name="Content Placeholder 3" descr="8replica_scenario_grid_condor_cloud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8996" b="-28996"/>
          <a:stretch>
            <a:fillRect/>
          </a:stretch>
        </p:blipFill>
        <p:spPr>
          <a:xfrm>
            <a:off x="3985305" y="857272"/>
            <a:ext cx="5021023" cy="4322519"/>
          </a:xfrm>
        </p:spPr>
      </p:pic>
      <p:pic>
        <p:nvPicPr>
          <p:cNvPr id="7" name="Content Placeholder 6" descr="deadline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18806" b="-118806"/>
          <a:stretch>
            <a:fillRect/>
          </a:stretch>
        </p:blipFill>
        <p:spPr>
          <a:xfrm>
            <a:off x="3918465" y="3769895"/>
            <a:ext cx="5225535" cy="3960404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4294967295"/>
          </p:nvPr>
        </p:nvSpPr>
        <p:spPr>
          <a:xfrm>
            <a:off x="173784" y="3127368"/>
            <a:ext cx="4067360" cy="3811504"/>
          </a:xfrm>
        </p:spPr>
        <p:txBody>
          <a:bodyPr/>
          <a:lstStyle/>
          <a:p>
            <a:r>
              <a:rPr lang="en-US" dirty="0" smtClean="0"/>
              <a:t>Scale</a:t>
            </a:r>
            <a:r>
              <a:rPr lang="en-US" dirty="0" smtClean="0"/>
              <a:t>-out enable new ways of resource planning and application execution</a:t>
            </a:r>
          </a:p>
          <a:p>
            <a:r>
              <a:rPr lang="en-US" dirty="0" smtClean="0"/>
              <a:t>Deadline-driven scheduling:  e.g., task done before time T</a:t>
            </a:r>
          </a:p>
          <a:p>
            <a:r>
              <a:rPr lang="en-US" dirty="0" smtClean="0"/>
              <a:t>Adapt workload distribution and resource utilization to ensure completion</a:t>
            </a:r>
          </a:p>
        </p:txBody>
      </p:sp>
      <p:pic>
        <p:nvPicPr>
          <p:cNvPr id="9" name="Content Placeholder 3" descr="distributed_pilot_job.png"/>
          <p:cNvPicPr>
            <a:picLocks noChangeAspect="1"/>
          </p:cNvPicPr>
          <p:nvPr/>
        </p:nvPicPr>
        <p:blipFill>
          <a:blip r:embed="rId4"/>
          <a:srcRect l="-7759" r="-7759"/>
          <a:stretch>
            <a:fillRect/>
          </a:stretch>
        </p:blipFill>
        <p:spPr>
          <a:xfrm>
            <a:off x="649225" y="1224194"/>
            <a:ext cx="2872729" cy="1661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7234</TotalTime>
  <Words>654</Words>
  <Application>Microsoft Macintosh PowerPoint</Application>
  <PresentationFormat>On-screen Show (4:3)</PresentationFormat>
  <Paragraphs>79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Office Theme</vt:lpstr>
      <vt:lpstr>1_TGReview2006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Perspective</vt:lpstr>
      <vt:lpstr>Cloud Models</vt:lpstr>
      <vt:lpstr>Cloud Models</vt:lpstr>
      <vt:lpstr>Cloud Computing Interest (adapted from Kathy Yelick)</vt:lpstr>
      <vt:lpstr>Why Adopt Clouds?  A Computer &amp; Computational Science Perspective</vt:lpstr>
      <vt:lpstr>SAGA-BigJob: Infrastructure Independent Pilot-Jobs</vt:lpstr>
      <vt:lpstr>Azure: Using BigJob API and Coordinating Multiple Tasks</vt:lpstr>
      <vt:lpstr>Clouds: A Bottom-Up Perspective</vt:lpstr>
      <vt:lpstr>Novel Execution Modes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7700: Scientific Computing</dc:title>
  <dc:creator>Gabrielle Allen</dc:creator>
  <cp:lastModifiedBy>Shantenu Jha</cp:lastModifiedBy>
  <cp:revision>450</cp:revision>
  <cp:lastPrinted>2010-11-16T18:00:56Z</cp:lastPrinted>
  <dcterms:created xsi:type="dcterms:W3CDTF">2010-12-01T13:42:06Z</dcterms:created>
  <dcterms:modified xsi:type="dcterms:W3CDTF">2010-12-01T15:21:34Z</dcterms:modified>
</cp:coreProperties>
</file>