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715" r:id="rId3"/>
    <p:sldId id="747" r:id="rId4"/>
    <p:sldId id="576" r:id="rId5"/>
    <p:sldId id="634" r:id="rId6"/>
    <p:sldId id="754" r:id="rId7"/>
    <p:sldId id="647" r:id="rId8"/>
    <p:sldId id="478" r:id="rId9"/>
    <p:sldId id="555" r:id="rId10"/>
    <p:sldId id="744" r:id="rId11"/>
    <p:sldId id="688" r:id="rId12"/>
    <p:sldId id="755" r:id="rId13"/>
    <p:sldId id="750" r:id="rId14"/>
    <p:sldId id="693" r:id="rId15"/>
    <p:sldId id="748" r:id="rId16"/>
    <p:sldId id="757" r:id="rId17"/>
    <p:sldId id="759" r:id="rId18"/>
    <p:sldId id="75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323232"/>
    <a:srgbClr val="E9A400"/>
    <a:srgbClr val="42424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>
    <p:restoredLeft sz="15620"/>
    <p:restoredTop sz="91820" autoAdjust="0"/>
  </p:normalViewPr>
  <p:slideViewPr>
    <p:cSldViewPr snapToGrid="0" snapToObjects="1">
      <p:cViewPr>
        <p:scale>
          <a:sx n="100" d="100"/>
          <a:sy n="100" d="100"/>
        </p:scale>
        <p:origin x="-1128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9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1E8F-4E15-A840-9658-105F9DD3DE22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DA2A-F2F4-D74A-8AEC-1933B33E9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Added</a:t>
            </a:r>
            <a:r>
              <a:rPr lang="en-US" baseline="0" dirty="0" smtClean="0"/>
              <a:t> slide 3</a:t>
            </a:r>
          </a:p>
          <a:p>
            <a:r>
              <a:rPr lang="en-US" baseline="0" dirty="0" smtClean="0"/>
              <a:t>I think there will not be time to focus on “assertion based” approach,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slides 4-7. Possibly include slide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“Clouds are about provisioning, grids are about federation”</a:t>
            </a:r>
          </a:p>
          <a:p>
            <a:r>
              <a:rPr lang="en-US" dirty="0" smtClean="0"/>
              <a:t>“</a:t>
            </a:r>
            <a:r>
              <a:rPr lang="en-US" i="1" dirty="0" smtClean="0"/>
              <a:t>IF</a:t>
            </a:r>
            <a:r>
              <a:rPr lang="en-US" dirty="0" smtClean="0"/>
              <a:t> you can keep your head when all about you, Are losing theirs and blaming it on you..”</a:t>
            </a:r>
          </a:p>
          <a:p>
            <a:r>
              <a:rPr lang="en-US" dirty="0" smtClean="0"/>
              <a:t>“The reason why we are so well prepared to handle the multi-core era, is because we took the trouble to understand parallel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0256F-FACB-CC4B-A3D9-71375CB2094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4DA2A-F2F4-D74A-8AEC-1933B33E97E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E8BC8-EE91-D843-BCA2-CBD8D8232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4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12/2/10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d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d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df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3088574"/>
            <a:ext cx="8169610" cy="294392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Andre </a:t>
            </a:r>
            <a:r>
              <a:rPr lang="en-US" sz="2100" dirty="0" err="1" smtClean="0"/>
              <a:t>Luckow</a:t>
            </a:r>
            <a:r>
              <a:rPr lang="en-US" sz="2100" dirty="0" smtClean="0"/>
              <a:t> and Shantenu Jha</a:t>
            </a:r>
          </a:p>
          <a:p>
            <a:endParaRPr lang="en-US" sz="2100" i="1" dirty="0" smtClean="0"/>
          </a:p>
          <a:p>
            <a:r>
              <a:rPr lang="en-US" sz="2100" dirty="0" smtClean="0"/>
              <a:t>http://</a:t>
            </a:r>
            <a:r>
              <a:rPr lang="en-US" sz="2100" dirty="0" err="1" smtClean="0"/>
              <a:t>saga.cct.lsu.edu</a:t>
            </a:r>
            <a:endParaRPr lang="en-US" sz="2100" dirty="0" smtClean="0"/>
          </a:p>
          <a:p>
            <a:r>
              <a:rPr lang="en-US" sz="2100" dirty="0" smtClean="0">
                <a:solidFill>
                  <a:schemeClr val="accent5"/>
                </a:solidFill>
              </a:rPr>
              <a:t>http://</a:t>
            </a:r>
            <a:r>
              <a:rPr lang="en-US" sz="2100" dirty="0" err="1" smtClean="0">
                <a:solidFill>
                  <a:schemeClr val="accent5"/>
                </a:solidFill>
              </a:rPr>
              <a:t>www.cct.lsu.edu/~sjha</a:t>
            </a:r>
            <a:r>
              <a:rPr lang="en-US" sz="2100" dirty="0" smtClean="0">
                <a:solidFill>
                  <a:schemeClr val="accent5"/>
                </a:solidFill>
              </a:rPr>
              <a:t>/</a:t>
            </a:r>
            <a:endParaRPr lang="en-US" sz="2100" dirty="0" smtClean="0"/>
          </a:p>
          <a:p>
            <a:r>
              <a:rPr lang="en-US" sz="2100" dirty="0" smtClean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1778950"/>
            <a:ext cx="8169611" cy="877824"/>
          </a:xfrm>
        </p:spPr>
        <p:txBody>
          <a:bodyPr>
            <a:normAutofit fontScale="90000"/>
          </a:bodyPr>
          <a:lstStyle/>
          <a:p>
            <a:r>
              <a:rPr lang="de-DE" sz="2800" dirty="0" err="1" smtClean="0"/>
              <a:t>Abstractions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Loosely-Coupled</a:t>
            </a:r>
            <a:r>
              <a:rPr lang="de-DE" sz="2800" dirty="0" smtClean="0"/>
              <a:t> and </a:t>
            </a:r>
            <a:r>
              <a:rPr lang="de-DE" sz="2800" dirty="0" err="1" smtClean="0"/>
              <a:t>Ensemble-based</a:t>
            </a:r>
            <a:r>
              <a:rPr lang="de-DE" sz="2800" dirty="0" smtClean="0"/>
              <a:t> </a:t>
            </a:r>
            <a:r>
              <a:rPr lang="de-DE" sz="2800" dirty="0" err="1" smtClean="0"/>
              <a:t>Simulations</a:t>
            </a:r>
            <a:r>
              <a:rPr lang="de-DE" sz="2800" dirty="0" smtClean="0"/>
              <a:t> on </a:t>
            </a:r>
            <a:r>
              <a:rPr lang="de-DE" sz="2800" dirty="0" err="1" smtClean="0"/>
              <a:t>Azure</a:t>
            </a:r>
            <a:endParaRPr lang="en-US" sz="2800" dirty="0"/>
          </a:p>
        </p:txBody>
      </p:sp>
      <p:pic>
        <p:nvPicPr>
          <p:cNvPr id="11" name="Picture 10" descr="esi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414"/>
            <a:ext cx="962386" cy="523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Ensemble and Replica-Exchange  Simulations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4779253" cy="4832820"/>
          </a:xfrm>
        </p:spPr>
        <p:txBody>
          <a:bodyPr>
            <a:normAutofit/>
          </a:bodyPr>
          <a:lstStyle/>
          <a:p>
            <a:r>
              <a:rPr lang="en-US" dirty="0" smtClean="0"/>
              <a:t>Replica-Exchange (RE) methods:</a:t>
            </a:r>
          </a:p>
          <a:p>
            <a:pPr lvl="1"/>
            <a:r>
              <a:rPr lang="en-US" dirty="0" smtClean="0"/>
              <a:t>Represent a class of algorithms that involve a large number of loosely coupled ensembles. </a:t>
            </a:r>
          </a:p>
          <a:p>
            <a:r>
              <a:rPr lang="en-US" dirty="0" smtClean="0"/>
              <a:t>RE simulations are used  to understand a range of physical phenomena</a:t>
            </a:r>
          </a:p>
          <a:p>
            <a:pPr lvl="1"/>
            <a:r>
              <a:rPr lang="en-US" dirty="0" smtClean="0"/>
              <a:t>Protein folding, unfolding etc</a:t>
            </a:r>
          </a:p>
          <a:p>
            <a:pPr lvl="1"/>
            <a:r>
              <a:rPr lang="en-US" dirty="0" smtClean="0"/>
              <a:t>MC simulations </a:t>
            </a:r>
          </a:p>
          <a:p>
            <a:r>
              <a:rPr lang="en-US" dirty="0" smtClean="0"/>
              <a:t>Many successful implementations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folding@home</a:t>
            </a:r>
            <a:r>
              <a:rPr lang="en-US" dirty="0" smtClean="0"/>
              <a:t> [replica based]</a:t>
            </a:r>
          </a:p>
          <a:p>
            <a:pPr lvl="1"/>
            <a:endParaRPr lang="en-US" dirty="0" smtClean="0"/>
          </a:p>
        </p:txBody>
      </p:sp>
      <p:pic>
        <p:nvPicPr>
          <p:cNvPr id="4" name="Picture 3" descr="repex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41" y="1987826"/>
            <a:ext cx="2940759" cy="413833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library calls Azure APIs directly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Manager launches requested number of worker roles using the Service Management API</a:t>
            </a:r>
          </a:p>
          <a:p>
            <a:pPr lvl="1"/>
            <a:r>
              <a:rPr lang="en-US" dirty="0" smtClean="0"/>
              <a:t>Python library created</a:t>
            </a:r>
            <a:r>
              <a:rPr lang="en-US" dirty="0" smtClean="0"/>
              <a:t>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this capability</a:t>
            </a:r>
          </a:p>
          <a:p>
            <a:r>
              <a:rPr lang="en-US" dirty="0" err="1" smtClean="0"/>
              <a:t>BigJob</a:t>
            </a:r>
            <a:r>
              <a:rPr lang="en-US" dirty="0" smtClean="0"/>
              <a:t> Agents run within the worker roles (C#/.Net)</a:t>
            </a:r>
          </a:p>
          <a:p>
            <a:pPr lvl="1"/>
            <a:r>
              <a:rPr lang="en-US" dirty="0" smtClean="0"/>
              <a:t>Primary responsibility to execute MD code</a:t>
            </a:r>
          </a:p>
          <a:p>
            <a:pPr lvl="1"/>
            <a:r>
              <a:rPr lang="en-US" dirty="0" smtClean="0"/>
              <a:t>MPI-based MD tasks confined to a single worker role (8 cores)</a:t>
            </a:r>
          </a:p>
          <a:p>
            <a:r>
              <a:rPr lang="en-US" dirty="0" smtClean="0"/>
              <a:t>For each sub-job, the BM creates a work-package</a:t>
            </a:r>
          </a:p>
          <a:p>
            <a:pPr lvl="1"/>
            <a:r>
              <a:rPr lang="en-US" dirty="0" smtClean="0"/>
              <a:t>Distributed to agents using AQS – reliable and scalable </a:t>
            </a:r>
            <a:r>
              <a:rPr lang="en-US" dirty="0" err="1" smtClean="0"/>
              <a:t>msgs</a:t>
            </a:r>
            <a:endParaRPr lang="en-US" dirty="0" smtClean="0"/>
          </a:p>
          <a:p>
            <a:pPr lvl="1"/>
            <a:r>
              <a:rPr lang="en-US" dirty="0" smtClean="0"/>
              <a:t>Agents query AQS for new work-packages</a:t>
            </a:r>
          </a:p>
          <a:p>
            <a:pPr lvl="2"/>
            <a:r>
              <a:rPr lang="en-US" dirty="0" smtClean="0"/>
              <a:t>Stage data from ABS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Coordinating Multiple Tasks Using </a:t>
            </a:r>
            <a:r>
              <a:rPr lang="en-US" dirty="0" err="1" smtClean="0"/>
              <a:t>BigJob</a:t>
            </a:r>
            <a:r>
              <a:rPr lang="en-US" dirty="0" smtClean="0"/>
              <a:t> for Azure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80340" y="5554645"/>
            <a:ext cx="8658860" cy="1303355"/>
          </a:xfrm>
        </p:spPr>
        <p:txBody>
          <a:bodyPr/>
          <a:lstStyle/>
          <a:p>
            <a:r>
              <a:rPr lang="en-US" dirty="0" smtClean="0"/>
              <a:t>Support for Affinity Groups</a:t>
            </a:r>
          </a:p>
          <a:p>
            <a:r>
              <a:rPr lang="en-US" dirty="0" smtClean="0"/>
              <a:t>Multiple Affinity Groups  supported within the same </a:t>
            </a:r>
            <a:r>
              <a:rPr lang="en-US" dirty="0" err="1" smtClean="0"/>
              <a:t>BigJob</a:t>
            </a:r>
            <a:r>
              <a:rPr lang="en-US" dirty="0" smtClean="0"/>
              <a:t> for different worker-roles</a:t>
            </a:r>
            <a:endParaRPr lang="en-US" dirty="0"/>
          </a:p>
        </p:txBody>
      </p:sp>
      <p:pic>
        <p:nvPicPr>
          <p:cNvPr id="6" name="Content Placeholder 3" descr="bigjob_azure.png"/>
          <p:cNvPicPr>
            <a:picLocks noChangeAspect="1"/>
          </p:cNvPicPr>
          <p:nvPr/>
        </p:nvPicPr>
        <p:blipFill>
          <a:blip r:embed="rId2"/>
          <a:srcRect l="-5517" r="-5517"/>
          <a:stretch>
            <a:fillRect/>
          </a:stretch>
        </p:blipFill>
        <p:spPr>
          <a:xfrm>
            <a:off x="1612899" y="1281194"/>
            <a:ext cx="6917899" cy="4002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529880"/>
            <a:ext cx="4029953" cy="4608884"/>
          </a:xfrm>
        </p:spPr>
        <p:txBody>
          <a:bodyPr>
            <a:normAutofit/>
          </a:bodyPr>
          <a:lstStyle/>
          <a:p>
            <a:r>
              <a:rPr lang="en-US" dirty="0" smtClean="0"/>
              <a:t>In Grids the </a:t>
            </a:r>
            <a:r>
              <a:rPr lang="en-US" dirty="0" err="1" smtClean="0"/>
              <a:t>BigJob</a:t>
            </a:r>
            <a:r>
              <a:rPr lang="en-US" dirty="0" smtClean="0"/>
              <a:t> startup time depends mainly on queuing time</a:t>
            </a:r>
          </a:p>
          <a:p>
            <a:r>
              <a:rPr lang="en-US" dirty="0" smtClean="0"/>
              <a:t>Azure shows a longer startup than Amazon EC2 and </a:t>
            </a:r>
            <a:r>
              <a:rPr lang="en-US" dirty="0" err="1" smtClean="0"/>
              <a:t>FutureGrid</a:t>
            </a:r>
            <a:endParaRPr lang="en-US" dirty="0" smtClean="0"/>
          </a:p>
          <a:p>
            <a:pPr lvl="1"/>
            <a:r>
              <a:rPr lang="en-US" dirty="0" smtClean="0"/>
              <a:t>Correlated to system load</a:t>
            </a:r>
          </a:p>
          <a:p>
            <a:r>
              <a:rPr lang="en-US" dirty="0" smtClean="0"/>
              <a:t>Amazon EC2 has the highest fluctuation in the startup time (of all cloud resources)</a:t>
            </a:r>
          </a:p>
          <a:p>
            <a:r>
              <a:rPr lang="en-US" dirty="0" smtClean="0"/>
              <a:t>Sub-Job submission times are comparable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Pilot-Job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Azure</a:t>
            </a:r>
            <a:r>
              <a:rPr lang="de-DE" dirty="0" smtClean="0"/>
              <a:t>: SAGA </a:t>
            </a:r>
            <a:r>
              <a:rPr lang="de-DE" dirty="0" err="1" smtClean="0"/>
              <a:t>BigJob</a:t>
            </a:r>
            <a:endParaRPr lang="de-DE" dirty="0"/>
          </a:p>
        </p:txBody>
      </p:sp>
      <p:pic>
        <p:nvPicPr>
          <p:cNvPr id="8" name="Bild 7" descr="startu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073825" y="4064000"/>
            <a:ext cx="4070175" cy="2451100"/>
          </a:xfrm>
          <a:prstGeom prst="rect">
            <a:avLst/>
          </a:prstGeom>
        </p:spPr>
      </p:pic>
      <p:pic>
        <p:nvPicPr>
          <p:cNvPr id="9" name="Bild 8" descr="setup-times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099223" y="1431078"/>
            <a:ext cx="3951737" cy="24297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978400" y="1230411"/>
            <a:ext cx="1962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</a:t>
            </a:r>
            <a:r>
              <a:rPr lang="de-DE" sz="1400" dirty="0" err="1" smtClean="0"/>
              <a:t>Startup</a:t>
            </a:r>
            <a:r>
              <a:rPr lang="de-DE" sz="1400" dirty="0" smtClean="0"/>
              <a:t> Times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978400" y="3870523"/>
            <a:ext cx="3027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BigJob</a:t>
            </a:r>
            <a:r>
              <a:rPr lang="de-DE" sz="1400" dirty="0" smtClean="0"/>
              <a:t> Sub-Job Submission Times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pic>
        <p:nvPicPr>
          <p:cNvPr id="9" name="Content Placeholder 3" descr="namd-tgperf.png"/>
          <p:cNvPicPr>
            <a:picLocks noChangeAspect="1"/>
          </p:cNvPicPr>
          <p:nvPr/>
        </p:nvPicPr>
        <p:blipFill>
          <a:blip r:embed="rId6"/>
          <a:srcRect l="-10367" r="-10367"/>
          <a:stretch>
            <a:fillRect/>
          </a:stretch>
        </p:blipFill>
        <p:spPr>
          <a:xfrm>
            <a:off x="4394200" y="3890191"/>
            <a:ext cx="4816240" cy="278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757947" y="1212380"/>
            <a:ext cx="4029953" cy="5404320"/>
          </a:xfrm>
        </p:spPr>
        <p:txBody>
          <a:bodyPr>
            <a:noAutofit/>
          </a:bodyPr>
          <a:lstStyle/>
          <a:p>
            <a:r>
              <a:rPr lang="en-US" dirty="0" smtClean="0"/>
              <a:t>Azure </a:t>
            </a:r>
            <a:r>
              <a:rPr lang="en-US" dirty="0" err="1" smtClean="0"/>
              <a:t>BigJob</a:t>
            </a:r>
            <a:r>
              <a:rPr lang="en-US" dirty="0" smtClean="0"/>
              <a:t> scales well with the number of replicas. </a:t>
            </a:r>
          </a:p>
          <a:p>
            <a:pPr lvl="1"/>
            <a:r>
              <a:rPr lang="en-US" sz="2000" dirty="0" smtClean="0"/>
              <a:t>AQS proved to be effective for coordination of sub-jobs/replicas</a:t>
            </a:r>
          </a:p>
          <a:p>
            <a:r>
              <a:rPr lang="en-US" dirty="0" smtClean="0"/>
              <a:t>Larger </a:t>
            </a:r>
            <a:r>
              <a:rPr lang="en-US" dirty="0" err="1" smtClean="0"/>
              <a:t>VMs</a:t>
            </a:r>
            <a:r>
              <a:rPr lang="en-US" dirty="0" smtClean="0"/>
              <a:t> have a better performance. But, efficiency drops &lt; 0.4 for the extra-large VM</a:t>
            </a:r>
          </a:p>
          <a:p>
            <a:r>
              <a:rPr lang="en-US" dirty="0" smtClean="0"/>
              <a:t>The different Azure data centers show a slight fluctuation in their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16 replicas, small VM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Replica-Exchange</a:t>
            </a:r>
            <a:r>
              <a:rPr lang="de-DE" dirty="0" smtClean="0"/>
              <a:t> on </a:t>
            </a:r>
            <a:r>
              <a:rPr lang="de-DE" dirty="0" err="1" smtClean="0"/>
              <a:t>Azure</a:t>
            </a:r>
            <a:endParaRPr lang="de-DE" dirty="0"/>
          </a:p>
        </p:txBody>
      </p:sp>
      <p:pic>
        <p:nvPicPr>
          <p:cNvPr id="17" name="Content Placeholder 3" descr="repex-azure.png"/>
          <p:cNvPicPr>
            <a:picLocks noChangeAspect="1"/>
          </p:cNvPicPr>
          <p:nvPr/>
        </p:nvPicPr>
        <p:blipFill>
          <a:blip r:embed="rId2"/>
          <a:srcRect l="-10403" r="-10403"/>
          <a:stretch>
            <a:fillRect/>
          </a:stretch>
        </p:blipFill>
        <p:spPr>
          <a:xfrm>
            <a:off x="4572000" y="1178114"/>
            <a:ext cx="4878799" cy="2822386"/>
          </a:xfrm>
          <a:prstGeom prst="rect">
            <a:avLst/>
          </a:prstGeom>
        </p:spPr>
      </p:pic>
      <p:pic>
        <p:nvPicPr>
          <p:cNvPr id="18" name="Bild 17" descr="repex_runtime_per_reg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972691" y="4241800"/>
            <a:ext cx="4196709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 Ease of implementation of the R-E Pattern</a:t>
            </a:r>
          </a:p>
          <a:p>
            <a:pPr lvl="1"/>
            <a:r>
              <a:rPr lang="en-US" dirty="0" smtClean="0"/>
              <a:t> Thanks to combination of appropriate system-level abstractions (AQS) and user provided abstractions (</a:t>
            </a:r>
            <a:r>
              <a:rPr lang="en-US" dirty="0" err="1" smtClean="0"/>
              <a:t>BigJob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“Trivially use distributed resources”</a:t>
            </a:r>
          </a:p>
          <a:p>
            <a:r>
              <a:rPr lang="en-US" dirty="0" smtClean="0"/>
              <a:t>Performance comparable to TG</a:t>
            </a:r>
          </a:p>
          <a:p>
            <a:pPr lvl="1"/>
            <a:r>
              <a:rPr lang="en-US" dirty="0" smtClean="0"/>
              <a:t>Cost of virtualization not a  first order concern</a:t>
            </a:r>
          </a:p>
          <a:p>
            <a:pPr lvl="1"/>
            <a:r>
              <a:rPr lang="en-US" dirty="0" smtClean="0"/>
              <a:t>Efficient and scalable messaging</a:t>
            </a:r>
          </a:p>
          <a:p>
            <a:r>
              <a:rPr lang="en-US" dirty="0" smtClean="0"/>
              <a:t>Starting point for more sophistication implementations</a:t>
            </a:r>
          </a:p>
          <a:p>
            <a:pPr lvl="1"/>
            <a:r>
              <a:rPr lang="en-US" dirty="0" smtClean="0"/>
              <a:t>Affinity becomes more fine-grained, data-compute affinity</a:t>
            </a:r>
          </a:p>
          <a:p>
            <a:pPr lvl="1"/>
            <a:r>
              <a:rPr lang="en-US" dirty="0" smtClean="0"/>
              <a:t>Extensions to abstractions for dynamic data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Futuregrid</a:t>
            </a:r>
            <a:r>
              <a:rPr lang="en-US" smtClean="0"/>
              <a:t>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This document was developed with support from the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National Science Foundation (NSF) under Grant No.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0910812 to Indiana University for "</a:t>
            </a:r>
            <a:r>
              <a:rPr lang="en-US" dirty="0" err="1" smtClean="0">
                <a:solidFill>
                  <a:schemeClr val="tx1"/>
                </a:solidFill>
              </a:rPr>
              <a:t>FutureGrid</a:t>
            </a:r>
            <a:r>
              <a:rPr lang="en-US" dirty="0" smtClean="0">
                <a:solidFill>
                  <a:schemeClr val="tx1"/>
                </a:solidFill>
              </a:rPr>
              <a:t>: An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Experimental, High-Performance Grid Test-bed." Any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opinions, </a:t>
            </a:r>
            <a:r>
              <a:rPr lang="en-US" dirty="0" err="1" smtClean="0">
                <a:solidFill>
                  <a:schemeClr val="tx1"/>
                </a:solidFill>
              </a:rPr>
              <a:t>ndings</a:t>
            </a:r>
            <a:r>
              <a:rPr lang="en-US" dirty="0" smtClean="0">
                <a:solidFill>
                  <a:schemeClr val="tx1"/>
                </a:solidFill>
              </a:rPr>
              <a:t>, and conclusions or recommendations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expressed in this material are those of the </a:t>
            </a:r>
            <a:r>
              <a:rPr lang="en-US" dirty="0" err="1" smtClean="0">
                <a:solidFill>
                  <a:schemeClr val="tx1"/>
                </a:solidFill>
              </a:rPr>
              <a:t>author(s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and do not necessarily re </a:t>
            </a:r>
            <a:r>
              <a:rPr lang="en-US" dirty="0" err="1" smtClean="0">
                <a:solidFill>
                  <a:schemeClr val="tx1"/>
                </a:solidFill>
              </a:rPr>
              <a:t>ect</a:t>
            </a:r>
            <a:r>
              <a:rPr lang="en-US" dirty="0" smtClean="0">
                <a:solidFill>
                  <a:schemeClr val="tx1"/>
                </a:solidFill>
              </a:rPr>
              <a:t> the views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Azure: Scalability with Simplicity</a:t>
            </a:r>
            <a:br>
              <a:rPr lang="en-US" sz="2800" dirty="0" smtClean="0"/>
            </a:br>
            <a:r>
              <a:rPr lang="en-US" sz="2222" dirty="0" smtClean="0"/>
              <a:t>Providing Infra-level abstractions for DDIA</a:t>
            </a:r>
            <a:endParaRPr lang="en-US" sz="2222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384300"/>
            <a:ext cx="44831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Three types of storage abstractions:</a:t>
            </a:r>
          </a:p>
          <a:p>
            <a:pPr lvl="1"/>
            <a:r>
              <a:rPr lang="en-US" dirty="0" smtClean="0"/>
              <a:t>Azure Blob Service: Large amounts of raw data</a:t>
            </a:r>
          </a:p>
          <a:p>
            <a:pPr lvl="2"/>
            <a:r>
              <a:rPr lang="en-US" dirty="0" smtClean="0"/>
              <a:t>Block Blob: Large chunks of  5GB</a:t>
            </a:r>
          </a:p>
          <a:p>
            <a:pPr lvl="2"/>
            <a:r>
              <a:rPr lang="en-US" dirty="0" smtClean="0"/>
              <a:t>Page Blob: Mange storage as an array</a:t>
            </a:r>
          </a:p>
          <a:p>
            <a:pPr lvl="1"/>
            <a:r>
              <a:rPr lang="en-US" dirty="0" smtClean="0"/>
              <a:t>Azure Table Storage: Semi-structured data</a:t>
            </a:r>
          </a:p>
          <a:p>
            <a:pPr lvl="1"/>
            <a:r>
              <a:rPr lang="en-US" dirty="0" smtClean="0"/>
              <a:t>Azure Queue Storage: Message Queues</a:t>
            </a:r>
          </a:p>
          <a:p>
            <a:pPr lvl="1"/>
            <a:r>
              <a:rPr lang="en-US" dirty="0" smtClean="0"/>
              <a:t>All three replicated and with strong consistency semantics</a:t>
            </a:r>
          </a:p>
          <a:p>
            <a:r>
              <a:rPr lang="en-US" dirty="0" smtClean="0"/>
              <a:t>Current affinity operates at the data-center level; </a:t>
            </a:r>
          </a:p>
          <a:p>
            <a:pPr lvl="1"/>
            <a:r>
              <a:rPr lang="en-US" dirty="0" smtClean="0"/>
              <a:t>Enhanced/finer-grained affinity to be made available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 descr="azure-data-transfe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31965" b="-31965"/>
          <a:stretch>
            <a:fillRect/>
          </a:stretch>
        </p:blipFill>
        <p:spPr>
          <a:xfrm>
            <a:off x="4625146" y="3136900"/>
            <a:ext cx="4333523" cy="4473575"/>
          </a:xfrm>
        </p:spPr>
      </p:pic>
      <p:pic>
        <p:nvPicPr>
          <p:cNvPr id="7" name="Bild 6" descr="namd_ec2_azur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483100" y="1384301"/>
            <a:ext cx="4480200" cy="271883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72000" y="1230411"/>
            <a:ext cx="2765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NAMD Performance on </a:t>
            </a:r>
            <a:r>
              <a:rPr lang="de-DE" sz="1400" dirty="0" err="1" smtClean="0"/>
              <a:t>Azure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572000" y="3870523"/>
            <a:ext cx="2645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Azure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r>
              <a:rPr lang="de-DE" sz="1400" dirty="0" smtClean="0"/>
              <a:t> Performance</a:t>
            </a:r>
            <a:endParaRPr lang="de-D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Introduction: Understanding Distributed </a:t>
            </a:r>
            <a:r>
              <a:rPr lang="en-US" dirty="0" smtClean="0"/>
              <a:t>Abstractions</a:t>
            </a:r>
          </a:p>
          <a:p>
            <a:pPr lvl="1"/>
            <a:r>
              <a:rPr lang="en-US" dirty="0" smtClean="0"/>
              <a:t>Unique Role for Abstractions for Distributed Applications </a:t>
            </a:r>
            <a:endParaRPr lang="en-US" dirty="0" smtClean="0"/>
          </a:p>
          <a:p>
            <a:r>
              <a:rPr lang="en-US" dirty="0" smtClean="0"/>
              <a:t>Explore abstractions that Azure provides and their suitability for loosely-coupled simulations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Pattern not quite amenable to CIRRUS (at least not out of box)</a:t>
            </a:r>
            <a:endParaRPr lang="en-US" dirty="0" smtClean="0"/>
          </a:p>
          <a:p>
            <a:pPr lvl="1"/>
            <a:r>
              <a:rPr lang="en-US" dirty="0" smtClean="0"/>
              <a:t>Thus abstractions </a:t>
            </a:r>
            <a:r>
              <a:rPr lang="en-US" dirty="0" smtClean="0"/>
              <a:t>for dynamic </a:t>
            </a:r>
            <a:r>
              <a:rPr lang="en-US" dirty="0" smtClean="0"/>
              <a:t>executions</a:t>
            </a:r>
          </a:p>
          <a:p>
            <a:pPr lvl="2"/>
            <a:r>
              <a:rPr lang="en-US" dirty="0" smtClean="0"/>
              <a:t>Interoperable </a:t>
            </a:r>
            <a:r>
              <a:rPr lang="en-US" dirty="0" smtClean="0"/>
              <a:t>Pilot-Job </a:t>
            </a:r>
            <a:endParaRPr lang="en-US" dirty="0" smtClean="0"/>
          </a:p>
          <a:p>
            <a:r>
              <a:rPr lang="en-US" dirty="0" err="1" smtClean="0"/>
              <a:t>EnMD</a:t>
            </a:r>
            <a:r>
              <a:rPr lang="en-US" dirty="0" smtClean="0"/>
              <a:t> </a:t>
            </a:r>
            <a:r>
              <a:rPr lang="en-US" dirty="0" smtClean="0"/>
              <a:t>and RE Simulations</a:t>
            </a:r>
          </a:p>
          <a:p>
            <a:pPr lvl="1"/>
            <a:r>
              <a:rPr lang="en-US" dirty="0" smtClean="0"/>
              <a:t>Free Energy Calculation</a:t>
            </a:r>
            <a:r>
              <a:rPr lang="en-US" dirty="0" smtClean="0"/>
              <a:t> using replica-exchange simulations </a:t>
            </a:r>
            <a:r>
              <a:rPr lang="en-US" dirty="0" smtClean="0"/>
              <a:t>for range of biophysical and personalized medicine</a:t>
            </a:r>
            <a:endParaRPr lang="en-US" dirty="0" smtClean="0"/>
          </a:p>
          <a:p>
            <a:r>
              <a:rPr lang="en-US" dirty="0" err="1" smtClean="0"/>
              <a:t>BigJob</a:t>
            </a:r>
            <a:r>
              <a:rPr lang="en-US" dirty="0" smtClean="0"/>
              <a:t> </a:t>
            </a:r>
            <a:r>
              <a:rPr lang="en-US" dirty="0" smtClean="0"/>
              <a:t>on Azure: Architecture, Performance and Scalability</a:t>
            </a:r>
          </a:p>
          <a:p>
            <a:pPr lvl="1"/>
            <a:r>
              <a:rPr lang="en-US" dirty="0" smtClean="0"/>
              <a:t>Utilizing Azure’s native abstractions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Some Primary Observations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6" y="1529880"/>
            <a:ext cx="8195553" cy="51630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Space of Distributed Applications (DA) Is large (and rich), but the number of effective and extensible DA small</a:t>
            </a:r>
          </a:p>
          <a:p>
            <a:pPr lvl="1"/>
            <a:r>
              <a:rPr lang="en-US" sz="2000" dirty="0" smtClean="0"/>
              <a:t>More than just submitting jobs here and there!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Developing DA is a hard undertaking</a:t>
            </a:r>
          </a:p>
          <a:p>
            <a:pPr lvl="1"/>
            <a:r>
              <a:rPr lang="en-US" sz="2000" dirty="0" smtClean="0"/>
              <a:t>Intrinsic and Extrinsic Factors: </a:t>
            </a:r>
          </a:p>
          <a:p>
            <a:pPr lvl="2"/>
            <a:r>
              <a:rPr lang="en-US" sz="2000" dirty="0" smtClean="0"/>
              <a:t>Coordination across resources &amp; Execution Environment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Embrace “</a:t>
            </a:r>
            <a:r>
              <a:rPr lang="en-US" dirty="0" err="1" smtClean="0"/>
              <a:t>distributedness</a:t>
            </a:r>
            <a:r>
              <a:rPr lang="en-US" dirty="0" smtClean="0"/>
              <a:t>”</a:t>
            </a:r>
          </a:p>
          <a:p>
            <a:pPr lvl="1"/>
            <a:r>
              <a:rPr lang="en-US" sz="2000" dirty="0" smtClean="0"/>
              <a:t>Understanding </a:t>
            </a:r>
            <a:r>
              <a:rPr lang="en-US" sz="2000" dirty="0" err="1" smtClean="0"/>
              <a:t>distributedness</a:t>
            </a:r>
            <a:r>
              <a:rPr lang="en-US" sz="2000" dirty="0" smtClean="0"/>
              <a:t> -- </a:t>
            </a:r>
            <a:r>
              <a:rPr lang="en-US" sz="2000" dirty="0" smtClean="0"/>
              <a:t>data</a:t>
            </a:r>
            <a:r>
              <a:rPr lang="en-US" sz="2000" dirty="0" smtClean="0"/>
              <a:t>-centric application will be the drivers</a:t>
            </a:r>
            <a:r>
              <a:rPr lang="en-US" sz="2000" dirty="0" smtClean="0"/>
              <a:t>!</a:t>
            </a:r>
          </a:p>
          <a:p>
            <a:pPr lvl="1"/>
            <a:r>
              <a:rPr lang="en-US" sz="2000" dirty="0" smtClean="0"/>
              <a:t>Heterogeneity </a:t>
            </a:r>
            <a:r>
              <a:rPr lang="en-US" sz="2000" dirty="0" smtClean="0"/>
              <a:t>&amp; dynamic execution is fundamental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Points 2 &amp; 3: Point to </a:t>
            </a:r>
            <a:r>
              <a:rPr lang="en-US" dirty="0" smtClean="0"/>
              <a:t>a unique </a:t>
            </a:r>
            <a:r>
              <a:rPr lang="en-US" dirty="0" smtClean="0"/>
              <a:t>role </a:t>
            </a:r>
            <a:r>
              <a:rPr lang="en-US" dirty="0" smtClean="0"/>
              <a:t>for Pattern-oriented and Abstractions-based </a:t>
            </a:r>
            <a:r>
              <a:rPr lang="en-US" dirty="0" smtClean="0"/>
              <a:t>Development of Distributed Applications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/>
          </p:cNvSpPr>
          <p:nvPr/>
        </p:nvSpPr>
        <p:spPr bwMode="auto">
          <a:xfrm>
            <a:off x="1447800" y="171450"/>
            <a:ext cx="7162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>
              <a:solidFill>
                <a:srgbClr val="000080"/>
              </a:solidFill>
              <a:ea typeface="Arial" charset="0"/>
              <a:cs typeface="Arial" charset="0"/>
            </a:endParaRPr>
          </a:p>
        </p:txBody>
      </p:sp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dirty="0" smtClean="0"/>
              <a:t>#2: Developing DA is a hard undertaking</a:t>
            </a:r>
            <a:endParaRPr lang="en-US" sz="21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946" y="1330514"/>
            <a:ext cx="8132053" cy="5292202"/>
          </a:xfrm>
        </p:spPr>
        <p:txBody>
          <a:bodyPr>
            <a:noAutofit/>
          </a:bodyPr>
          <a:lstStyle/>
          <a:p>
            <a:r>
              <a:rPr lang="en-US" sz="1700" dirty="0" smtClean="0"/>
              <a:t>Intrinsic reasons why developing DA is fundamentally hard:</a:t>
            </a:r>
          </a:p>
          <a:p>
            <a:pPr lvl="1"/>
            <a:r>
              <a:rPr lang="en-US" sz="1700" dirty="0" smtClean="0"/>
              <a:t>Control &amp; Coordination over Multiple &amp; Distributed  sites</a:t>
            </a:r>
          </a:p>
          <a:p>
            <a:pPr lvl="2"/>
            <a:r>
              <a:rPr lang="en-US" sz="1700" dirty="0" smtClean="0"/>
              <a:t>Effective coordination in order for whole &gt; sum of the parts </a:t>
            </a:r>
          </a:p>
          <a:p>
            <a:pPr lvl="1"/>
            <a:r>
              <a:rPr lang="en-US" sz="1700" dirty="0" smtClean="0"/>
              <a:t>Complex design points; wide-range of models of DA</a:t>
            </a:r>
          </a:p>
          <a:p>
            <a:pPr lvl="2"/>
            <a:r>
              <a:rPr lang="en-US" sz="1700" dirty="0" smtClean="0"/>
              <a:t>Many reasons for using DA,  more than (just) peak performance</a:t>
            </a:r>
          </a:p>
          <a:p>
            <a:r>
              <a:rPr lang="en-US" sz="1700" dirty="0" smtClean="0"/>
              <a:t>Extrinsic: </a:t>
            </a:r>
          </a:p>
          <a:p>
            <a:pPr lvl="1"/>
            <a:r>
              <a:rPr lang="en-US" sz="1700" dirty="0" smtClean="0"/>
              <a:t>Execution environments will be dynamic, heterogeneous and varying degrees-of-control</a:t>
            </a:r>
          </a:p>
          <a:p>
            <a:pPr lvl="2"/>
            <a:r>
              <a:rPr lang="en-US" sz="1700" dirty="0" smtClean="0"/>
              <a:t>Fundamental  different variation in role of Execution Environment- distinguishing feature of DA from “regular environment” HPC </a:t>
            </a:r>
          </a:p>
          <a:p>
            <a:pPr lvl="1"/>
            <a:r>
              <a:rPr lang="en-US" sz="1700" dirty="0" smtClean="0">
                <a:sym typeface="Arial" pitchFamily="-110" charset="0"/>
              </a:rPr>
              <a:t>Application types strongly coupled to the infrastructure capabilities, abstractions/tools, &amp; policy:</a:t>
            </a:r>
            <a:endParaRPr lang="en-US" sz="1700" dirty="0" smtClean="0"/>
          </a:p>
          <a:p>
            <a:pPr lvl="2"/>
            <a:r>
              <a:rPr lang="en-US" sz="1700" dirty="0" smtClean="0"/>
              <a:t>Often development tools assume “specific” deployment and execution environments, or don’t where needed!</a:t>
            </a:r>
          </a:p>
          <a:p>
            <a:pPr lvl="2"/>
            <a:r>
              <a:rPr lang="en-US" sz="1700" dirty="0" smtClean="0"/>
              <a:t>Policies and tools, </a:t>
            </a:r>
            <a:r>
              <a:rPr lang="en-US" sz="1700" dirty="0" err="1" smtClean="0"/>
              <a:t>e.g</a:t>
            </a:r>
            <a:r>
              <a:rPr lang="en-US" sz="1700" dirty="0" smtClean="0"/>
              <a:t> production DCI has been missing for DDDAS</a:t>
            </a:r>
          </a:p>
          <a:p>
            <a:pPr lvl="3"/>
            <a:endParaRPr lang="en-US" sz="1700" dirty="0" smtClean="0"/>
          </a:p>
          <a:p>
            <a:pPr lvl="3"/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#3: Embrace Distribution</a:t>
            </a:r>
            <a:br>
              <a:rPr lang="en-US" sz="2600" dirty="0" smtClean="0"/>
            </a:br>
            <a:r>
              <a:rPr lang="en-US" sz="2400" i="1" dirty="0" smtClean="0"/>
              <a:t>Corollary: Clouds are not Panacea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28280"/>
            <a:ext cx="8356599" cy="5251920"/>
          </a:xfrm>
        </p:spPr>
        <p:txBody>
          <a:bodyPr>
            <a:noAutofit/>
          </a:bodyPr>
          <a:lstStyle/>
          <a:p>
            <a:r>
              <a:rPr lang="en-US" sz="1700" dirty="0" smtClean="0"/>
              <a:t>Clouds: Novel or more of the same?</a:t>
            </a:r>
          </a:p>
          <a:p>
            <a:pPr lvl="1"/>
            <a:r>
              <a:rPr lang="en-US" sz="1700" dirty="0" smtClean="0"/>
              <a:t>Better control over software environment via virtualization</a:t>
            </a:r>
          </a:p>
          <a:p>
            <a:pPr lvl="1"/>
            <a:r>
              <a:rPr lang="en-US" sz="1700" dirty="0" smtClean="0"/>
              <a:t>Illusion of unlimited and immediate available resource can lead to better capacity planning and scheduling </a:t>
            </a:r>
          </a:p>
          <a:p>
            <a:r>
              <a:rPr lang="en-US" sz="1700" dirty="0" smtClean="0"/>
              <a:t>Clouds do not remove many/all of the challenges inherent in  DA</a:t>
            </a:r>
          </a:p>
          <a:p>
            <a:pPr lvl="1"/>
            <a:r>
              <a:rPr lang="en-US" sz="1700" dirty="0" smtClean="0"/>
              <a:t>Clouds are about provisioning, grids are about federation</a:t>
            </a:r>
          </a:p>
          <a:p>
            <a:pPr lvl="1"/>
            <a:r>
              <a:rPr lang="en-US" sz="1700" dirty="0" smtClean="0"/>
              <a:t>Fundamental challenges in distribution remain</a:t>
            </a:r>
          </a:p>
          <a:p>
            <a:pPr lvl="2"/>
            <a:r>
              <a:rPr lang="en-US" sz="1700" dirty="0" smtClean="0"/>
              <a:t>Makes some thing worse as impose a model of strong localization</a:t>
            </a:r>
          </a:p>
          <a:p>
            <a:pPr lvl="1"/>
            <a:r>
              <a:rPr lang="en-US" sz="1700" dirty="0" smtClean="0"/>
              <a:t>Programming models that provide dynamic execution (opposed to static), address heterogeneity etc</a:t>
            </a:r>
          </a:p>
          <a:p>
            <a:pPr lvl="2"/>
            <a:r>
              <a:rPr lang="en-US" sz="1700" i="1" dirty="0" smtClean="0"/>
              <a:t> “The reason why we are so well prepared to handle the multi-core era, is because we took the trouble to understand and learn parallel programming” – </a:t>
            </a:r>
            <a:r>
              <a:rPr lang="en-US" sz="1700" dirty="0" smtClean="0"/>
              <a:t>Ken Kennedy</a:t>
            </a:r>
          </a:p>
          <a:p>
            <a:r>
              <a:rPr lang="en-US" sz="1700" dirty="0" smtClean="0"/>
              <a:t>Clouds part of a larger distributed CI</a:t>
            </a:r>
          </a:p>
          <a:p>
            <a:pPr lvl="1"/>
            <a:r>
              <a:rPr lang="en-US" sz="1700" dirty="0" smtClean="0"/>
              <a:t>Certain tasks better suited for Grids, others on Clouds</a:t>
            </a:r>
          </a:p>
          <a:p>
            <a:pPr lvl="2">
              <a:buNone/>
            </a:pPr>
            <a:endParaRPr lang="en-US" sz="17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4450"/>
            <a:ext cx="1290638" cy="1062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6627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67613" y="36513"/>
            <a:ext cx="1576387" cy="954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In a nutshell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2747" y="1212380"/>
            <a:ext cx="7966954" cy="4608884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dirty="0" smtClean="0"/>
              <a:t>There exists a lack of Programmatic approaches that:</a:t>
            </a:r>
          </a:p>
          <a:p>
            <a:pPr lvl="1">
              <a:defRPr/>
            </a:pPr>
            <a:r>
              <a:rPr lang="en-US" sz="2000" dirty="0" smtClean="0"/>
              <a:t>Provide general-purpose, basic &amp; common grid functionality for applications; hide underlying complexity, varying semantics..</a:t>
            </a:r>
          </a:p>
          <a:p>
            <a:pPr lvl="1">
              <a:defRPr/>
            </a:pPr>
            <a:r>
              <a:rPr lang="en-US" sz="2000" dirty="0" smtClean="0"/>
              <a:t>The building blocks upon which to construct “consistent” higher-levels of functionality and abstractions</a:t>
            </a:r>
          </a:p>
          <a:p>
            <a:pPr lvl="1">
              <a:defRPr/>
            </a:pPr>
            <a:r>
              <a:rPr lang="en-US" sz="2000" dirty="0" smtClean="0"/>
              <a:t>Meets the need for a Broad Spectrum of Application: </a:t>
            </a:r>
          </a:p>
          <a:p>
            <a:pPr lvl="2">
              <a:defRPr/>
            </a:pPr>
            <a:r>
              <a:rPr lang="en-US" sz="2000" dirty="0" smtClean="0"/>
              <a:t>Simple scripts, Gateways,  Tooling, Workflow…</a:t>
            </a:r>
          </a:p>
          <a:p>
            <a:pPr lvl="0">
              <a:defRPr/>
            </a:pPr>
            <a:r>
              <a:rPr lang="en-US" dirty="0" smtClean="0"/>
              <a:t>Simple, integrated, stable, uniform and high-level interface</a:t>
            </a:r>
          </a:p>
          <a:p>
            <a:pPr lvl="1">
              <a:defRPr/>
            </a:pPr>
            <a:r>
              <a:rPr lang="en-US" sz="2000" dirty="0" smtClean="0"/>
              <a:t>Simple and Stable: 80:20 restricted scope and </a:t>
            </a:r>
            <a:r>
              <a:rPr lang="en-US" sz="2000" b="1" dirty="0" smtClean="0">
                <a:solidFill>
                  <a:srgbClr val="800000"/>
                </a:solidFill>
              </a:rPr>
              <a:t>Standard</a:t>
            </a:r>
          </a:p>
          <a:p>
            <a:pPr lvl="1">
              <a:defRPr/>
            </a:pPr>
            <a:r>
              <a:rPr lang="en-US" sz="2000" dirty="0" smtClean="0"/>
              <a:t>Integrated: Similar semantics &amp; style across</a:t>
            </a:r>
          </a:p>
          <a:p>
            <a:pPr lvl="1">
              <a:defRPr/>
            </a:pPr>
            <a:r>
              <a:rPr lang="en-US" sz="2000" dirty="0" smtClean="0"/>
              <a:t>Uniform: Same interface for different distributed systems</a:t>
            </a:r>
          </a:p>
          <a:p>
            <a:pPr>
              <a:defRPr/>
            </a:pPr>
            <a:r>
              <a:rPr lang="en-US" dirty="0" smtClean="0"/>
              <a:t>Standards-based approach: A Technical and an Economic  (Moral?) imperative &amp; case:</a:t>
            </a:r>
          </a:p>
          <a:p>
            <a:endParaRPr lang="en-US"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757947" y="1178114"/>
            <a:ext cx="7966954" cy="503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  <a:endParaRPr lang="en-US" dirty="0"/>
          </a:p>
        </p:txBody>
      </p:sp>
      <p:pic>
        <p:nvPicPr>
          <p:cNvPr id="4" name="Content Placeholder 3" descr="saga-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90" b="-1090"/>
          <a:stretch>
            <a:fillRect/>
          </a:stretch>
        </p:blipFill>
        <p:spPr/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Abstractions for Dynamic Execution SAGA Pilot-Job (</a:t>
            </a:r>
            <a:r>
              <a:rPr lang="en-US" sz="2600" dirty="0" err="1" smtClean="0"/>
              <a:t>BigJob</a:t>
            </a:r>
            <a:r>
              <a:rPr lang="en-US" sz="2600" dirty="0" smtClean="0"/>
              <a:t>)</a:t>
            </a:r>
            <a:endParaRPr lang="en-US" sz="2600" dirty="0"/>
          </a:p>
        </p:txBody>
      </p:sp>
      <p:pic>
        <p:nvPicPr>
          <p:cNvPr id="4" name="Content Placeholder 3" descr="bigjob.png"/>
          <p:cNvPicPr>
            <a:picLocks noGrp="1" noChangeAspect="1"/>
          </p:cNvPicPr>
          <p:nvPr>
            <p:ph idx="1"/>
          </p:nvPr>
        </p:nvPicPr>
        <p:blipFill>
          <a:blip r:embed="rId2"/>
          <a:srcRect l="-2356" r="-235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Deployment &amp; Scheduling of  Multiple  Infrastructure Independent Pilot-Jobs</a:t>
            </a:r>
            <a:endParaRPr lang="en-US" sz="2400" dirty="0"/>
          </a:p>
        </p:txBody>
      </p:sp>
      <p:pic>
        <p:nvPicPr>
          <p:cNvPr id="5" name="Content Placeholder 4" descr="distributed_pilot_job.png"/>
          <p:cNvPicPr>
            <a:picLocks noGrp="1" noChangeAspect="1"/>
          </p:cNvPicPr>
          <p:nvPr>
            <p:ph idx="1"/>
          </p:nvPr>
        </p:nvPicPr>
        <p:blipFill>
          <a:blip r:embed="rId2"/>
          <a:srcRect t="-10678" b="-1067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317</TotalTime>
  <Words>1381</Words>
  <Application>Microsoft Macintosh PowerPoint</Application>
  <PresentationFormat>On-screen Show (4:3)</PresentationFormat>
  <Paragraphs>154</Paragraphs>
  <Slides>18</Slides>
  <Notes>5</Notes>
  <HiddenSlides>2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Abstractions for Loosely-Coupled and Ensemble-based Simulations on Azure</vt:lpstr>
      <vt:lpstr>Overview</vt:lpstr>
      <vt:lpstr>Some Primary Observations</vt:lpstr>
      <vt:lpstr>#2: Developing DA is a hard undertaking</vt:lpstr>
      <vt:lpstr>#3: Embrace Distribution Corollary: Clouds are not Panacea</vt:lpstr>
      <vt:lpstr>SAGA: In a nutshell</vt:lpstr>
      <vt:lpstr>SAGA: Architecture</vt:lpstr>
      <vt:lpstr>Abstractions for Dynamic Execution SAGA Pilot-Job (BigJob)</vt:lpstr>
      <vt:lpstr>Deployment &amp; Scheduling of  Multiple  Infrastructure Independent Pilot-Jobs</vt:lpstr>
      <vt:lpstr>Ensemble and Replica-Exchange  Simulations</vt:lpstr>
      <vt:lpstr>BigJob for Azure</vt:lpstr>
      <vt:lpstr>Coordinating Multiple Tasks Using BigJob for Azure</vt:lpstr>
      <vt:lpstr>Pilot-Job for Azure: SAGA BigJob</vt:lpstr>
      <vt:lpstr>Azure: Scalability with Simplicity Providing Infra-level abstractions for DDIA</vt:lpstr>
      <vt:lpstr>Replica-Exchange on Azure</vt:lpstr>
      <vt:lpstr>Conclusions</vt:lpstr>
      <vt:lpstr>Futuregrid Acknowledgement</vt:lpstr>
      <vt:lpstr>Azure: Scalability with Simplicity Providing Infra-level abstractions for DDIA</vt:lpstr>
    </vt:vector>
  </TitlesOfParts>
  <Company>Louisiana State Univeristy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</dc:title>
  <dc:creator>Ole Weidner</dc:creator>
  <cp:lastModifiedBy>Shantenu Jha</cp:lastModifiedBy>
  <cp:revision>1692</cp:revision>
  <cp:lastPrinted>2010-11-03T18:37:11Z</cp:lastPrinted>
  <dcterms:created xsi:type="dcterms:W3CDTF">2010-12-02T20:28:06Z</dcterms:created>
  <dcterms:modified xsi:type="dcterms:W3CDTF">2010-12-02T20:44:58Z</dcterms:modified>
</cp:coreProperties>
</file>