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2.xml" ContentType="application/vnd.openxmlformats-officedocument.presentationml.slideMaster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theme/theme5.xml" ContentType="application/vnd.openxmlformats-officedocument.them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  <p:sldMasterId id="2147483660" r:id="rId2"/>
    <p:sldMasterId id="2147483663" r:id="rId3"/>
    <p:sldMasterId id="2147483675" r:id="rId4"/>
  </p:sldMasterIdLst>
  <p:notesMasterIdLst>
    <p:notesMasterId r:id="rId22"/>
  </p:notesMasterIdLst>
  <p:sldIdLst>
    <p:sldId id="264" r:id="rId5"/>
    <p:sldId id="368" r:id="rId6"/>
    <p:sldId id="359" r:id="rId7"/>
    <p:sldId id="363" r:id="rId8"/>
    <p:sldId id="374" r:id="rId9"/>
    <p:sldId id="380" r:id="rId10"/>
    <p:sldId id="371" r:id="rId11"/>
    <p:sldId id="381" r:id="rId12"/>
    <p:sldId id="364" r:id="rId13"/>
    <p:sldId id="365" r:id="rId14"/>
    <p:sldId id="378" r:id="rId15"/>
    <p:sldId id="367" r:id="rId16"/>
    <p:sldId id="372" r:id="rId17"/>
    <p:sldId id="377" r:id="rId18"/>
    <p:sldId id="269" r:id="rId19"/>
    <p:sldId id="336" r:id="rId20"/>
    <p:sldId id="38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64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0DBF1-3932-2E48-AF0E-F291E453A056}" type="datetimeFigureOut">
              <a:rPr lang="en-US" smtClean="0"/>
              <a:pPr/>
              <a:t>4/10/11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B6132-B441-DB4F-8609-90D07920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D3D1B4A-65CF-704D-8ABD-6F85974818E2}" type="slidenum">
              <a:rPr lang="en-U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6817-D7DF-CC49-AE0E-88B348F0C031}" type="datetimeFigureOut">
              <a:rPr lang="en-US" smtClean="0"/>
              <a:pPr/>
              <a:t>4/10/11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638B-3DBF-C141-B94C-421E4014A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6817-D7DF-CC49-AE0E-88B348F0C031}" type="datetimeFigureOut">
              <a:rPr lang="en-US" smtClean="0"/>
              <a:pPr/>
              <a:t>4/10/11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638B-3DBF-C141-B94C-421E4014A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6817-D7DF-CC49-AE0E-88B348F0C031}" type="datetimeFigureOut">
              <a:rPr lang="en-US" smtClean="0"/>
              <a:pPr/>
              <a:t>4/10/11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638B-3DBF-C141-B94C-421E4014A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4/10/11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4/10/11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4/10/11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4/10/11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5250" y="263525"/>
            <a:ext cx="785813" cy="709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35D69-D854-5747-A2C9-7CAC2CCBB37F}" type="datetime1">
              <a:rPr lang="en-US"/>
              <a:pPr>
                <a:defRPr/>
              </a:pPr>
              <a:t>4/10/11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6451F-854F-9149-84EC-F419363D6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6817-D7DF-CC49-AE0E-88B348F0C031}" type="datetimeFigureOut">
              <a:rPr lang="en-US" smtClean="0"/>
              <a:pPr/>
              <a:t>4/10/11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638B-3DBF-C141-B94C-421E4014A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6817-D7DF-CC49-AE0E-88B348F0C031}" type="datetimeFigureOut">
              <a:rPr lang="en-US" smtClean="0"/>
              <a:pPr/>
              <a:t>4/10/11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638B-3DBF-C141-B94C-421E4014A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6817-D7DF-CC49-AE0E-88B348F0C031}" type="datetimeFigureOut">
              <a:rPr lang="en-US" smtClean="0"/>
              <a:pPr/>
              <a:t>4/10/11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638B-3DBF-C141-B94C-421E4014A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6817-D7DF-CC49-AE0E-88B348F0C031}" type="datetimeFigureOut">
              <a:rPr lang="en-US" smtClean="0"/>
              <a:pPr/>
              <a:t>4/10/11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638B-3DBF-C141-B94C-421E4014A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6817-D7DF-CC49-AE0E-88B348F0C031}" type="datetimeFigureOut">
              <a:rPr lang="en-US" smtClean="0"/>
              <a:pPr/>
              <a:t>4/10/11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638B-3DBF-C141-B94C-421E4014A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6817-D7DF-CC49-AE0E-88B348F0C031}" type="datetimeFigureOut">
              <a:rPr lang="en-US" smtClean="0"/>
              <a:pPr/>
              <a:t>4/10/11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638B-3DBF-C141-B94C-421E4014A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6817-D7DF-CC49-AE0E-88B348F0C031}" type="datetimeFigureOut">
              <a:rPr lang="en-US" smtClean="0"/>
              <a:pPr/>
              <a:t>4/10/11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638B-3DBF-C141-B94C-421E4014A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6817-D7DF-CC49-AE0E-88B348F0C031}" type="datetimeFigureOut">
              <a:rPr lang="en-US" smtClean="0"/>
              <a:pPr/>
              <a:t>4/10/11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638B-3DBF-C141-B94C-421E4014A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3.xml"/><Relationship Id="rId3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4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66817-D7DF-CC49-AE0E-88B348F0C031}" type="datetimeFigureOut">
              <a:rPr lang="en-US" smtClean="0"/>
              <a:pPr/>
              <a:t>4/10/11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D638B-3DBF-C141-B94C-421E4014A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4/10/11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  <p:sldLayoutId id="2147483674" r:id="rId3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4/10/11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Placeholder 1"/>
          <p:cNvSpPr>
            <a:spLocks noGrp="1"/>
          </p:cNvSpPr>
          <p:nvPr>
            <p:ph type="title"/>
          </p:nvPr>
        </p:nvSpPr>
        <p:spPr bwMode="auto">
          <a:xfrm>
            <a:off x="1114425" y="263525"/>
            <a:ext cx="8029575" cy="914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118872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14425" y="1549400"/>
            <a:ext cx="76104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188" y="1889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D07466F-AABC-6943-BA57-74B6E86DEE52}" type="datetime1">
              <a:rPr lang="en-US"/>
              <a:pPr>
                <a:defRPr/>
              </a:pPr>
              <a:t>4/10/11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775" y="18891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988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8A7568B-A9C5-BC46-B8A2-D086662FB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5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438"/>
            <a:ext cx="7999413" cy="1825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16393" name="Picture 1"/>
          <p:cNvPicPr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5250" y="263525"/>
            <a:ext cx="785813" cy="709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Clr>
          <a:srgbClr val="0D0D0D"/>
        </a:buClr>
        <a:buFont typeface="Wingdings 2" charset="2"/>
        <a:buChar char=""/>
        <a:defRPr sz="2000" kern="1200">
          <a:solidFill>
            <a:srgbClr val="595959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Font typeface="Arial" charset="0"/>
        <a:buChar char="•"/>
        <a:defRPr kern="1200">
          <a:solidFill>
            <a:srgbClr val="21449B"/>
          </a:solidFill>
          <a:latin typeface="+mn-lt"/>
          <a:ea typeface="ＭＳ Ｐゴシック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rgbClr val="404040"/>
        </a:buClr>
        <a:buFont typeface="Arial" charset="0"/>
        <a:buChar char="•"/>
        <a:defRPr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•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Font typeface="Arial" charset="0"/>
        <a:buChar char="•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saga.cct.lsu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jpeg"/><Relationship Id="rId5" Type="http://schemas.openxmlformats.org/officeDocument/2006/relationships/hyperlink" Target="http://grid.in2p3.fr/jsaga/index.html" TargetMode="External"/><Relationship Id="rId6" Type="http://schemas.openxmlformats.org/officeDocument/2006/relationships/hyperlink" Target="http://www.ogf.org/OGF27/materials/1767/OGF27_SAGA_KEK.pdf" TargetMode="External"/><Relationship Id="rId7" Type="http://schemas.openxmlformats.org/officeDocument/2006/relationships/hyperlink" Target="http://www.fz-juelich.de/nic-series/volume38/pringle.pdf" TargetMode="External"/><Relationship Id="rId8" Type="http://schemas.openxmlformats.org/officeDocument/2006/relationships/hyperlink" Target="http://deisa-jra7.forge.nesc.ac.uk/" TargetMode="External"/><Relationship Id="rId9" Type="http://schemas.openxmlformats.org/officeDocument/2006/relationships/hyperlink" Target="http://www.ogf.org/OGF19/materials/501/SAGA-DEISA.ppt" TargetMode="External"/><Relationship Id="rId10" Type="http://schemas.openxmlformats.org/officeDocument/2006/relationships/hyperlink" Target="http://saga.cct.lsu.edu/index.php?option=com_content&amp;task=view&amp;id=95&amp;Itemid=174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807" y="2367073"/>
            <a:ext cx="8536609" cy="382344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Shantenu Jha, Andre </a:t>
            </a:r>
            <a:r>
              <a:rPr lang="en-US" dirty="0" err="1" smtClean="0"/>
              <a:t>Merzky</a:t>
            </a:r>
            <a:r>
              <a:rPr lang="en-US" dirty="0" smtClean="0"/>
              <a:t>, </a:t>
            </a:r>
            <a:r>
              <a:rPr lang="en-US" smtClean="0"/>
              <a:t>Ole Weidner &amp;  </a:t>
            </a:r>
            <a:r>
              <a:rPr lang="en-US" dirty="0" smtClean="0"/>
              <a:t>* Collaborators</a:t>
            </a:r>
          </a:p>
          <a:p>
            <a:r>
              <a:rPr lang="en-US" b="1" dirty="0" smtClean="0"/>
              <a:t>	</a:t>
            </a:r>
            <a:r>
              <a:rPr lang="en-US" b="1" dirty="0" smtClean="0">
                <a:hlinkClick r:id="rId2"/>
              </a:rPr>
              <a:t>http://saga.cct.lsu.edu</a:t>
            </a:r>
            <a:endParaRPr lang="en-US" b="1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806" y="1439485"/>
            <a:ext cx="8536609" cy="927588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/>
              <a:t>Interoperabilty</a:t>
            </a:r>
            <a:r>
              <a:rPr lang="en-US" sz="2800" dirty="0" smtClean="0"/>
              <a:t>: The SAGA Approach and Experience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78034" y="6264650"/>
            <a:ext cx="463656" cy="463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62070" y="6302526"/>
            <a:ext cx="472733" cy="4636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353" y="6344430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BigJob</a:t>
            </a:r>
            <a:r>
              <a:rPr lang="en-US" sz="2400" dirty="0" smtClean="0"/>
              <a:t>: Infrastructure Independent Pilot-Job</a:t>
            </a:r>
            <a:endParaRPr lang="en-US" sz="2400" dirty="0"/>
          </a:p>
        </p:txBody>
      </p:sp>
      <p:pic>
        <p:nvPicPr>
          <p:cNvPr id="4" name="Content Placeholder 3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7759" r="-7759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 BigJob: Infrastructure Independent Pilot-Job</a:t>
            </a:r>
            <a:br>
              <a:rPr lang="en-US" sz="2400" smtClean="0"/>
            </a:br>
            <a:r>
              <a:rPr lang="en-US" sz="2400" smtClean="0"/>
              <a:t> (Each  sub-job is a MPI-based MD)</a:t>
            </a:r>
          </a:p>
        </p:txBody>
      </p:sp>
      <p:pic>
        <p:nvPicPr>
          <p:cNvPr id="45059" name="Content Placeholder 3" descr="8replica_scenario_grid_condor_cloud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494" r="-6494"/>
          <a:stretch>
            <a:fillRect/>
          </a:stretch>
        </p:blipFill>
        <p:spPr>
          <a:xfrm>
            <a:off x="757238" y="1530350"/>
            <a:ext cx="7967662" cy="46085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BigJob</a:t>
            </a:r>
            <a:r>
              <a:rPr lang="en-US" dirty="0" smtClean="0"/>
              <a:t>: Preserving Glide-in Semantics and Interface</a:t>
            </a:r>
            <a:endParaRPr lang="en-US" dirty="0"/>
          </a:p>
        </p:txBody>
      </p:sp>
      <p:pic>
        <p:nvPicPr>
          <p:cNvPr id="4" name="Content Placeholder 3" descr="bigjob_condor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3136" r="-5313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SAGA Pilot-Jobs: What is different?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358900"/>
            <a:ext cx="7966954" cy="517825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Pilot-Jobs: Decouple Resource Allocation from Resource-Workload binding</a:t>
            </a:r>
          </a:p>
          <a:p>
            <a:r>
              <a:rPr lang="en-US" dirty="0" smtClean="0"/>
              <a:t>Pilot-Jobs are/have been typically used for:</a:t>
            </a:r>
          </a:p>
          <a:p>
            <a:pPr lvl="1"/>
            <a:r>
              <a:rPr lang="en-US" dirty="0" smtClean="0"/>
              <a:t>Enhancing resource </a:t>
            </a:r>
            <a:r>
              <a:rPr lang="en-US" dirty="0" err="1" smtClean="0"/>
              <a:t>utilisation</a:t>
            </a:r>
            <a:endParaRPr lang="en-US" dirty="0" smtClean="0"/>
          </a:p>
          <a:p>
            <a:pPr lvl="1"/>
            <a:r>
              <a:rPr lang="en-US" dirty="0" smtClean="0"/>
              <a:t>Lowering wait time for multiple jobs (better </a:t>
            </a:r>
            <a:r>
              <a:rPr lang="en-US" dirty="0" err="1" smtClean="0"/>
              <a:t>predictibility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Facilitate high-throughput simulations</a:t>
            </a:r>
          </a:p>
          <a:p>
            <a:pPr lvl="1"/>
            <a:r>
              <a:rPr lang="en-US" dirty="0" smtClean="0"/>
              <a:t>Basis for Application-level Scheduling Resource binding</a:t>
            </a:r>
          </a:p>
          <a:p>
            <a:r>
              <a:rPr lang="en-US" dirty="0" smtClean="0"/>
              <a:t>Two unique aspects  about the SAGA-based Pilot-Job:</a:t>
            </a:r>
          </a:p>
          <a:p>
            <a:pPr lvl="1"/>
            <a:r>
              <a:rPr lang="en-US" dirty="0" smtClean="0"/>
              <a:t>Pilot-Jobs have not been used for Science Driven Objectives:</a:t>
            </a:r>
          </a:p>
          <a:p>
            <a:pPr lvl="2"/>
            <a:r>
              <a:rPr lang="en-US" dirty="0" smtClean="0"/>
              <a:t>First demonstration of supporting multi-physics simulations </a:t>
            </a:r>
          </a:p>
          <a:p>
            <a:pPr lvl="1"/>
            <a:r>
              <a:rPr lang="en-US" dirty="0" smtClean="0"/>
              <a:t>Infrastructure Independent</a:t>
            </a:r>
          </a:p>
          <a:p>
            <a:pPr lvl="2"/>
            <a:r>
              <a:rPr lang="en-US" dirty="0" err="1" smtClean="0"/>
              <a:t>Falkon</a:t>
            </a:r>
            <a:r>
              <a:rPr lang="en-US" dirty="0" smtClean="0"/>
              <a:t>, Condor Glide-in, </a:t>
            </a:r>
            <a:r>
              <a:rPr lang="en-US" dirty="0" err="1" smtClean="0"/>
              <a:t>Ganga</a:t>
            </a:r>
            <a:r>
              <a:rPr lang="en-US" dirty="0" smtClean="0"/>
              <a:t>-Diane (EGEE/EGI), DIRAC/WMS, PANDA</a:t>
            </a:r>
          </a:p>
          <a:p>
            <a:pPr lvl="3"/>
            <a:r>
              <a:rPr lang="en-US" dirty="0" smtClean="0"/>
              <a:t>Frameworks based upon </a:t>
            </a:r>
            <a:r>
              <a:rPr lang="en-US" dirty="0" err="1" smtClean="0"/>
              <a:t>PJs</a:t>
            </a:r>
            <a:r>
              <a:rPr lang="en-US" dirty="0" smtClean="0"/>
              <a:t> (pull model) for specific PGI/back-end</a:t>
            </a:r>
          </a:p>
          <a:p>
            <a:pPr lvl="3"/>
            <a:r>
              <a:rPr lang="en-US" dirty="0" smtClean="0"/>
              <a:t>Do not support MPI</a:t>
            </a:r>
          </a:p>
          <a:p>
            <a:r>
              <a:rPr lang="en-US" dirty="0" smtClean="0"/>
              <a:t>SAGA-based Pilot-Job form the basis:</a:t>
            </a:r>
          </a:p>
          <a:p>
            <a:pPr lvl="1"/>
            <a:r>
              <a:rPr lang="en-US" dirty="0" smtClean="0"/>
              <a:t>For autonomic scheduling and resource selection decisions</a:t>
            </a:r>
          </a:p>
          <a:p>
            <a:pPr lvl="1"/>
            <a:r>
              <a:rPr lang="en-US" dirty="0" smtClean="0"/>
              <a:t>Advanced run-time frameworks for load-balancing and fault-tolerance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SAGA-GANGA Integration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alphaModFix amt="90000"/>
          </a:blip>
          <a:srcRect/>
          <a:stretch>
            <a:fillRect/>
          </a:stretch>
        </p:blipFill>
        <p:spPr bwMode="auto">
          <a:xfrm>
            <a:off x="95774" y="2046287"/>
            <a:ext cx="4799972" cy="4100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" name="Picture 3" descr="ganga_saga_scal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746" y="2617787"/>
            <a:ext cx="4248253" cy="258921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DIANE INTEGRATION</a:t>
            </a:r>
            <a:endParaRPr lang="en-US" sz="1700" dirty="0" smtClean="0"/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288" y="2268538"/>
            <a:ext cx="3500437" cy="2387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554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7825" y="2268538"/>
            <a:ext cx="4491038" cy="3395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5541" name="Rectangle 4"/>
          <p:cNvSpPr>
            <a:spLocks/>
          </p:cNvSpPr>
          <p:nvPr/>
        </p:nvSpPr>
        <p:spPr bwMode="auto">
          <a:xfrm>
            <a:off x="557213" y="1576388"/>
            <a:ext cx="3282950" cy="415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700" dirty="0">
                <a:solidFill>
                  <a:schemeClr val="tx1"/>
                </a:solidFill>
                <a:ea typeface="Gill Sans Light" charset="0"/>
                <a:cs typeface="Gill Sans Light" charset="0"/>
              </a:rPr>
              <a:t>Diane without SAGA</a:t>
            </a:r>
          </a:p>
        </p:txBody>
      </p:sp>
      <p:sp>
        <p:nvSpPr>
          <p:cNvPr id="65542" name="Rectangle 5"/>
          <p:cNvSpPr>
            <a:spLocks/>
          </p:cNvSpPr>
          <p:nvPr/>
        </p:nvSpPr>
        <p:spPr bwMode="auto">
          <a:xfrm>
            <a:off x="5199063" y="1581150"/>
            <a:ext cx="2795587" cy="414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700">
                <a:solidFill>
                  <a:schemeClr val="tx1"/>
                </a:solidFill>
                <a:ea typeface="Gill Sans Light" charset="0"/>
                <a:cs typeface="Gill Sans Light" charset="0"/>
              </a:rPr>
              <a:t>Diane with SAGA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3326" y="5709554"/>
            <a:ext cx="843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DIANE is an execution manager with support for pilot-jobs + worker agents</a:t>
            </a:r>
          </a:p>
          <a:p>
            <a:r>
              <a:rPr lang="en-US" dirty="0" smtClean="0"/>
              <a:t>(ID</a:t>
            </a:r>
            <a:r>
              <a:rPr lang="en-US" b="1" dirty="0" smtClean="0">
                <a:solidFill>
                  <a:srgbClr val="800000"/>
                </a:solidFill>
              </a:rPr>
              <a:t>E</a:t>
            </a:r>
            <a:r>
              <a:rPr lang="en-US" dirty="0" smtClean="0"/>
              <a:t>AS </a:t>
            </a:r>
            <a:r>
              <a:rPr lang="en-US" dirty="0" err="1" smtClean="0"/>
              <a:t>Redux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ExTENCI</a:t>
            </a:r>
            <a:r>
              <a:rPr lang="en-US" dirty="0" smtClean="0"/>
              <a:t>: </a:t>
            </a:r>
            <a:r>
              <a:rPr lang="en-US" dirty="0" err="1" smtClean="0"/>
              <a:t>TeraGrid</a:t>
            </a:r>
            <a:r>
              <a:rPr lang="en-US" dirty="0" smtClean="0"/>
              <a:t>-OSG [2010-12]</a:t>
            </a:r>
            <a:br>
              <a:rPr lang="en-US" dirty="0" smtClean="0"/>
            </a:br>
            <a:r>
              <a:rPr lang="en-US" dirty="0" smtClean="0"/>
              <a:t>Cactus Application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size varies – determinant of Infrastructure used</a:t>
            </a:r>
          </a:p>
          <a:p>
            <a:pPr lvl="1"/>
            <a:r>
              <a:rPr lang="en-US" dirty="0" smtClean="0"/>
              <a:t>TG, OSG or either..</a:t>
            </a:r>
          </a:p>
          <a:p>
            <a:r>
              <a:rPr lang="en-US" dirty="0" smtClean="0"/>
              <a:t>MPI-based applications have a very complex SW environment that they need to worry about</a:t>
            </a:r>
          </a:p>
          <a:p>
            <a:r>
              <a:rPr lang="en-US" dirty="0" smtClean="0"/>
              <a:t>Application Scenarios/Usage Modes</a:t>
            </a:r>
          </a:p>
          <a:p>
            <a:pPr lvl="1"/>
            <a:r>
              <a:rPr lang="en-US" dirty="0" smtClean="0"/>
              <a:t>1. Ensemble of Cactus Simulations</a:t>
            </a:r>
          </a:p>
          <a:p>
            <a:pPr lvl="2"/>
            <a:r>
              <a:rPr lang="en-US" dirty="0" err="1" smtClean="0"/>
              <a:t>NumRel</a:t>
            </a:r>
            <a:r>
              <a:rPr lang="en-US" dirty="0" smtClean="0"/>
              <a:t>, </a:t>
            </a:r>
            <a:r>
              <a:rPr lang="en-US" dirty="0" err="1" smtClean="0"/>
              <a:t>EnKF</a:t>
            </a:r>
            <a:r>
              <a:rPr lang="en-US" dirty="0" smtClean="0"/>
              <a:t> (Petroleum Eng)</a:t>
            </a:r>
          </a:p>
          <a:p>
            <a:pPr lvl="1"/>
            <a:r>
              <a:rPr lang="en-US" dirty="0" smtClean="0"/>
              <a:t>2. </a:t>
            </a:r>
            <a:r>
              <a:rPr lang="en-US" dirty="0" err="1" smtClean="0"/>
              <a:t>Multiphysics</a:t>
            </a:r>
            <a:r>
              <a:rPr lang="en-US" dirty="0" smtClean="0"/>
              <a:t> Code</a:t>
            </a:r>
          </a:p>
          <a:p>
            <a:pPr lvl="2"/>
            <a:r>
              <a:rPr lang="en-US" dirty="0" smtClean="0"/>
              <a:t>GR-MHD, CFD-MD</a:t>
            </a:r>
          </a:p>
          <a:p>
            <a:pPr lvl="1"/>
            <a:r>
              <a:rPr lang="en-US" dirty="0" smtClean="0"/>
              <a:t>3. Spawning Simulations</a:t>
            </a:r>
          </a:p>
          <a:p>
            <a:pPr lvl="2"/>
            <a:r>
              <a:rPr lang="en-US" dirty="0" err="1" smtClean="0"/>
              <a:t>Realtime</a:t>
            </a:r>
            <a:r>
              <a:rPr lang="en-US" dirty="0" smtClean="0"/>
              <a:t> ‘outsourcing’ from </a:t>
            </a:r>
            <a:r>
              <a:rPr lang="en-US" dirty="0" err="1" smtClean="0"/>
              <a:t>BlueWaters</a:t>
            </a:r>
            <a:r>
              <a:rPr lang="en-US" dirty="0" smtClean="0"/>
              <a:t>/Ranger to </a:t>
            </a:r>
            <a:r>
              <a:rPr lang="en-US" dirty="0" err="1" smtClean="0"/>
              <a:t>specialised</a:t>
            </a:r>
            <a:r>
              <a:rPr lang="en-US" dirty="0" smtClean="0"/>
              <a:t> architectures or less powerful resources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smtClean="0"/>
              <a:t>thoughts on PGI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6" y="1529880"/>
            <a:ext cx="8386053" cy="460888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Interoperation is needed. Now! [And forever..!] </a:t>
            </a:r>
          </a:p>
          <a:p>
            <a:r>
              <a:rPr lang="en-US" dirty="0" smtClean="0"/>
              <a:t>The community has voted for Interoperation with their feet:</a:t>
            </a:r>
          </a:p>
          <a:p>
            <a:pPr lvl="1"/>
            <a:r>
              <a:rPr lang="en-US" dirty="0" smtClean="0"/>
              <a:t>Application Scientists + Developers</a:t>
            </a:r>
          </a:p>
          <a:p>
            <a:pPr lvl="1"/>
            <a:r>
              <a:rPr lang="en-US" dirty="0" smtClean="0"/>
              <a:t>Tool Developers </a:t>
            </a:r>
          </a:p>
          <a:p>
            <a:pPr lvl="1"/>
            <a:r>
              <a:rPr lang="en-US" dirty="0" smtClean="0"/>
              <a:t>PGI - Resource Providers</a:t>
            </a:r>
          </a:p>
          <a:p>
            <a:r>
              <a:rPr lang="en-US" dirty="0" smtClean="0"/>
              <a:t>The question is not </a:t>
            </a:r>
            <a:r>
              <a:rPr lang="en-US" b="1" dirty="0" smtClean="0"/>
              <a:t>whether to</a:t>
            </a:r>
            <a:r>
              <a:rPr lang="en-US" dirty="0" smtClean="0"/>
              <a:t>, but </a:t>
            </a:r>
            <a:r>
              <a:rPr lang="en-US" b="1" dirty="0" smtClean="0"/>
              <a:t>how to </a:t>
            </a:r>
            <a:r>
              <a:rPr lang="en-US" dirty="0" smtClean="0"/>
              <a:t>provide interoperation?</a:t>
            </a:r>
          </a:p>
          <a:p>
            <a:pPr lvl="1"/>
            <a:r>
              <a:rPr lang="en-US" dirty="0" smtClean="0"/>
              <a:t>Ideal world: Infrastructure would be interoperable “out-of-the-box”</a:t>
            </a:r>
          </a:p>
          <a:p>
            <a:pPr lvl="1"/>
            <a:r>
              <a:rPr lang="en-US" dirty="0" smtClean="0"/>
              <a:t>Ditch SAGA: “Price of success should be irrelevance” </a:t>
            </a:r>
            <a:r>
              <a:rPr lang="en-US" dirty="0" err="1" smtClean="0">
                <a:sym typeface="Wingdings"/>
              </a:rPr>
              <a:t></a:t>
            </a:r>
            <a:endParaRPr lang="en-US" dirty="0" smtClean="0"/>
          </a:p>
          <a:p>
            <a:pPr lvl="1"/>
            <a:r>
              <a:rPr lang="en-US" dirty="0" smtClean="0"/>
              <a:t>Application level? versus Infrastructure level?</a:t>
            </a:r>
          </a:p>
          <a:p>
            <a:pPr lvl="2"/>
            <a:r>
              <a:rPr lang="en-US" dirty="0" smtClean="0"/>
              <a:t>ALI: Simple, limited  [User Access-layer] </a:t>
            </a:r>
          </a:p>
          <a:p>
            <a:pPr lvl="2"/>
            <a:r>
              <a:rPr lang="en-US" dirty="0" smtClean="0"/>
              <a:t>RLI: Complex, complete [System Access Layer] </a:t>
            </a:r>
          </a:p>
          <a:p>
            <a:pPr lvl="2"/>
            <a:r>
              <a:rPr lang="en-US" b="1" dirty="0" smtClean="0"/>
              <a:t>SAGA CAN BE USED FOR BOTH !</a:t>
            </a:r>
          </a:p>
          <a:p>
            <a:pPr lvl="1"/>
            <a:r>
              <a:rPr lang="en-US" dirty="0" smtClean="0"/>
              <a:t>ALI </a:t>
            </a:r>
            <a:r>
              <a:rPr lang="en-US" dirty="0" err="1" smtClean="0"/>
              <a:t>vs</a:t>
            </a:r>
            <a:r>
              <a:rPr lang="en-US" dirty="0" smtClean="0"/>
              <a:t> RLI: Is there a difference in the time-scale of capability?</a:t>
            </a:r>
          </a:p>
          <a:p>
            <a:pPr lvl="2"/>
            <a:r>
              <a:rPr lang="en-US" dirty="0" smtClean="0"/>
              <a:t>User Access-layer via SAGA Vs System Access-Layer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7947" y="1529879"/>
            <a:ext cx="7966954" cy="5128689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SAGA:</a:t>
            </a:r>
          </a:p>
          <a:p>
            <a:r>
              <a:rPr lang="en-US" dirty="0" smtClean="0"/>
              <a:t>Why SAGA for Interoperability?</a:t>
            </a:r>
          </a:p>
          <a:p>
            <a:pPr lvl="1"/>
            <a:r>
              <a:rPr lang="en-US" dirty="0" smtClean="0"/>
              <a:t>Use of a standards-based approach for interoperability</a:t>
            </a:r>
          </a:p>
          <a:p>
            <a:r>
              <a:rPr lang="en-US" dirty="0" smtClean="0"/>
              <a:t>Four Interoperability  Projects – access layers and tools</a:t>
            </a:r>
          </a:p>
          <a:p>
            <a:pPr lvl="2"/>
            <a:r>
              <a:rPr lang="en-US" dirty="0" smtClean="0"/>
              <a:t>HPC-HTC 1: EGEE-TG[-NAREGI] </a:t>
            </a:r>
          </a:p>
          <a:p>
            <a:pPr lvl="2"/>
            <a:r>
              <a:rPr lang="en-US" dirty="0" smtClean="0"/>
              <a:t>HPC-HTC 2: KEK/NAREGI-TG</a:t>
            </a:r>
          </a:p>
          <a:p>
            <a:pPr lvl="2"/>
            <a:r>
              <a:rPr lang="en-US" dirty="0" smtClean="0"/>
              <a:t>HPC-HTC 3: </a:t>
            </a:r>
            <a:r>
              <a:rPr lang="en-US" dirty="0" err="1" smtClean="0"/>
              <a:t>ExTENCI</a:t>
            </a:r>
            <a:r>
              <a:rPr lang="en-US" dirty="0" smtClean="0"/>
              <a:t> [TG-OSG]</a:t>
            </a:r>
          </a:p>
          <a:p>
            <a:pPr lvl="2"/>
            <a:r>
              <a:rPr lang="en-US" dirty="0" smtClean="0"/>
              <a:t>HPC-HPC 1: TG-DEISA</a:t>
            </a:r>
          </a:p>
          <a:p>
            <a:r>
              <a:rPr lang="en-US" dirty="0" smtClean="0"/>
              <a:t>Some thoughts on PGI Interoperability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44450"/>
            <a:ext cx="1290638" cy="1062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6627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In a nutshell</a:t>
            </a:r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1529880"/>
            <a:ext cx="7966954" cy="5033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exists a lack of programmatic approaches that: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general-purpose,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basic &amp;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grid functionality for applications and thus hide underlying complexity, varying semantics..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building blocks upon which to construct “consistent” higher-levels of functionality and abstractions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Meets the need for a Broad Spectrum of Application: 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scripts, Gateways, Smart Applications and Production Grade Tooling, Workflow…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Simple, integrated, stable, uniform and high-level interface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and Stable: 80:20 restricted scope and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Integrated: Similar semantics &amp; style across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Uniform: Same interface for different distributed 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  <a:endParaRPr lang="en-US" dirty="0"/>
          </a:p>
        </p:txBody>
      </p:sp>
      <p:pic>
        <p:nvPicPr>
          <p:cNvPr id="4" name="Content Placeholder 3" descr="saga-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90" b="-1090"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44450"/>
            <a:ext cx="1290638" cy="1062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9939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SAGA  API: Standards promote Interoperability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dirty="0" smtClean="0"/>
              <a:t>The need for  standard programming interface</a:t>
            </a:r>
          </a:p>
          <a:p>
            <a:pPr lvl="1">
              <a:defRPr/>
            </a:pPr>
            <a:r>
              <a:rPr lang="en-US" dirty="0" smtClean="0"/>
              <a:t>Trade-off “Go it alone” versus “Community” model</a:t>
            </a:r>
          </a:p>
          <a:p>
            <a:pPr lvl="1">
              <a:defRPr/>
            </a:pPr>
            <a:r>
              <a:rPr lang="en-US" dirty="0" smtClean="0"/>
              <a:t>Reinventing the wheel again, yet again, &amp; then again</a:t>
            </a:r>
          </a:p>
          <a:p>
            <a:pPr lvl="1">
              <a:defRPr/>
            </a:pPr>
            <a:r>
              <a:rPr lang="en-US" dirty="0" smtClean="0"/>
              <a:t>MPI a useful analogy of community standard</a:t>
            </a:r>
          </a:p>
          <a:p>
            <a:pPr lvl="2">
              <a:defRPr/>
            </a:pPr>
            <a:r>
              <a:rPr lang="en-US" dirty="0" smtClean="0"/>
              <a:t>Vendors (Resource Provider), Software developers, users..</a:t>
            </a:r>
          </a:p>
          <a:p>
            <a:pPr lvl="2">
              <a:defRPr/>
            </a:pPr>
            <a:r>
              <a:rPr lang="en-US" dirty="0" smtClean="0"/>
              <a:t>social/historic parallels also important</a:t>
            </a:r>
          </a:p>
          <a:p>
            <a:pPr lvl="3">
              <a:defRPr/>
            </a:pPr>
            <a:r>
              <a:rPr lang="en-US" dirty="0" smtClean="0"/>
              <a:t>Time to adoption, after specification ....</a:t>
            </a:r>
          </a:p>
          <a:p>
            <a:pPr>
              <a:defRPr/>
            </a:pPr>
            <a:r>
              <a:rPr lang="en-US" dirty="0" smtClean="0">
                <a:solidFill>
                  <a:schemeClr val="accent5"/>
                </a:solidFill>
              </a:rPr>
              <a:t>OGF the natural choice (SAGA-RG, SAGA-WG)</a:t>
            </a:r>
          </a:p>
          <a:p>
            <a:pPr lvl="2">
              <a:defRPr/>
            </a:pPr>
            <a:r>
              <a:rPr lang="en-US" dirty="0" smtClean="0"/>
              <a:t>Spin-off of the Applications Research Group</a:t>
            </a:r>
          </a:p>
          <a:p>
            <a:pPr lvl="2">
              <a:defRPr/>
            </a:pPr>
            <a:r>
              <a:rPr lang="en-US" dirty="0" smtClean="0"/>
              <a:t>Driven by UK, EU (German/Dutch), US</a:t>
            </a:r>
          </a:p>
          <a:p>
            <a:pPr lvl="2">
              <a:defRPr/>
            </a:pPr>
            <a:r>
              <a:rPr lang="en-US" dirty="0" smtClean="0"/>
              <a:t>Design derived from 23 Use Cases</a:t>
            </a:r>
          </a:p>
          <a:p>
            <a:pPr lvl="3">
              <a:defRPr/>
            </a:pPr>
            <a:r>
              <a:rPr lang="en-US" dirty="0" smtClean="0"/>
              <a:t>different projects, applications and functionality</a:t>
            </a:r>
          </a:p>
          <a:p>
            <a:pPr lvl="3">
              <a:defRPr/>
            </a:pPr>
            <a:r>
              <a:rPr lang="en-US" dirty="0" smtClean="0"/>
              <a:t>biological, coastal </a:t>
            </a:r>
            <a:r>
              <a:rPr lang="en-US" dirty="0" err="1" smtClean="0"/>
              <a:t>modelling</a:t>
            </a:r>
            <a:r>
              <a:rPr lang="en-US" dirty="0" smtClean="0"/>
              <a:t>, visualization</a:t>
            </a:r>
          </a:p>
          <a:p>
            <a:pPr marL="228600" indent="-336550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</a:rPr>
              <a:t>Will discuss the advantage of SAGA as a standard specification</a:t>
            </a:r>
          </a:p>
          <a:p>
            <a:endParaRPr lang="en-US" dirty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757947" y="1529880"/>
            <a:ext cx="7966954" cy="4608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" y="44450"/>
            <a:ext cx="1290638" cy="1062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9155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2469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ea typeface="+mj-ea"/>
                <a:cs typeface="+mj-cs"/>
              </a:rPr>
              <a:t>SAGA-based Tools and Projects</a:t>
            </a:r>
            <a:br>
              <a:rPr lang="en-US" sz="2800" dirty="0" smtClean="0">
                <a:ea typeface="+mj-ea"/>
                <a:cs typeface="+mj-cs"/>
              </a:rPr>
            </a:b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a typeface="+mj-ea"/>
                <a:cs typeface="+mj-cs"/>
              </a:rPr>
              <a:t>Advantage of  Standards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757238" y="1530350"/>
            <a:ext cx="7967662" cy="47371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Font typeface="Wingdings 2" pitchFamily="18" charset="2"/>
              <a:buChar char="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JSAGA from IN2P3 (Lyon)</a:t>
            </a:r>
          </a:p>
          <a:p>
            <a:pPr lvl="1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  <a:ea typeface="+mn-ea"/>
                <a:hlinkClick r:id="rId5"/>
              </a:rPr>
              <a:t>http://grid.in2p3.fr/jsaga/index.html</a:t>
            </a:r>
            <a:endParaRPr lang="en-US" dirty="0" smtClean="0">
              <a:solidFill>
                <a:schemeClr val="accent5"/>
              </a:solidFill>
              <a:ea typeface="+mn-ea"/>
            </a:endParaRPr>
          </a:p>
          <a:p>
            <a:pPr lvl="1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Arial"/>
              <a:buChar char="•"/>
              <a:defRPr/>
            </a:pPr>
            <a:r>
              <a:rPr lang="en-US" dirty="0" err="1" smtClean="0">
                <a:solidFill>
                  <a:schemeClr val="accent5"/>
                </a:solidFill>
                <a:ea typeface="+mn-ea"/>
              </a:rPr>
              <a:t>gLite</a:t>
            </a:r>
            <a:r>
              <a:rPr lang="en-US" dirty="0" smtClean="0">
                <a:solidFill>
                  <a:schemeClr val="accent5"/>
                </a:solidFill>
                <a:ea typeface="+mn-ea"/>
              </a:rPr>
              <a:t> adaptors exist</a:t>
            </a:r>
          </a:p>
          <a:p>
            <a:pPr fontAlgn="auto"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Font typeface="Wingdings 2" pitchFamily="18" charset="2"/>
              <a:buChar char="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JAVASAGA (Amsterdam)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  <a:ea typeface="+mn-ea"/>
              </a:rPr>
              <a:t>Has a wide range of adaptors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  <a:ea typeface="+mn-ea"/>
              </a:rPr>
              <a:t>JAVASAGA gets released by </a:t>
            </a:r>
            <a:r>
              <a:rPr lang="en-US" dirty="0" err="1" smtClean="0">
                <a:solidFill>
                  <a:schemeClr val="accent5"/>
                </a:solidFill>
                <a:ea typeface="+mn-ea"/>
              </a:rPr>
              <a:t>gLite</a:t>
            </a:r>
            <a:r>
              <a:rPr lang="en-US" dirty="0" smtClean="0">
                <a:solidFill>
                  <a:schemeClr val="accent5"/>
                </a:solidFill>
                <a:ea typeface="+mn-ea"/>
              </a:rPr>
              <a:t> (next few weeks)</a:t>
            </a:r>
          </a:p>
          <a:p>
            <a:pPr fontAlgn="auto"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Font typeface="Wingdings 2" pitchFamily="18" charset="2"/>
              <a:buChar char="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NAREGI/KEK (Active)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  <a:ea typeface="+mn-ea"/>
                <a:hlinkClick r:id="rId6"/>
              </a:rPr>
              <a:t>http://www.ogf.org/OGF27/materials/1767/OGF27_SAGA_KEK.pdf</a:t>
            </a:r>
            <a:r>
              <a:rPr lang="en-US" dirty="0" smtClean="0">
                <a:solidFill>
                  <a:schemeClr val="accent5"/>
                </a:solidFill>
                <a:ea typeface="+mn-ea"/>
              </a:rPr>
              <a:t> </a:t>
            </a:r>
          </a:p>
          <a:p>
            <a:pPr fontAlgn="auto"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Font typeface="Wingdings 2" pitchFamily="18" charset="2"/>
              <a:buChar char="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DEISA/DESHL</a:t>
            </a:r>
          </a:p>
          <a:p>
            <a:pPr lvl="1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  <a:ea typeface="+mn-ea"/>
                <a:hlinkClick r:id="rId7"/>
              </a:rPr>
              <a:t>http://www.fz-juelich.de/nic-series/volume38/pringle.pdf</a:t>
            </a:r>
            <a:r>
              <a:rPr lang="en-US" dirty="0" smtClean="0">
                <a:solidFill>
                  <a:schemeClr val="accent5"/>
                </a:solidFill>
                <a:ea typeface="+mn-ea"/>
              </a:rPr>
              <a:t> )</a:t>
            </a:r>
          </a:p>
          <a:p>
            <a:pPr lvl="1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  <a:ea typeface="+mn-ea"/>
                <a:hlinkClick r:id="rId8"/>
              </a:rPr>
              <a:t>http://deisa-jra7.forge.nesc.ac.uk/</a:t>
            </a:r>
            <a:r>
              <a:rPr lang="en-US" dirty="0" smtClean="0">
                <a:solidFill>
                  <a:schemeClr val="accent5"/>
                </a:solidFill>
                <a:ea typeface="+mn-ea"/>
              </a:rPr>
              <a:t>    and </a:t>
            </a:r>
            <a:r>
              <a:rPr lang="en-US" dirty="0" smtClean="0">
                <a:solidFill>
                  <a:schemeClr val="accent5"/>
                </a:solidFill>
                <a:ea typeface="+mn-ea"/>
                <a:hlinkClick r:id="rId9"/>
              </a:rPr>
              <a:t>http://www.ogf.org/OGF19/materials/501/SAGA-DEISA.ppt</a:t>
            </a:r>
            <a:r>
              <a:rPr lang="en-US" dirty="0" smtClean="0">
                <a:solidFill>
                  <a:schemeClr val="accent5"/>
                </a:solidFill>
                <a:ea typeface="+mn-ea"/>
              </a:rPr>
              <a:t> </a:t>
            </a:r>
          </a:p>
          <a:p>
            <a:pPr fontAlgn="auto"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Font typeface="Wingdings 2" pitchFamily="18" charset="2"/>
              <a:buChar char=""/>
              <a:defRPr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XtreemOS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  <a:ea typeface="+mn-ea"/>
                <a:hlinkClick r:id="rId10"/>
              </a:rPr>
              <a:t>http://saga.cct.lsu.edu/index.php?option=com_content&amp;task=view&amp;id=95&amp;Itemid=174</a:t>
            </a:r>
            <a:endParaRPr lang="en-US" dirty="0" smtClean="0">
              <a:solidFill>
                <a:schemeClr val="accent5"/>
              </a:solidFill>
              <a:ea typeface="+mn-ea"/>
            </a:endParaRPr>
          </a:p>
          <a:p>
            <a:pPr lvl="1" fontAlgn="auto">
              <a:spcAft>
                <a:spcPts val="0"/>
              </a:spcAft>
              <a:buFont typeface="Arial"/>
              <a:buNone/>
              <a:defRPr/>
            </a:pPr>
            <a:endParaRPr lang="en-US" dirty="0" smtClean="0">
              <a:solidFill>
                <a:schemeClr val="accent5"/>
              </a:solidFill>
              <a:ea typeface="+mn-ea"/>
            </a:endParaRPr>
          </a:p>
          <a:p>
            <a:pPr fontAlgn="auto">
              <a:spcAft>
                <a:spcPts val="0"/>
              </a:spcAft>
              <a:buFont typeface="Wingdings 2" pitchFamily="18" charset="2"/>
              <a:buChar char="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44450"/>
            <a:ext cx="1290638" cy="1062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5000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SAGA Implementation: Extensibility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Horizontal Extensibility – API Packages</a:t>
            </a:r>
          </a:p>
          <a:p>
            <a:pPr lvl="1"/>
            <a:r>
              <a:rPr lang="en-US" dirty="0" smtClean="0"/>
              <a:t>Current packages: </a:t>
            </a:r>
          </a:p>
          <a:p>
            <a:pPr lvl="2"/>
            <a:r>
              <a:rPr lang="en-US" dirty="0" smtClean="0"/>
              <a:t>file management, job management, remote procedure calls, replica management, data streaming</a:t>
            </a:r>
          </a:p>
          <a:p>
            <a:pPr lvl="2"/>
            <a:r>
              <a:rPr lang="en-US" dirty="0" smtClean="0"/>
              <a:t>Steering, information services, checkpoint…</a:t>
            </a:r>
          </a:p>
          <a:p>
            <a:r>
              <a:rPr lang="en-US" dirty="0" smtClean="0"/>
              <a:t>Vertical Extensibility – Middleware Bindings</a:t>
            </a:r>
          </a:p>
          <a:p>
            <a:pPr lvl="1"/>
            <a:r>
              <a:rPr lang="en-US" dirty="0" smtClean="0"/>
              <a:t>Different adaptors for different middleware</a:t>
            </a:r>
          </a:p>
          <a:p>
            <a:pPr lvl="1"/>
            <a:r>
              <a:rPr lang="en-US" dirty="0" smtClean="0"/>
              <a:t>Set of ‘local’ adaptors</a:t>
            </a:r>
          </a:p>
          <a:p>
            <a:r>
              <a:rPr lang="en-US" dirty="0" smtClean="0"/>
              <a:t>Extensibility for Optimization and Features</a:t>
            </a:r>
          </a:p>
          <a:p>
            <a:pPr lvl="1"/>
            <a:r>
              <a:rPr lang="en-US" dirty="0" smtClean="0"/>
              <a:t>Bulk optimization, modular design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SAGA: Access Layers</a:t>
            </a:r>
            <a:br>
              <a:rPr lang="en-US" dirty="0" smtClean="0"/>
            </a:br>
            <a:r>
              <a:rPr lang="en-US" dirty="0" smtClean="0"/>
              <a:t>Challenge of many Adaptors</a:t>
            </a:r>
          </a:p>
        </p:txBody>
      </p:sp>
      <p:sp>
        <p:nvSpPr>
          <p:cNvPr id="274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0200" y="1482725"/>
            <a:ext cx="8501063" cy="48307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404040"/>
              </a:buClr>
            </a:pPr>
            <a:r>
              <a:rPr lang="en-US" dirty="0"/>
              <a:t>Job Adaptors</a:t>
            </a:r>
            <a:endParaRPr lang="en-US" dirty="0" smtClean="0"/>
          </a:p>
          <a:p>
            <a:pPr marL="481013" lvl="1">
              <a:lnSpc>
                <a:spcPct val="90000"/>
              </a:lnSpc>
              <a:buClr>
                <a:srgbClr val="0D0D0D"/>
              </a:buClr>
            </a:pPr>
            <a:r>
              <a:rPr lang="en-US" b="1" dirty="0" smtClean="0"/>
              <a:t>BES, UNICORE, </a:t>
            </a:r>
            <a:r>
              <a:rPr lang="en-US" b="1" dirty="0" err="1" smtClean="0"/>
              <a:t>Globus</a:t>
            </a:r>
            <a:r>
              <a:rPr lang="en-US" b="1" dirty="0" smtClean="0"/>
              <a:t> GRAM2, </a:t>
            </a:r>
            <a:r>
              <a:rPr lang="en-US" b="1" dirty="0" err="1" smtClean="0"/>
              <a:t>gLite</a:t>
            </a:r>
            <a:endParaRPr lang="en-US" b="1" dirty="0" smtClean="0"/>
          </a:p>
          <a:p>
            <a:pPr marL="481013" lvl="1">
              <a:lnSpc>
                <a:spcPct val="90000"/>
              </a:lnSpc>
              <a:buClr>
                <a:srgbClr val="0D0D0D"/>
              </a:buClr>
            </a:pPr>
            <a:r>
              <a:rPr lang="en-US" dirty="0" smtClean="0"/>
              <a:t>Fork </a:t>
            </a:r>
            <a:r>
              <a:rPr lang="en-US" dirty="0"/>
              <a:t>(</a:t>
            </a:r>
            <a:r>
              <a:rPr lang="en-US" dirty="0" err="1"/>
              <a:t>localhost</a:t>
            </a:r>
            <a:r>
              <a:rPr lang="en-US" dirty="0"/>
              <a:t>), SSH, Condor,</a:t>
            </a:r>
            <a:r>
              <a:rPr lang="en-US" dirty="0" smtClean="0"/>
              <a:t> OMII </a:t>
            </a:r>
            <a:r>
              <a:rPr lang="en-US" dirty="0" err="1"/>
              <a:t>GridSAM</a:t>
            </a:r>
            <a:r>
              <a:rPr lang="en-US" dirty="0"/>
              <a:t>,</a:t>
            </a:r>
            <a:r>
              <a:rPr lang="en-US" dirty="0" smtClean="0"/>
              <a:t> Amazon </a:t>
            </a:r>
            <a:r>
              <a:rPr lang="en-US" dirty="0"/>
              <a:t>EC2, Platform LSF</a:t>
            </a:r>
          </a:p>
          <a:p>
            <a:pPr>
              <a:lnSpc>
                <a:spcPct val="90000"/>
              </a:lnSpc>
              <a:buClr>
                <a:srgbClr val="404040"/>
              </a:buClr>
            </a:pPr>
            <a:r>
              <a:rPr lang="en-US" dirty="0"/>
              <a:t>File Adaptors</a:t>
            </a:r>
          </a:p>
          <a:p>
            <a:pPr marL="481013" lvl="1">
              <a:lnSpc>
                <a:spcPct val="90000"/>
              </a:lnSpc>
              <a:buClr>
                <a:srgbClr val="0D0D0D"/>
              </a:buClr>
            </a:pPr>
            <a:r>
              <a:rPr lang="en-US" dirty="0"/>
              <a:t>Local FS, </a:t>
            </a:r>
            <a:r>
              <a:rPr lang="en-US" dirty="0" err="1"/>
              <a:t>Globus</a:t>
            </a:r>
            <a:r>
              <a:rPr lang="en-US" dirty="0"/>
              <a:t> </a:t>
            </a:r>
            <a:r>
              <a:rPr lang="en-US" dirty="0" err="1"/>
              <a:t>GridFTP</a:t>
            </a:r>
            <a:r>
              <a:rPr lang="en-US" dirty="0"/>
              <a:t>, </a:t>
            </a:r>
            <a:r>
              <a:rPr lang="en-US" dirty="0" err="1"/>
              <a:t>Hadoop</a:t>
            </a:r>
            <a:r>
              <a:rPr lang="en-US" dirty="0"/>
              <a:t> Distributed </a:t>
            </a:r>
            <a:r>
              <a:rPr lang="en-US" dirty="0" err="1"/>
              <a:t>Filesystem</a:t>
            </a:r>
            <a:r>
              <a:rPr lang="en-US" dirty="0"/>
              <a:t> (HDFS),</a:t>
            </a:r>
            <a:br>
              <a:rPr lang="en-US" dirty="0"/>
            </a:br>
            <a:r>
              <a:rPr lang="en-US" dirty="0" err="1"/>
              <a:t>CloudStore</a:t>
            </a:r>
            <a:r>
              <a:rPr lang="en-US" dirty="0"/>
              <a:t> KFS, </a:t>
            </a:r>
            <a:r>
              <a:rPr lang="en-US" dirty="0" err="1"/>
              <a:t>OpenCloud</a:t>
            </a:r>
            <a:r>
              <a:rPr lang="en-US" dirty="0"/>
              <a:t> Sector-Sphere</a:t>
            </a:r>
          </a:p>
          <a:p>
            <a:pPr>
              <a:lnSpc>
                <a:spcPct val="90000"/>
              </a:lnSpc>
              <a:buClr>
                <a:srgbClr val="404040"/>
              </a:buClr>
            </a:pPr>
            <a:r>
              <a:rPr lang="en-US" dirty="0"/>
              <a:t>Replica Adaptors</a:t>
            </a:r>
          </a:p>
          <a:p>
            <a:pPr marL="481013" lvl="1">
              <a:lnSpc>
                <a:spcPct val="90000"/>
              </a:lnSpc>
              <a:buClr>
                <a:srgbClr val="0D0D0D"/>
              </a:buClr>
            </a:pPr>
            <a:r>
              <a:rPr lang="en-US" dirty="0"/>
              <a:t>PostgreSQL/SQLite3, </a:t>
            </a:r>
            <a:r>
              <a:rPr lang="en-US" dirty="0" err="1"/>
              <a:t>Globus</a:t>
            </a:r>
            <a:r>
              <a:rPr lang="en-US" dirty="0"/>
              <a:t> RLS</a:t>
            </a:r>
          </a:p>
          <a:p>
            <a:pPr>
              <a:lnSpc>
                <a:spcPct val="90000"/>
              </a:lnSpc>
              <a:buClr>
                <a:srgbClr val="404040"/>
              </a:buClr>
            </a:pPr>
            <a:r>
              <a:rPr lang="en-US" dirty="0"/>
              <a:t>Advert Adaptors</a:t>
            </a:r>
          </a:p>
          <a:p>
            <a:pPr marL="481013" lvl="1">
              <a:lnSpc>
                <a:spcPct val="90000"/>
              </a:lnSpc>
              <a:buClr>
                <a:srgbClr val="0D0D0D"/>
              </a:buClr>
            </a:pPr>
            <a:r>
              <a:rPr lang="en-US" dirty="0"/>
              <a:t>PostgreSQL/SQLite3, </a:t>
            </a:r>
            <a:r>
              <a:rPr lang="en-US" dirty="0" err="1"/>
              <a:t>Hadoop</a:t>
            </a:r>
            <a:r>
              <a:rPr lang="en-US" dirty="0"/>
              <a:t> H-Base, </a:t>
            </a:r>
            <a:r>
              <a:rPr lang="en-US" dirty="0" err="1"/>
              <a:t>Hypertable</a:t>
            </a:r>
            <a:endParaRPr lang="en-US" dirty="0"/>
          </a:p>
          <a:p>
            <a:pPr>
              <a:lnSpc>
                <a:spcPct val="90000"/>
              </a:lnSpc>
              <a:buClr>
                <a:srgbClr val="404040"/>
              </a:buClr>
            </a:pPr>
            <a:r>
              <a:rPr lang="en-US" dirty="0"/>
              <a:t>Other Adaptors</a:t>
            </a:r>
          </a:p>
          <a:p>
            <a:pPr marL="481013" lvl="1">
              <a:lnSpc>
                <a:spcPct val="90000"/>
              </a:lnSpc>
              <a:buClr>
                <a:srgbClr val="0D0D0D"/>
              </a:buClr>
            </a:pPr>
            <a:r>
              <a:rPr lang="en-US" dirty="0"/>
              <a:t>Default RPC / Stream / SD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Abstractions for Dynamic Execution </a:t>
            </a:r>
            <a:br>
              <a:rPr lang="en-US" sz="2600" dirty="0" smtClean="0"/>
            </a:br>
            <a:r>
              <a:rPr lang="en-US" sz="2600" dirty="0" smtClean="0"/>
              <a:t>SAGA Pilot-Job (</a:t>
            </a:r>
            <a:r>
              <a:rPr lang="en-US" sz="2600" dirty="0" err="1" smtClean="0"/>
              <a:t>BigJob</a:t>
            </a:r>
            <a:r>
              <a:rPr lang="en-US" sz="2600" dirty="0" smtClean="0"/>
              <a:t>)</a:t>
            </a:r>
            <a:endParaRPr lang="en-US" sz="2600" dirty="0"/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56" r="-2356"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1115</Words>
  <Application>Microsoft Macintosh PowerPoint</Application>
  <PresentationFormat>On-screen Show (4:3)</PresentationFormat>
  <Paragraphs>134</Paragraphs>
  <Slides>17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Office Theme</vt:lpstr>
      <vt:lpstr>Perspective</vt:lpstr>
      <vt:lpstr>1_Perspective</vt:lpstr>
      <vt:lpstr>2_Perspective</vt:lpstr>
      <vt:lpstr>Interoperabilty: The SAGA Approach and Experience</vt:lpstr>
      <vt:lpstr>Outline</vt:lpstr>
      <vt:lpstr>SAGA: In a nutshell</vt:lpstr>
      <vt:lpstr>SAGA: Architecture</vt:lpstr>
      <vt:lpstr>  SAGA  API: Standards promote Interoperability  </vt:lpstr>
      <vt:lpstr>SAGA-based Tools and Projects Advantage of  Standards</vt:lpstr>
      <vt:lpstr>SAGA Implementation: Extensibility</vt:lpstr>
      <vt:lpstr>SAGA: Access Layers Challenge of many Adaptors</vt:lpstr>
      <vt:lpstr>Abstractions for Dynamic Execution  SAGA Pilot-Job (BigJob)</vt:lpstr>
      <vt:lpstr>BigJob: Infrastructure Independent Pilot-Job</vt:lpstr>
      <vt:lpstr> BigJob: Infrastructure Independent Pilot-Job  (Each  sub-job is a MPI-based MD)</vt:lpstr>
      <vt:lpstr>BigJob: Preserving Glide-in Semantics and Interface</vt:lpstr>
      <vt:lpstr>SAGA Pilot-Jobs: What is different?</vt:lpstr>
      <vt:lpstr>SAGA-GANGA Integration</vt:lpstr>
      <vt:lpstr>DIANE INTEGRATION</vt:lpstr>
      <vt:lpstr>ExTENCI: TeraGrid-OSG [2010-12] Cactus Application Scenarios</vt:lpstr>
      <vt:lpstr>Some thoughts on PGI</vt:lpstr>
    </vt:vector>
  </TitlesOfParts>
  <Company>Louisiana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gLite CREAM Overview</dc:title>
  <dc:creator>Ole</dc:creator>
  <cp:lastModifiedBy>Shantenu Jha</cp:lastModifiedBy>
  <cp:revision>206</cp:revision>
  <cp:lastPrinted>2010-09-16T08:24:49Z</cp:lastPrinted>
  <dcterms:created xsi:type="dcterms:W3CDTF">2011-04-10T14:38:25Z</dcterms:created>
  <dcterms:modified xsi:type="dcterms:W3CDTF">2011-04-10T14:40:13Z</dcterms:modified>
</cp:coreProperties>
</file>