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1" r:id="rId4"/>
    <p:sldId id="262" r:id="rId5"/>
    <p:sldId id="263" r:id="rId6"/>
    <p:sldId id="265" r:id="rId7"/>
    <p:sldId id="267" r:id="rId8"/>
    <p:sldId id="269" r:id="rId9"/>
    <p:sldId id="286" r:id="rId10"/>
    <p:sldId id="272" r:id="rId11"/>
    <p:sldId id="273" r:id="rId12"/>
    <p:sldId id="284" r:id="rId13"/>
    <p:sldId id="275" r:id="rId14"/>
    <p:sldId id="276" r:id="rId15"/>
    <p:sldId id="287" r:id="rId16"/>
    <p:sldId id="279" r:id="rId17"/>
    <p:sldId id="290" r:id="rId18"/>
    <p:sldId id="291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8" autoAdjust="0"/>
  </p:normalViewPr>
  <p:slideViewPr>
    <p:cSldViewPr snapToGrid="0" snapToObjects="1">
      <p:cViewPr varScale="1">
        <p:scale>
          <a:sx n="99" d="100"/>
          <a:sy n="99" d="100"/>
        </p:scale>
        <p:origin x="-6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14" Type="http://schemas.openxmlformats.org/officeDocument/2006/relationships/slide" Target="slides/slide12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2.xml"/><Relationship Id="rId26" Type="http://schemas.openxmlformats.org/officeDocument/2006/relationships/theme" Target="theme/theme1.xml"/><Relationship Id="rId11" Type="http://schemas.openxmlformats.org/officeDocument/2006/relationships/slide" Target="slides/slide9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8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NAMD  runtime does not remain constant when the number of cores and </a:t>
            </a:r>
            <a:r>
              <a:rPr lang="en-US" dirty="0" err="1" smtClean="0"/>
              <a:t>timesteps</a:t>
            </a:r>
            <a:r>
              <a:rPr lang="en-US" dirty="0" smtClean="0"/>
              <a:t> is kept constant. It has a delta of +/- 3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What</a:t>
            </a:r>
            <a:r>
              <a:rPr lang="en-US" sz="2000" b="1" baseline="0" dirty="0" smtClean="0">
                <a:solidFill>
                  <a:srgbClr val="800000"/>
                </a:solidFill>
              </a:rPr>
              <a:t> do you mean asynchronously? Elaborate please? How does it eliminate the need to pair replicas? </a:t>
            </a:r>
          </a:p>
          <a:p>
            <a:endParaRPr lang="en-US" sz="2000" b="1" baseline="0" dirty="0" smtClean="0">
              <a:solidFill>
                <a:srgbClr val="800000"/>
              </a:solidFill>
            </a:endParaRPr>
          </a:p>
          <a:p>
            <a:r>
              <a:rPr lang="en-US" sz="2000" b="1" baseline="0" dirty="0" smtClean="0">
                <a:solidFill>
                  <a:srgbClr val="800000"/>
                </a:solidFill>
              </a:rPr>
              <a:t>We do not propose it. It has been already been proposed/implemented. We are trying to implement it using SAGA, which gives us the ability to test/implement on large-scale production infrastructure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Control</a:t>
            </a:r>
            <a:r>
              <a:rPr lang="en-US" sz="2000" b="1" baseline="0" dirty="0" smtClean="0"/>
              <a:t> flow of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Plots/Results are not </a:t>
            </a:r>
            <a:r>
              <a:rPr lang="en-US" sz="2000" b="1" baseline="0" dirty="0" smtClean="0"/>
              <a:t> readable. Maybe </a:t>
            </a:r>
            <a:r>
              <a:rPr lang="en-US" sz="2000" b="1" baseline="0" dirty="0" err="1" smtClean="0"/>
              <a:t>pairwise</a:t>
            </a:r>
            <a:r>
              <a:rPr lang="en-US" sz="2000" b="1" baseline="0" dirty="0" smtClean="0"/>
              <a:t> </a:t>
            </a:r>
            <a:r>
              <a:rPr lang="en-US" sz="2000" b="1" baseline="0" dirty="0" err="1" smtClean="0"/>
              <a:t>compairision</a:t>
            </a:r>
            <a:r>
              <a:rPr lang="en-US" sz="2000" b="1" baseline="0" dirty="0" smtClean="0"/>
              <a:t>? </a:t>
            </a:r>
            <a:r>
              <a:rPr lang="en-US" sz="2000" b="1" baseline="0" dirty="0" err="1" smtClean="0"/>
              <a:t>Eg</a:t>
            </a:r>
            <a:r>
              <a:rPr lang="en-US" sz="2000" b="1" baseline="0" dirty="0" smtClean="0"/>
              <a:t> Sync </a:t>
            </a:r>
            <a:r>
              <a:rPr lang="en-US" sz="2000" b="1" baseline="0" dirty="0" err="1" smtClean="0"/>
              <a:t>vs</a:t>
            </a:r>
            <a:r>
              <a:rPr lang="en-US" sz="2000" b="1" baseline="0" dirty="0" smtClean="0"/>
              <a:t> Centralized, then Centralized </a:t>
            </a:r>
            <a:r>
              <a:rPr lang="en-US" sz="2000" b="1" baseline="0" dirty="0" err="1" smtClean="0"/>
              <a:t>vs</a:t>
            </a:r>
            <a:r>
              <a:rPr lang="en-US" sz="2000" b="1" baseline="0" dirty="0" smtClean="0"/>
              <a:t> </a:t>
            </a:r>
            <a:r>
              <a:rPr lang="en-US" sz="2000" b="1" baseline="0" dirty="0" err="1" smtClean="0"/>
              <a:t>Decentralised</a:t>
            </a:r>
            <a:r>
              <a:rPr lang="en-US" sz="2000" b="1" baseline="0" dirty="0" smtClean="0"/>
              <a:t>?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design a decentralized synchronous RE mechanism.</a:t>
            </a:r>
          </a:p>
          <a:p>
            <a:pPr lvl="1"/>
            <a:r>
              <a:rPr lang="en-US" dirty="0" smtClean="0"/>
              <a:t>But then, with a heterogeneous infrastructure, each replica could have different run times.</a:t>
            </a:r>
          </a:p>
          <a:p>
            <a:endParaRPr lang="en-US" dirty="0" smtClean="0"/>
          </a:p>
          <a:p>
            <a:r>
              <a:rPr lang="en-US" dirty="0" smtClean="0"/>
              <a:t>The asynchronous RE mechanism eliminates the synchronization delays caused due to a heterogeneous infrastructure.</a:t>
            </a:r>
          </a:p>
          <a:p>
            <a:pPr lvl="1"/>
            <a:r>
              <a:rPr lang="en-US" dirty="0" smtClean="0"/>
              <a:t>A decentralized implementation adds to the efficiency of the asynchronous RE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this or</a:t>
            </a:r>
            <a:r>
              <a:rPr lang="en-US" baseline="0" dirty="0" smtClean="0"/>
              <a:t> 20 or 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570391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5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emf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Thota</a:t>
            </a:r>
            <a:r>
              <a:rPr lang="en-US" dirty="0" smtClean="0"/>
              <a:t>, Andre </a:t>
            </a:r>
            <a:r>
              <a:rPr lang="en-US" dirty="0" err="1" smtClean="0"/>
              <a:t>Luckow</a:t>
            </a:r>
            <a:r>
              <a:rPr lang="en-US" dirty="0" smtClean="0"/>
              <a:t>, Shantenu Jha</a:t>
            </a:r>
          </a:p>
          <a:p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Efficient Replica-Exchange Simulations on Production Infrastructure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5614" y="5728829"/>
            <a:ext cx="826477" cy="826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69" y="6020318"/>
            <a:ext cx="1079685" cy="421752"/>
          </a:xfrm>
          <a:prstGeom prst="rect">
            <a:avLst/>
          </a:prstGeom>
        </p:spPr>
      </p:pic>
      <p:pic>
        <p:nvPicPr>
          <p:cNvPr id="13" name="Picture 12" descr="NIH_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519" y="5685488"/>
            <a:ext cx="851861" cy="851861"/>
          </a:xfrm>
          <a:prstGeom prst="rect">
            <a:avLst/>
          </a:prstGeom>
        </p:spPr>
      </p:pic>
      <p:pic>
        <p:nvPicPr>
          <p:cNvPr id="15" name="Picture 14" descr="EPSR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446" y="5950514"/>
            <a:ext cx="1587347" cy="529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the following:</a:t>
            </a:r>
          </a:p>
          <a:p>
            <a:pPr lvl="1"/>
            <a:r>
              <a:rPr lang="en-US" dirty="0" smtClean="0"/>
              <a:t>Synchronous RE</a:t>
            </a:r>
          </a:p>
          <a:p>
            <a:pPr lvl="2"/>
            <a:r>
              <a:rPr lang="en-US" dirty="0" smtClean="0"/>
              <a:t>Case I: Synchronous (traditional) RE</a:t>
            </a:r>
          </a:p>
          <a:p>
            <a:pPr lvl="1"/>
            <a:r>
              <a:rPr lang="en-US" dirty="0" smtClean="0"/>
              <a:t>Asynchronous RE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Case</a:t>
            </a:r>
            <a:r>
              <a:rPr lang="en-US" dirty="0" smtClean="0"/>
              <a:t> II: Asynchronous RE (centralized)</a:t>
            </a:r>
          </a:p>
          <a:p>
            <a:pPr lvl="2"/>
            <a:r>
              <a:rPr lang="en-US" dirty="0" smtClean="0"/>
              <a:t>Case III: Asynchronous RE (decentralized)</a:t>
            </a:r>
          </a:p>
          <a:p>
            <a:r>
              <a:rPr lang="en-US" dirty="0" smtClean="0"/>
              <a:t>Compare the three cases for:</a:t>
            </a:r>
          </a:p>
          <a:p>
            <a:pPr lvl="2"/>
            <a:r>
              <a:rPr lang="en-US" dirty="0" err="1" smtClean="0"/>
              <a:t>Scalabiltiy</a:t>
            </a:r>
            <a:r>
              <a:rPr lang="en-US" dirty="0" smtClean="0"/>
              <a:t>/Performance with increasing N </a:t>
            </a:r>
          </a:p>
          <a:p>
            <a:pPr lvl="3"/>
            <a:r>
              <a:rPr lang="en-US" dirty="0" smtClean="0"/>
              <a:t>On a single resource</a:t>
            </a:r>
          </a:p>
          <a:p>
            <a:pPr lvl="2"/>
            <a:r>
              <a:rPr lang="en-US" dirty="0" smtClean="0"/>
              <a:t>Scale-Out - Distributed Performance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erformance with increasing number of resources (R)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Scale-Up Experiment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All cases use a parallel NAMD simulation with 4, 8, 16, 32, 64, 128 and 256 replicas sampling a temperature between 300 K and 3000 K on QueenBee, a LONI/Teragrid machine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The ratio between the number of replicas and the number of exchanges is kept constant, for the purpose of comparison.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Each replica uses 16 MPI processes and runs 500 time steps between exchange attempts. Single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is launched with sufficient number of cores 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The metric used is the time to complete a particular number of exchanges. Ignore wait times!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Each experiment has been repeated at least 10 times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ale_u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667"/>
            <a:ext cx="887505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5017" y="222667"/>
            <a:ext cx="7719961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Scale-Up (on QB)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ratio between the number of replicas and the number of exchanges is kept constant</a:t>
            </a:r>
          </a:p>
          <a:p>
            <a:pPr lvl="1"/>
            <a:r>
              <a:rPr lang="en-US" dirty="0" smtClean="0"/>
              <a:t>Ideally the runtime would be constant too</a:t>
            </a:r>
          </a:p>
          <a:p>
            <a:pPr lvl="1"/>
            <a:r>
              <a:rPr lang="en-US" dirty="0" smtClean="0"/>
              <a:t>As N increases performance variation for 3 cases</a:t>
            </a:r>
          </a:p>
          <a:p>
            <a:pPr lvl="1"/>
            <a:r>
              <a:rPr lang="en-US" dirty="0" smtClean="0"/>
              <a:t>Asynchronous RE scales better with a large number of replicas and resources. The decentralized asynchronous RE beats the centralized version.</a:t>
            </a:r>
          </a:p>
          <a:p>
            <a:r>
              <a:rPr lang="en-US" dirty="0" smtClean="0"/>
              <a:t>In synchronous RE, the overhead of managing a large group of replicas at each exchange step causes the degradation</a:t>
            </a:r>
          </a:p>
          <a:p>
            <a:r>
              <a:rPr lang="en-US" dirty="0" smtClean="0"/>
              <a:t>In asynchronous RE – centralized, the centralized implementation becomes a bottleneck with more number of replicas.</a:t>
            </a:r>
          </a:p>
          <a:p>
            <a:r>
              <a:rPr lang="en-US" dirty="0"/>
              <a:t>T</a:t>
            </a:r>
            <a:r>
              <a:rPr lang="en-US" dirty="0" smtClean="0"/>
              <a:t>he decentralized implementation scales well even with a large number of replicas.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Scale-Out Experiment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All cases use a parallel NAMD simulation with 8, 16 and 32 replicas sampling a temperature between 300 K and 610K on QueenBee and other LONI machines.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 The ratio between the number of replicas and the number of exchanges is kept constant, for the purpose of comparison.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Each replica uses 16 MPI processes and runs 500 time steps between exchange attempts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Understand the scale-out performance of the three implementations: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Synchronous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Asynchronous  </a:t>
            </a:r>
          </a:p>
          <a:p>
            <a:pPr lvl="3"/>
            <a:r>
              <a:rPr lang="en-US" dirty="0" smtClean="0">
                <a:solidFill>
                  <a:srgbClr val="595959"/>
                </a:solidFill>
              </a:rPr>
              <a:t>Centralized</a:t>
            </a:r>
          </a:p>
          <a:p>
            <a:pPr lvl="3"/>
            <a:r>
              <a:rPr lang="en-US" dirty="0" smtClean="0">
                <a:solidFill>
                  <a:srgbClr val="595959"/>
                </a:solidFill>
              </a:rPr>
              <a:t>Decentralized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The metric used is the time to complete a particular number of exchanges. 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Only those experiments in which all the </a:t>
            </a:r>
            <a:r>
              <a:rPr lang="en-US" dirty="0" err="1" smtClean="0">
                <a:solidFill>
                  <a:srgbClr val="595959"/>
                </a:solidFill>
              </a:rPr>
              <a:t>BigJobs</a:t>
            </a:r>
            <a:r>
              <a:rPr lang="en-US" dirty="0" smtClean="0">
                <a:solidFill>
                  <a:srgbClr val="595959"/>
                </a:solidFill>
              </a:rPr>
              <a:t> start at the same time are included in the results. Therefore, wait times can be ignored.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 Each experiment has been repeated at least </a:t>
            </a:r>
            <a:r>
              <a:rPr lang="en-US" dirty="0">
                <a:solidFill>
                  <a:srgbClr val="595959"/>
                </a:solidFill>
              </a:rPr>
              <a:t>5</a:t>
            </a:r>
            <a:r>
              <a:rPr lang="en-US" dirty="0" smtClean="0">
                <a:solidFill>
                  <a:srgbClr val="595959"/>
                </a:solidFill>
              </a:rPr>
              <a:t> times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nc_scaleou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0" y="513107"/>
            <a:ext cx="8875059" cy="634489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14424" y="263714"/>
            <a:ext cx="8029576" cy="914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Scale-Out – Synchronous (LONI machines)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ent_scaleo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66760"/>
            <a:ext cx="8875059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14424" y="263714"/>
            <a:ext cx="8029576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Scale-Out – Asynchronous - Centralized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89314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ent_scaleo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63714"/>
            <a:ext cx="8875059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14424" y="263714"/>
            <a:ext cx="8029576" cy="914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Scale-Out – Asynchronous - Decentralized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9155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6338" y="1530350"/>
            <a:ext cx="7967662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Synchronous: Distributed runs take longer than the local run. There are two reasons:</a:t>
            </a:r>
          </a:p>
          <a:p>
            <a:pPr lvl="1"/>
            <a:r>
              <a:rPr lang="en-US" dirty="0" smtClean="0"/>
              <a:t>Remote file staging takes longer. </a:t>
            </a:r>
          </a:p>
          <a:p>
            <a:pPr lvl="1"/>
            <a:r>
              <a:rPr lang="en-US" dirty="0" smtClean="0"/>
              <a:t>Even in the case of homogeneous resources, it takes longer to synchronize all the replicas at every exchange step. (because NAMD runtime is not always constant)</a:t>
            </a:r>
          </a:p>
          <a:p>
            <a:pPr lvl="1"/>
            <a:r>
              <a:rPr lang="en-US" dirty="0" smtClean="0"/>
              <a:t>Even if it were possible to implement distributed synchronous RE without remote file staging, the algorithm still effects the performance negatively due to synchronization at each exchange step. </a:t>
            </a:r>
          </a:p>
          <a:p>
            <a:r>
              <a:rPr lang="en-US" dirty="0" smtClean="0"/>
              <a:t>Asynchronous RE:</a:t>
            </a:r>
          </a:p>
          <a:p>
            <a:pPr lvl="1"/>
            <a:r>
              <a:rPr lang="en-US" dirty="0" smtClean="0"/>
              <a:t>Centralized: </a:t>
            </a:r>
          </a:p>
          <a:p>
            <a:pPr lvl="2"/>
            <a:r>
              <a:rPr lang="en-US" dirty="0" smtClean="0"/>
              <a:t>distributed runs take slightly longer due to the remote file staging. </a:t>
            </a:r>
          </a:p>
          <a:p>
            <a:pPr lvl="1"/>
            <a:r>
              <a:rPr lang="en-US" dirty="0" smtClean="0"/>
              <a:t>Decentralized: in the decentralized implementation the remote file staging is replaced with exchange of data via the advert server. </a:t>
            </a:r>
          </a:p>
          <a:p>
            <a:pPr lvl="2"/>
            <a:r>
              <a:rPr lang="en-US" dirty="0" smtClean="0"/>
              <a:t>Distribution of resources does not effect the performance in general. </a:t>
            </a:r>
          </a:p>
          <a:p>
            <a:pPr lvl="2"/>
            <a:r>
              <a:rPr lang="en-US" dirty="0" smtClean="0"/>
              <a:t>Unless the resources are so far away that the communication times are adversely effected.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Replica-Exchange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Monte Carlo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Simulations and Methodology have been tied to specific implementations and infrastructure</a:t>
            </a:r>
          </a:p>
          <a:p>
            <a:pPr lvl="1"/>
            <a:r>
              <a:rPr lang="en-US" dirty="0" smtClean="0"/>
              <a:t>Break the coupling between the development and the underlying infrastructure:</a:t>
            </a:r>
          </a:p>
          <a:p>
            <a:pPr lvl="2"/>
            <a:r>
              <a:rPr lang="en-US" dirty="0" smtClean="0"/>
              <a:t>Interoperable:  Usage across multiple infrastructure</a:t>
            </a:r>
          </a:p>
          <a:p>
            <a:pPr lvl="2"/>
            <a:r>
              <a:rPr lang="en-US" dirty="0" smtClean="0"/>
              <a:t>Extensible -- to new methods of communication and coordination </a:t>
            </a:r>
          </a:p>
          <a:p>
            <a:pPr lvl="2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Whither New Distributed Algorithms? </a:t>
            </a:r>
          </a:p>
          <a:p>
            <a:pPr lvl="2"/>
            <a:r>
              <a:rPr lang="en-US" dirty="0" smtClean="0"/>
              <a:t>Infrastructure doesn’t support implementation/testing, hence no attempts at algorithmic innovation; hence no pressure on infrastructure!</a:t>
            </a:r>
          </a:p>
          <a:p>
            <a:r>
              <a:rPr lang="en-US" dirty="0" smtClean="0"/>
              <a:t>Challenges at Multiple-Levels</a:t>
            </a:r>
          </a:p>
          <a:p>
            <a:pPr lvl="1"/>
            <a:r>
              <a:rPr lang="en-US" dirty="0" smtClean="0"/>
              <a:t>Heterogeneity of environments –  coordination and execution</a:t>
            </a:r>
          </a:p>
          <a:p>
            <a:pPr lvl="1"/>
            <a:r>
              <a:rPr lang="en-US" dirty="0" smtClean="0"/>
              <a:t>Distributed Coordination Problem: Developing applications that are able to orchestrate heterogeneous resources. RE simulations involve a large number of loosely coupled ensembles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Overcoming RE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abstractions for distributed computing, implement a flexible, extensible and scalable RE capability</a:t>
            </a:r>
          </a:p>
          <a:p>
            <a:pPr lvl="1"/>
            <a:r>
              <a:rPr lang="en-US" dirty="0" smtClean="0"/>
              <a:t>Utilizes a range of infrastructure concurrently</a:t>
            </a:r>
          </a:p>
          <a:p>
            <a:pPr lvl="1"/>
            <a:r>
              <a:rPr lang="en-US" dirty="0" smtClean="0"/>
              <a:t>Supports different replica pairing/exchanging mechanisms:</a:t>
            </a:r>
          </a:p>
          <a:p>
            <a:pPr lvl="2"/>
            <a:r>
              <a:rPr lang="en-US" dirty="0" smtClean="0"/>
              <a:t>Synchronous versus asynchronous and thereby different variants of the RE algorithm</a:t>
            </a:r>
          </a:p>
          <a:p>
            <a:pPr lvl="2"/>
            <a:r>
              <a:rPr lang="en-US" dirty="0" smtClean="0"/>
              <a:t>Supports different coordination mechanisms</a:t>
            </a:r>
          </a:p>
          <a:p>
            <a:r>
              <a:rPr lang="en-US" dirty="0" smtClean="0"/>
              <a:t>Implement (</a:t>
            </a:r>
            <a:r>
              <a:rPr lang="en-US" dirty="0" err="1" smtClean="0"/>
              <a:t>i</a:t>
            </a:r>
            <a:r>
              <a:rPr lang="en-US" dirty="0" smtClean="0"/>
              <a:t>) Synchronous Exchange (ii) Two types of Asynchronous Exchange types</a:t>
            </a:r>
          </a:p>
          <a:p>
            <a:pPr lvl="1"/>
            <a:r>
              <a:rPr lang="en-US" dirty="0" smtClean="0"/>
              <a:t>Performance Advantages arise</a:t>
            </a:r>
          </a:p>
          <a:p>
            <a:pPr lvl="1"/>
            <a:r>
              <a:rPr lang="en-US" dirty="0" smtClean="0"/>
              <a:t>Logical and physically distributed applications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(Traditional)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traditional implementation of RE and number of replicas (N),  create a </a:t>
            </a:r>
            <a:r>
              <a:rPr lang="en-US" b="1" dirty="0" smtClean="0"/>
              <a:t>fixed set of  N/2</a:t>
            </a:r>
            <a:r>
              <a:rPr lang="en-US" dirty="0" smtClean="0"/>
              <a:t> pairs of replicas.</a:t>
            </a:r>
          </a:p>
          <a:p>
            <a:r>
              <a:rPr lang="en-US" dirty="0" smtClean="0"/>
              <a:t>When </a:t>
            </a:r>
            <a:r>
              <a:rPr lang="en-US" i="1" dirty="0" smtClean="0"/>
              <a:t>all</a:t>
            </a:r>
            <a:r>
              <a:rPr lang="en-US" dirty="0" smtClean="0"/>
              <a:t> the replicas reach a pre-determined state, the exchanges are attempted (the exchange step). </a:t>
            </a:r>
          </a:p>
          <a:p>
            <a:pPr lvl="1"/>
            <a:r>
              <a:rPr lang="en-US" dirty="0" smtClean="0"/>
              <a:t>If yes, (i.e. exchange is successful), parameters such as the temperature are swapped and replicas are re-started</a:t>
            </a:r>
          </a:p>
          <a:p>
            <a:pPr lvl="1"/>
            <a:r>
              <a:rPr lang="en-US" dirty="0" smtClean="0"/>
              <a:t>If not, continue till next exchange</a:t>
            </a:r>
          </a:p>
          <a:p>
            <a:r>
              <a:rPr lang="en-US" dirty="0" smtClean="0"/>
              <a:t>Limitations: </a:t>
            </a:r>
          </a:p>
          <a:p>
            <a:pPr lvl="1"/>
            <a:r>
              <a:rPr lang="en-US" dirty="0" smtClean="0"/>
              <a:t>Exchanges can only take place between fixed </a:t>
            </a:r>
            <a:r>
              <a:rPr lang="en-US" dirty="0" smtClean="0"/>
              <a:t>pairs of </a:t>
            </a:r>
            <a:r>
              <a:rPr lang="en-US" dirty="0" smtClean="0"/>
              <a:t>replicas;  inhibits exchanges between replicas with non-nearest temperatures.</a:t>
            </a:r>
          </a:p>
          <a:p>
            <a:pPr lvl="1"/>
            <a:r>
              <a:rPr lang="en-US" dirty="0" smtClean="0"/>
              <a:t>Synchronized exchange steps: Inefficient for heterogeneous infrastructure (i.e., different running times for each replica).  </a:t>
            </a:r>
          </a:p>
          <a:p>
            <a:pPr lvl="1"/>
            <a:r>
              <a:rPr lang="en-US" dirty="0" smtClean="0"/>
              <a:t>Synchronized exchange step means concurrent (</a:t>
            </a:r>
            <a:r>
              <a:rPr lang="en-US" dirty="0" err="1" smtClean="0"/>
              <a:t>bursty</a:t>
            </a:r>
            <a:r>
              <a:rPr lang="en-US" dirty="0" smtClean="0"/>
              <a:t>) communication and coordination; does not scale for large 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Asynchronous version of the RE algorithm to overcome the limitations.</a:t>
            </a:r>
          </a:p>
          <a:p>
            <a:pPr lvl="1"/>
            <a:r>
              <a:rPr lang="en-US" dirty="0" smtClean="0"/>
              <a:t>Asynchronous RE, replicas can perform exchanges with any other available replica, whenever possible – instead of  waiting for all the replicas to finish for a synchronized exchange step</a:t>
            </a:r>
          </a:p>
          <a:p>
            <a:pPr lvl="1"/>
            <a:r>
              <a:rPr lang="en-US" dirty="0" smtClean="0"/>
              <a:t>This does not limit exchanges to fixed pairs of replicas. Any two replicas can attempt to exchange.</a:t>
            </a:r>
          </a:p>
          <a:p>
            <a:r>
              <a:rPr lang="en-US" dirty="0" smtClean="0"/>
              <a:t>Experiment with two different </a:t>
            </a:r>
            <a:r>
              <a:rPr lang="en-US" dirty="0" err="1" smtClean="0"/>
              <a:t>async</a:t>
            </a:r>
            <a:r>
              <a:rPr lang="en-US" dirty="0" smtClean="0"/>
              <a:t> implementations:</a:t>
            </a:r>
          </a:p>
          <a:p>
            <a:pPr lvl="1"/>
            <a:r>
              <a:rPr lang="en-US" dirty="0" smtClean="0"/>
              <a:t>Centralized point of decision making &amp; </a:t>
            </a:r>
            <a:r>
              <a:rPr lang="en-US" dirty="0" err="1" smtClean="0"/>
              <a:t>coordination(cent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master co-ordinates and manages all the replicas and exchanges [Classical M-W Paradigm]</a:t>
            </a:r>
          </a:p>
          <a:p>
            <a:pPr lvl="1"/>
            <a:r>
              <a:rPr lang="en-US" dirty="0" smtClean="0"/>
              <a:t>Decentralized coordination (De-cent)</a:t>
            </a:r>
          </a:p>
          <a:p>
            <a:pPr lvl="2"/>
            <a:r>
              <a:rPr lang="en-US" dirty="0" smtClean="0"/>
              <a:t>Each replica is handled independently [akin to P2P..w/ M]</a:t>
            </a:r>
          </a:p>
          <a:p>
            <a:pPr lvl="2"/>
            <a:r>
              <a:rPr lang="en-US" dirty="0" smtClean="0"/>
              <a:t>Does this prevent central manager/master from becoming a bottleneck,  with large N?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– Asynchronous RE Centralized</a:t>
            </a:r>
            <a:endParaRPr lang="en-US" dirty="0"/>
          </a:p>
        </p:txBody>
      </p:sp>
      <p:pic>
        <p:nvPicPr>
          <p:cNvPr id="8" name="Picture 7" descr="central_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66" y="1378546"/>
            <a:ext cx="6993619" cy="547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– Asynchronous RE Decentralized</a:t>
            </a:r>
            <a:endParaRPr lang="en-US" dirty="0"/>
          </a:p>
        </p:txBody>
      </p:sp>
      <p:pic>
        <p:nvPicPr>
          <p:cNvPr id="3" name="Picture 2" descr="decentral_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13" y="1352260"/>
            <a:ext cx="6201971" cy="5005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89" dirty="0" smtClean="0"/>
              <a:t>SAGA </a:t>
            </a:r>
            <a:r>
              <a:rPr lang="en-US" sz="2889" dirty="0" err="1" smtClean="0"/>
              <a:t>BigJob</a:t>
            </a:r>
            <a:r>
              <a:rPr lang="en-US" sz="2889" dirty="0" smtClean="0"/>
              <a:t>: General purpose Pilot-Job </a:t>
            </a:r>
            <a:br>
              <a:rPr lang="en-US" sz="2889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1683220"/>
          </a:xfrm>
        </p:spPr>
        <p:txBody>
          <a:bodyPr>
            <a:normAutofit/>
          </a:bodyPr>
          <a:lstStyle/>
          <a:p>
            <a:r>
              <a:rPr lang="en-US" dirty="0" smtClean="0"/>
              <a:t>We use the SAGA </a:t>
            </a:r>
            <a:r>
              <a:rPr lang="en-US" dirty="0" err="1" smtClean="0"/>
              <a:t>BigJob</a:t>
            </a:r>
            <a:r>
              <a:rPr lang="en-US" dirty="0" smtClean="0"/>
              <a:t> (the </a:t>
            </a:r>
            <a:r>
              <a:rPr lang="en-US" dirty="0"/>
              <a:t>SAGA Pilot-Job </a:t>
            </a:r>
            <a:r>
              <a:rPr lang="en-US" dirty="0" smtClean="0"/>
              <a:t>framework</a:t>
            </a:r>
            <a:r>
              <a:rPr lang="en-US" dirty="0"/>
              <a:t>)</a:t>
            </a:r>
            <a:r>
              <a:rPr lang="en-US" dirty="0" smtClean="0"/>
              <a:t> to </a:t>
            </a:r>
            <a:r>
              <a:rPr lang="en-US" dirty="0"/>
              <a:t>run RE simulations across multiple</a:t>
            </a:r>
            <a:r>
              <a:rPr lang="en-US" dirty="0" smtClean="0"/>
              <a:t>, heterogeneous </a:t>
            </a:r>
            <a:r>
              <a:rPr lang="en-US" dirty="0"/>
              <a:t>distributed </a:t>
            </a:r>
            <a:r>
              <a:rPr lang="en-US" dirty="0" smtClean="0"/>
              <a:t>Grid infrastructures.  Supports both pull and push-based.</a:t>
            </a:r>
          </a:p>
        </p:txBody>
      </p:sp>
      <p:pic>
        <p:nvPicPr>
          <p:cNvPr id="4" name="Picture 3" descr="Bigjob_arc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643" y="2654300"/>
            <a:ext cx="6173857" cy="409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003" y="4802595"/>
            <a:ext cx="827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(Application)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486</TotalTime>
  <Words>1372</Words>
  <Application>Microsoft Macintosh PowerPoint</Application>
  <PresentationFormat>On-screen Show (4:3)</PresentationFormat>
  <Paragraphs>129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Perspective</vt:lpstr>
      <vt:lpstr>1_Perspective</vt:lpstr>
      <vt:lpstr>Efficient Replica-Exchange Simulations on Production Infrastructure</vt:lpstr>
      <vt:lpstr>Replica-Exchange Simulations</vt:lpstr>
      <vt:lpstr>RE: Limitations</vt:lpstr>
      <vt:lpstr>Overcoming RE Limitations</vt:lpstr>
      <vt:lpstr>Synchronous (Traditional) RE</vt:lpstr>
      <vt:lpstr>Asynchronous RE</vt:lpstr>
      <vt:lpstr>Control Flow – Asynchronous RE Centralized</vt:lpstr>
      <vt:lpstr>Control Flow – Asynchronous RE Decentralized</vt:lpstr>
      <vt:lpstr>SAGA BigJob: General purpose Pilot-Job  </vt:lpstr>
      <vt:lpstr>Experiments</vt:lpstr>
      <vt:lpstr>Scale-Up Experiment Configurations</vt:lpstr>
      <vt:lpstr>PowerPoint Presentation</vt:lpstr>
      <vt:lpstr>Analysis </vt:lpstr>
      <vt:lpstr>Scale-Out Experiment Configurations</vt:lpstr>
      <vt:lpstr>PowerPoint Presentation</vt:lpstr>
      <vt:lpstr>PowerPoint Presentation</vt:lpstr>
      <vt:lpstr>PowerPoint Presentation</vt:lpstr>
      <vt:lpstr>Analysis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athota1</cp:lastModifiedBy>
  <cp:revision>97</cp:revision>
  <dcterms:created xsi:type="dcterms:W3CDTF">2010-09-21T08:41:42Z</dcterms:created>
  <dcterms:modified xsi:type="dcterms:W3CDTF">2011-03-02T17:45:16Z</dcterms:modified>
</cp:coreProperties>
</file>