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Default Extension="jpeg" ContentType="image/jpeg"/>
  <Override PartName="/ppt/slideMasters/slideMaster2.xml" ContentType="application/vnd.openxmlformats-officedocument.presentationml.slideMaster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7" r:id="rId2"/>
  </p:sldMasterIdLst>
  <p:notesMasterIdLst>
    <p:notesMasterId r:id="rId27"/>
  </p:notesMasterIdLst>
  <p:sldIdLst>
    <p:sldId id="256" r:id="rId3"/>
    <p:sldId id="832" r:id="rId4"/>
    <p:sldId id="787" r:id="rId5"/>
    <p:sldId id="846" r:id="rId6"/>
    <p:sldId id="815" r:id="rId7"/>
    <p:sldId id="816" r:id="rId8"/>
    <p:sldId id="844" r:id="rId9"/>
    <p:sldId id="848" r:id="rId10"/>
    <p:sldId id="849" r:id="rId11"/>
    <p:sldId id="850" r:id="rId12"/>
    <p:sldId id="851" r:id="rId13"/>
    <p:sldId id="853" r:id="rId14"/>
    <p:sldId id="854" r:id="rId15"/>
    <p:sldId id="864" r:id="rId16"/>
    <p:sldId id="858" r:id="rId17"/>
    <p:sldId id="860" r:id="rId18"/>
    <p:sldId id="856" r:id="rId19"/>
    <p:sldId id="857" r:id="rId20"/>
    <p:sldId id="865" r:id="rId21"/>
    <p:sldId id="866" r:id="rId22"/>
    <p:sldId id="867" r:id="rId23"/>
    <p:sldId id="868" r:id="rId24"/>
    <p:sldId id="757" r:id="rId25"/>
    <p:sldId id="75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>
    <p:restoredLeft sz="15353" autoAdjust="0"/>
    <p:restoredTop sz="97997" autoAdjust="0"/>
  </p:normalViewPr>
  <p:slideViewPr>
    <p:cSldViewPr snapToGrid="0" snapToObjects="1">
      <p:cViewPr>
        <p:scale>
          <a:sx n="100" d="100"/>
          <a:sy n="100" d="100"/>
        </p:scale>
        <p:origin x="-600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6/21/12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48C641A-60C8-014D-9A29-9CEB50A103E1}" type="slidenum">
              <a:rPr lang="en-US"/>
              <a:pPr/>
              <a:t>4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  <a:cs typeface="ＭＳ Ｐゴシック" pitchFamily="-84" charset="-128"/>
              </a:rPr>
              <a:t>This is a good time to pause and take stock: 1</a:t>
            </a:r>
            <a:r>
              <a:rPr lang="en-US" baseline="30000" smtClean="0">
                <a:ea typeface="ＭＳ Ｐゴシック" pitchFamily="-84" charset="-128"/>
                <a:cs typeface="ＭＳ Ｐゴシック" pitchFamily="-84" charset="-128"/>
              </a:rPr>
              <a:t>st</a:t>
            </a:r>
            <a:r>
              <a:rPr lang="en-US" smtClean="0">
                <a:ea typeface="ＭＳ Ｐゴシック" pitchFamily="-84" charset="-128"/>
                <a:cs typeface="ＭＳ Ｐゴシック" pitchFamily="-84" charset="-128"/>
              </a:rPr>
              <a:t> generation done, new capabilities are emerging, new application requirements. </a:t>
            </a:r>
          </a:p>
          <a:p>
            <a:pPr eaLnBrk="1" hangingPunct="1"/>
            <a:r>
              <a:rPr lang="en-US" smtClean="0">
                <a:ea typeface="ＭＳ Ｐゴシック" pitchFamily="-84" charset="-128"/>
                <a:cs typeface="ＭＳ Ｐゴシック" pitchFamily="-84" charset="-128"/>
              </a:rPr>
              <a:t>There have been failures. 1000 cores – 100 Gb – 10 sites not 10 people, but 1 graduate student. </a:t>
            </a:r>
          </a:p>
          <a:p>
            <a:pPr eaLnBrk="1" hangingPunct="1"/>
            <a:r>
              <a:rPr lang="en-US" smtClean="0">
                <a:ea typeface="ＭＳ Ｐゴシック" pitchFamily="-84" charset="-128"/>
                <a:cs typeface="ＭＳ Ｐゴシック" pitchFamily="-84" charset="-128"/>
              </a:rPr>
              <a:t>Domain specific versus General purpose? Build upon existing infrastructure or split off and specialise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“Clouds are about provisioning, grids are about federation”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</a:t>
            </a:r>
            <a:r>
              <a:rPr lang="en-US" dirty="0" smtClean="0"/>
              <a:t> you can keep your head when all about you, Are losing theirs and blaming it on you..”</a:t>
            </a:r>
          </a:p>
          <a:p>
            <a:r>
              <a:rPr lang="en-US" dirty="0" smtClean="0"/>
              <a:t>“The reason why we are so well prepared to handle the multi-core era, is because we took the trouble to understand parallel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saga_logo_grey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" y="0"/>
            <a:ext cx="914400" cy="5875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6/21/12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aga-project.or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df"/><Relationship Id="rId3" Type="http://schemas.openxmlformats.org/officeDocument/2006/relationships/image" Target="../media/image9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df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d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df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df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d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df"/><Relationship Id="rId3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sz="2100" dirty="0" smtClean="0"/>
              <a:t>Pradeep Mantha, </a:t>
            </a:r>
            <a:r>
              <a:rPr lang="en-US" sz="2100" dirty="0" err="1" smtClean="0"/>
              <a:t>Nayong</a:t>
            </a:r>
            <a:r>
              <a:rPr lang="en-US" sz="2100" dirty="0" smtClean="0"/>
              <a:t> Kim, Andre </a:t>
            </a:r>
            <a:r>
              <a:rPr lang="en-US" sz="2100" dirty="0" err="1" smtClean="0"/>
              <a:t>Luckow</a:t>
            </a:r>
            <a:r>
              <a:rPr lang="en-US" sz="2100" dirty="0" smtClean="0"/>
              <a:t>, </a:t>
            </a:r>
            <a:r>
              <a:rPr lang="en-US" sz="2100" dirty="0" err="1" smtClean="0"/>
              <a:t>Joohyun</a:t>
            </a:r>
            <a:r>
              <a:rPr lang="en-US" sz="2100" dirty="0" smtClean="0"/>
              <a:t> Kim, Shantenu </a:t>
            </a:r>
            <a:r>
              <a:rPr lang="en-US" sz="2100" dirty="0" err="1" smtClean="0"/>
              <a:t>Jha</a:t>
            </a:r>
            <a:endParaRPr lang="en-US" sz="2100" dirty="0" smtClean="0"/>
          </a:p>
          <a:p>
            <a:endParaRPr lang="en-US" sz="2400" dirty="0" smtClean="0">
              <a:ea typeface="ＭＳ Ｐゴシック" pitchFamily="-84" charset="-128"/>
              <a:cs typeface="ＭＳ Ｐゴシック" pitchFamily="-84" charset="-128"/>
              <a:hlinkClick r:id="rId3"/>
            </a:endParaRPr>
          </a:p>
          <a:p>
            <a:r>
              <a:rPr lang="en-US" sz="2400" dirty="0" smtClean="0">
                <a:ea typeface="ＭＳ Ｐゴシック" pitchFamily="-84" charset="-128"/>
                <a:cs typeface="ＭＳ Ｐゴシック" pitchFamily="-84" charset="-128"/>
                <a:hlinkClick r:id="rId3"/>
              </a:rPr>
              <a:t>http://saga-project.org</a:t>
            </a:r>
            <a:endParaRPr lang="en-US" sz="2400" dirty="0" smtClean="0"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z="2100" dirty="0" smtClean="0">
                <a:solidFill>
                  <a:srgbClr val="800000"/>
                </a:solidFill>
              </a:rPr>
              <a:t>Emerging Computational Methods for Life Sciences,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800100"/>
            <a:ext cx="8169611" cy="1856674"/>
          </a:xfrm>
        </p:spPr>
        <p:txBody>
          <a:bodyPr>
            <a:noAutofit/>
          </a:bodyPr>
          <a:lstStyle/>
          <a:p>
            <a:r>
              <a:rPr lang="en-US" sz="2400" dirty="0" smtClean="0"/>
              <a:t>Understanding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-based Next-Generation Sequencing Alignment on Distributed </a:t>
            </a:r>
            <a:r>
              <a:rPr lang="en-US" sz="2400" dirty="0" err="1" smtClean="0"/>
              <a:t>CyberInfrastructures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Pilot-Data - SAGA Pilot-Abstractions for Data on DCI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Similar levels of heterogeneity in the data infrastructure</a:t>
            </a:r>
          </a:p>
          <a:p>
            <a:pPr lvl="1"/>
            <a:r>
              <a:rPr lang="en-US" sz="2000" dirty="0" smtClean="0"/>
              <a:t>File systems, storage, transport protocols, …</a:t>
            </a:r>
          </a:p>
          <a:p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Support application level capabilities to specify dependencies at a logical level rather than specific file level</a:t>
            </a:r>
          </a:p>
          <a:p>
            <a:pPr lvl="1"/>
            <a:r>
              <a:rPr lang="en-US" sz="2000" dirty="0" smtClean="0"/>
              <a:t>First class support for Affinities (D-C, D-D)</a:t>
            </a:r>
          </a:p>
          <a:p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Typically placement and scheduling of data is decoupled from the compute-tasks</a:t>
            </a:r>
          </a:p>
          <a:p>
            <a:pPr lvl="1"/>
            <a:r>
              <a:rPr lang="en-US" sz="2000" dirty="0" smtClean="0"/>
              <a:t>Integrated approach to compute and data ?</a:t>
            </a:r>
          </a:p>
          <a:p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Dynamic decision for data</a:t>
            </a:r>
          </a:p>
          <a:p>
            <a:pPr lvl="1"/>
            <a:r>
              <a:rPr lang="en-US" sz="2000" dirty="0" smtClean="0"/>
              <a:t>Analogous  to late-binding of data</a:t>
            </a:r>
          </a:p>
          <a:p>
            <a:pPr lvl="1"/>
            <a:r>
              <a:rPr lang="en-US" sz="2000" dirty="0" smtClean="0"/>
              <a:t>Fluctuating resources as a fundamental property of DCI</a:t>
            </a:r>
          </a:p>
          <a:p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Abstraction for other factors and not application specific way:</a:t>
            </a:r>
          </a:p>
          <a:p>
            <a:pPr lvl="1"/>
            <a:r>
              <a:rPr lang="en-US" sz="2000" dirty="0" smtClean="0"/>
              <a:t>Varying data sources, fluctuating data rates, etc</a:t>
            </a:r>
          </a:p>
          <a:p>
            <a:r>
              <a:rPr lang="en-US" sz="2200" dirty="0" smtClean="0"/>
              <a:t>SAGA Based Pilot-Data abstraction - </a:t>
            </a:r>
            <a:r>
              <a:rPr lang="en-US" sz="2200" dirty="0" err="1" smtClean="0"/>
              <a:t>BigData</a:t>
            </a:r>
            <a:endParaRPr lang="en-US" sz="2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Exposing the P* Model: The Pilot-API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Interoperable and extensible and supports multiple distinct production cyber infrastructures. </a:t>
            </a:r>
          </a:p>
          <a:p>
            <a:r>
              <a:rPr lang="en-US" dirty="0" smtClean="0"/>
              <a:t>Exposes the core functionalities of a Pilot framework via a unified interface.</a:t>
            </a:r>
          </a:p>
          <a:p>
            <a:r>
              <a:rPr lang="en-US" dirty="0" smtClean="0"/>
              <a:t>The API provides five core classes: </a:t>
            </a:r>
          </a:p>
          <a:p>
            <a:pPr lvl="1"/>
            <a:r>
              <a:rPr lang="en-US" dirty="0" err="1" smtClean="0"/>
              <a:t>PilotComputeService</a:t>
            </a:r>
            <a:r>
              <a:rPr lang="en-US" dirty="0" smtClean="0"/>
              <a:t> for managing Pilot-Jobs, </a:t>
            </a:r>
          </a:p>
          <a:p>
            <a:pPr lvl="1"/>
            <a:r>
              <a:rPr lang="en-US" dirty="0" err="1" smtClean="0"/>
              <a:t>PilotDataService</a:t>
            </a:r>
            <a:r>
              <a:rPr lang="en-US" dirty="0" smtClean="0"/>
              <a:t> for managing Pilot-Data </a:t>
            </a:r>
          </a:p>
          <a:p>
            <a:pPr lvl="1"/>
            <a:r>
              <a:rPr lang="en-US" dirty="0" err="1" smtClean="0"/>
              <a:t>ComputeDataService</a:t>
            </a:r>
            <a:r>
              <a:rPr lang="en-US" dirty="0" smtClean="0"/>
              <a:t> for the management of </a:t>
            </a:r>
            <a:r>
              <a:rPr lang="en-US" dirty="0" err="1" smtClean="0"/>
              <a:t>ComputeUnits</a:t>
            </a:r>
            <a:r>
              <a:rPr lang="en-US" dirty="0" smtClean="0"/>
              <a:t> (CUs) and </a:t>
            </a:r>
            <a:r>
              <a:rPr lang="en-US" dirty="0" err="1" smtClean="0"/>
              <a:t>DataUnits</a:t>
            </a:r>
            <a:r>
              <a:rPr lang="en-US" dirty="0" smtClean="0"/>
              <a:t> (</a:t>
            </a:r>
            <a:r>
              <a:rPr lang="en-US" dirty="0" err="1" smtClean="0"/>
              <a:t>DUs</a:t>
            </a:r>
            <a:r>
              <a:rPr lang="en-US" dirty="0" smtClean="0"/>
              <a:t>). </a:t>
            </a:r>
          </a:p>
          <a:p>
            <a:pPr lvl="1"/>
            <a:r>
              <a:rPr lang="en-US" dirty="0" smtClean="0"/>
              <a:t>A CU represents a primary self-containing piece of work, while a DU represents a logical set for data.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Pilot-</a:t>
            </a:r>
            <a:r>
              <a:rPr lang="en-US" dirty="0" err="1" smtClean="0">
                <a:ea typeface="ＭＳ Ｐゴシック" pitchFamily="-84" charset="-128"/>
                <a:cs typeface="ＭＳ Ｐゴシック" pitchFamily="-84" charset="-128"/>
              </a:rPr>
              <a:t>MapReduce</a:t>
            </a:r>
            <a:endParaRPr lang="en-US" dirty="0" smtClean="0">
              <a:ea typeface="ＭＳ Ｐゴシック" pitchFamily="-84" charset="-128"/>
              <a:cs typeface="ＭＳ Ｐゴシック" pitchFamily="-84" charset="-128"/>
            </a:endParaRPr>
          </a:p>
        </p:txBody>
      </p:sp>
      <p:pic>
        <p:nvPicPr>
          <p:cNvPr id="6" name="Content Placeholder 3" descr="pmr-flow.png"/>
          <p:cNvPicPr>
            <a:picLocks noChangeAspect="1"/>
          </p:cNvPicPr>
          <p:nvPr/>
        </p:nvPicPr>
        <p:blipFill>
          <a:blip r:embed="rId2"/>
          <a:srcRect t="-17921" b="-17921"/>
          <a:stretch>
            <a:fillRect/>
          </a:stretch>
        </p:blipFill>
        <p:spPr bwMode="auto">
          <a:xfrm>
            <a:off x="592847" y="1178114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Pilot-</a:t>
            </a:r>
            <a:r>
              <a:rPr lang="en-US" dirty="0" err="1" smtClean="0">
                <a:ea typeface="ＭＳ Ｐゴシック" pitchFamily="-84" charset="-128"/>
                <a:cs typeface="ＭＳ Ｐゴシック" pitchFamily="-84" charset="-128"/>
              </a:rPr>
              <a:t>MapReduce</a:t>
            </a: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 (for NGS)</a:t>
            </a:r>
            <a:endParaRPr lang="en-US" dirty="0"/>
          </a:p>
        </p:txBody>
      </p:sp>
      <p:pic>
        <p:nvPicPr>
          <p:cNvPr id="5" name="Content Placeholder 4" descr="mr-arch.pdf"/>
          <p:cNvPicPr>
            <a:picLocks noGrp="1" noChangeAspect="1"/>
          </p:cNvPicPr>
          <p:nvPr>
            <p:ph idx="1"/>
          </p:nvPr>
        </p:nvPicPr>
        <mc:AlternateContent xmlns:ma="http://schemas.microsoft.com/office/mac/drawingml/2008/main">
          <mc:Choice Requires="ma">
            <p:blipFill>
              <a:blip r:embed="rId2"/>
              <a:srcRect l="-21672" r="-2167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rcRect l="-21672" r="-21672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mtClean="0">
                <a:ea typeface="ＭＳ Ｐゴシック" pitchFamily="-84" charset="-128"/>
                <a:cs typeface="ＭＳ Ｐゴシック" pitchFamily="-84" charset="-128"/>
              </a:rPr>
              <a:t>P* Model of Pilot-Abstractions Redux</a:t>
            </a:r>
          </a:p>
        </p:txBody>
      </p:sp>
      <p:pic>
        <p:nvPicPr>
          <p:cNvPr id="95235" name="Content Placeholder 4" descr="pilot-abstractions-layer.png"/>
          <p:cNvPicPr>
            <a:picLocks noGrp="1" noChangeAspect="1"/>
          </p:cNvPicPr>
          <p:nvPr>
            <p:ph idx="1"/>
          </p:nvPr>
        </p:nvPicPr>
        <p:blipFill>
          <a:blip r:embed="rId2"/>
          <a:srcRect l="-56310" r="-56310"/>
          <a:stretch>
            <a:fillRect/>
          </a:stretch>
        </p:blipFill>
        <p:spPr>
          <a:xfrm>
            <a:off x="327025" y="1524000"/>
            <a:ext cx="9142413" cy="50371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PMR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Pilot-</a:t>
            </a:r>
            <a:r>
              <a:rPr lang="en-US" dirty="0" err="1" smtClean="0"/>
              <a:t>MapReduce</a:t>
            </a:r>
            <a:r>
              <a:rPr lang="en-US" dirty="0" smtClean="0"/>
              <a:t> (PMR) can be configured as</a:t>
            </a:r>
          </a:p>
          <a:p>
            <a:r>
              <a:rPr lang="en-US" dirty="0" smtClean="0"/>
              <a:t>Local MR</a:t>
            </a:r>
          </a:p>
          <a:p>
            <a:pPr lvl="1"/>
            <a:r>
              <a:rPr lang="en-US" dirty="0" smtClean="0"/>
              <a:t>Localization of data is costly</a:t>
            </a:r>
          </a:p>
          <a:p>
            <a:r>
              <a:rPr lang="en-US" dirty="0" smtClean="0"/>
              <a:t>Hierarchical MR</a:t>
            </a:r>
          </a:p>
          <a:p>
            <a:pPr lvl="1"/>
            <a:r>
              <a:rPr lang="en-US" dirty="0" smtClean="0"/>
              <a:t>Suitable for distributed data analysis. Global reduce is overhead and is not easy and straight forward to design for all kinds of application.</a:t>
            </a:r>
          </a:p>
          <a:p>
            <a:r>
              <a:rPr lang="en-US" dirty="0" smtClean="0"/>
              <a:t>Distributed MR</a:t>
            </a:r>
          </a:p>
          <a:p>
            <a:pPr lvl="1"/>
            <a:r>
              <a:rPr lang="en-US" dirty="0" smtClean="0"/>
              <a:t>Suitable for distributed data analysis. No global reduce is required.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84" charset="-128"/>
                <a:cs typeface="ＭＳ Ｐゴシック" pitchFamily="-84" charset="-128"/>
              </a:rPr>
              <a:t>Distributed (DMR) versus Hierarchical (HMR) </a:t>
            </a:r>
          </a:p>
        </p:txBody>
      </p:sp>
      <p:pic>
        <p:nvPicPr>
          <p:cNvPr id="63490" name="Content Placeholder 3" descr="distributed_hierachical.png"/>
          <p:cNvPicPr>
            <a:picLocks noGrp="1" noChangeAspect="1"/>
          </p:cNvPicPr>
          <p:nvPr>
            <p:ph idx="1"/>
          </p:nvPr>
        </p:nvPicPr>
        <p:blipFill>
          <a:blip r:embed="rId2"/>
          <a:srcRect l="-932" r="-93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NGS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Short Read Alignment</a:t>
            </a:r>
          </a:p>
          <a:p>
            <a:pPr lvl="1"/>
            <a:r>
              <a:rPr lang="en-US" dirty="0" smtClean="0"/>
              <a:t>BWA, Bowtie etc.,</a:t>
            </a:r>
          </a:p>
          <a:p>
            <a:r>
              <a:rPr lang="en-US" dirty="0" smtClean="0"/>
              <a:t>Post Alignment</a:t>
            </a:r>
          </a:p>
          <a:p>
            <a:pPr lvl="1"/>
            <a:r>
              <a:rPr lang="en-US" dirty="0" smtClean="0"/>
              <a:t>Duplicate read removal, SNP Finding etc.,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for NGS Analysis</a:t>
            </a:r>
          </a:p>
          <a:p>
            <a:pPr lvl="1"/>
            <a:r>
              <a:rPr lang="en-US" dirty="0" err="1" smtClean="0"/>
              <a:t>Seqal</a:t>
            </a:r>
            <a:r>
              <a:rPr lang="en-US" dirty="0" smtClean="0"/>
              <a:t>: </a:t>
            </a:r>
          </a:p>
          <a:p>
            <a:pPr lvl="2"/>
            <a:r>
              <a:rPr lang="en-US" dirty="0" err="1" smtClean="0"/>
              <a:t>Hadoop</a:t>
            </a:r>
            <a:r>
              <a:rPr lang="en-US" dirty="0" smtClean="0"/>
              <a:t> API based</a:t>
            </a:r>
          </a:p>
          <a:p>
            <a:pPr lvl="2"/>
            <a:r>
              <a:rPr lang="en-US" dirty="0" smtClean="0"/>
              <a:t>Short read alignment using BWA aligner in map phase </a:t>
            </a:r>
          </a:p>
          <a:p>
            <a:pPr lvl="2"/>
            <a:r>
              <a:rPr lang="en-US" dirty="0" smtClean="0"/>
              <a:t>Duplicate read removal in reduce phase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Crossbow: </a:t>
            </a:r>
          </a:p>
          <a:p>
            <a:pPr lvl="2"/>
            <a:r>
              <a:rPr lang="en-US" dirty="0" err="1" smtClean="0"/>
              <a:t>Hadoop</a:t>
            </a:r>
            <a:r>
              <a:rPr lang="en-US" dirty="0" smtClean="0"/>
              <a:t> Streaming </a:t>
            </a:r>
          </a:p>
          <a:p>
            <a:pPr lvl="2"/>
            <a:r>
              <a:rPr lang="en-US" dirty="0" smtClean="0"/>
              <a:t>Contains 4 steps - preprocessing, Alignment, SNP finding and </a:t>
            </a:r>
            <a:r>
              <a:rPr lang="en-US" dirty="0" err="1" smtClean="0"/>
              <a:t>postprocessing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Each step is a </a:t>
            </a:r>
            <a:r>
              <a:rPr lang="en-US" dirty="0" err="1" smtClean="0"/>
              <a:t>Hadoop</a:t>
            </a:r>
            <a:r>
              <a:rPr lang="en-US" dirty="0" smtClean="0"/>
              <a:t> streaming-based </a:t>
            </a:r>
            <a:r>
              <a:rPr lang="en-US" dirty="0" err="1" smtClean="0"/>
              <a:t>MapReduce</a:t>
            </a:r>
            <a:r>
              <a:rPr lang="en-US" dirty="0" smtClean="0"/>
              <a:t> application and the output of each step is stored in HDFS and read from HDFS by the next step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PMR versus other </a:t>
            </a:r>
            <a:r>
              <a:rPr lang="en-US" dirty="0" err="1" smtClean="0"/>
              <a:t>MapReduce</a:t>
            </a:r>
            <a:r>
              <a:rPr lang="en-US" dirty="0" smtClean="0"/>
              <a:t> Implementations</a:t>
            </a:r>
            <a:endParaRPr lang="en-US" dirty="0"/>
          </a:p>
        </p:txBody>
      </p:sp>
      <p:pic>
        <p:nvPicPr>
          <p:cNvPr id="4" name="Content Placeholder 3" descr="Screen Shot 2012-06-12 at 5.18.31 P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9533" b="-9533"/>
          <a:stretch>
            <a:fillRect/>
          </a:stretch>
        </p:blipFill>
        <p:spPr/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PMR Scalability </a:t>
            </a:r>
            <a:endParaRPr lang="en-US" dirty="0"/>
          </a:p>
        </p:txBody>
      </p:sp>
      <p:pic>
        <p:nvPicPr>
          <p:cNvPr id="4" name="Content Placeholder 3" descr="scale-out-bw1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6240" b="-6240"/>
              <a:stretch>
                <a:fillRect/>
              </a:stretch>
            </p:blipFill>
          </mc:Choice>
          <mc:Fallback>
            <p:blipFill>
              <a:blip r:embed="rId3"/>
              <a:srcRect t="-6240" b="-6240"/>
              <a:stretch>
                <a:fillRect/>
              </a:stretch>
            </p:blipFill>
          </mc:Fallback>
        </mc:AlternateContent>
        <p:spPr>
          <a:xfrm>
            <a:off x="396159" y="1178114"/>
            <a:ext cx="4510681" cy="2911286"/>
          </a:xfrm>
        </p:spPr>
      </p:pic>
      <p:pic>
        <p:nvPicPr>
          <p:cNvPr id="5" name="Picture 4" descr="scale-up-bw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661594" y="1346200"/>
            <a:ext cx="4482406" cy="2305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159" y="4089400"/>
            <a:ext cx="44232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Scale-Out:</a:t>
            </a:r>
          </a:p>
          <a:p>
            <a:r>
              <a:rPr lang="en-US" sz="1200" dirty="0" smtClean="0"/>
              <a:t>Read size dependent time-to-solution is measured for </a:t>
            </a:r>
          </a:p>
          <a:p>
            <a:r>
              <a:rPr lang="en-US" sz="1200" dirty="0" err="1" smtClean="0"/>
              <a:t>MapReduce</a:t>
            </a:r>
            <a:r>
              <a:rPr lang="en-US" sz="1200" dirty="0" smtClean="0"/>
              <a:t> tasks of read alignment and duplicate read</a:t>
            </a:r>
          </a:p>
          <a:p>
            <a:r>
              <a:rPr lang="en-US" sz="1200" dirty="0" smtClean="0"/>
              <a:t>removal. The number of nodes for this experiment is </a:t>
            </a:r>
          </a:p>
          <a:p>
            <a:r>
              <a:rPr lang="en-US" sz="1200" dirty="0" smtClean="0"/>
              <a:t>16(128 cores), the number of Workers is 32, and the </a:t>
            </a:r>
          </a:p>
          <a:p>
            <a:r>
              <a:rPr lang="en-US" sz="1200" dirty="0" smtClean="0"/>
              <a:t>chunk size is set to contain 625000 reads. The number of </a:t>
            </a:r>
          </a:p>
          <a:p>
            <a:r>
              <a:rPr lang="en-US" sz="1200" dirty="0" smtClean="0"/>
              <a:t>Reducers is set to 8. BWA is used for read alignment. </a:t>
            </a:r>
          </a:p>
          <a:p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015558" y="4089400"/>
            <a:ext cx="415803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Scale-Up:</a:t>
            </a:r>
          </a:p>
          <a:p>
            <a:r>
              <a:rPr lang="en-US" sz="1200" dirty="0" smtClean="0"/>
              <a:t>PMR scalability of a </a:t>
            </a:r>
            <a:r>
              <a:rPr lang="en-US" sz="1200" dirty="0" err="1" smtClean="0"/>
              <a:t>MapReduce</a:t>
            </a:r>
            <a:r>
              <a:rPr lang="en-US" sz="1200" dirty="0" smtClean="0"/>
              <a:t>-based computation </a:t>
            </a:r>
          </a:p>
          <a:p>
            <a:r>
              <a:rPr lang="en-US" sz="1200" dirty="0" smtClean="0"/>
              <a:t>for read alignment and duplicate read removal. The </a:t>
            </a:r>
          </a:p>
          <a:p>
            <a:r>
              <a:rPr lang="en-US" sz="1200" dirty="0" smtClean="0"/>
              <a:t>number of workers per node is set to 2 and the</a:t>
            </a:r>
          </a:p>
          <a:p>
            <a:r>
              <a:rPr lang="en-US" sz="1200" dirty="0" smtClean="0"/>
              <a:t>number of cores per each node is 8. The input read </a:t>
            </a:r>
          </a:p>
          <a:p>
            <a:r>
              <a:rPr lang="en-US" sz="1200" dirty="0" smtClean="0"/>
              <a:t>file is 10GB, the number of Reducers is set to 8, The </a:t>
            </a:r>
          </a:p>
          <a:p>
            <a:r>
              <a:rPr lang="en-US" sz="1200" dirty="0" smtClean="0"/>
              <a:t>number of reads in a chunk is 625000. BWA is used for </a:t>
            </a:r>
          </a:p>
          <a:p>
            <a:r>
              <a:rPr lang="en-US" sz="1200" dirty="0" smtClean="0"/>
              <a:t>read alignment 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23047" y="1178114"/>
            <a:ext cx="7966954" cy="4608884"/>
          </a:xfrm>
        </p:spPr>
        <p:txBody>
          <a:bodyPr>
            <a:noAutofit/>
          </a:bodyPr>
          <a:lstStyle/>
          <a:p>
            <a:r>
              <a:rPr lang="en-US" sz="1650" dirty="0" smtClean="0"/>
              <a:t>Motivation</a:t>
            </a:r>
          </a:p>
          <a:p>
            <a:pPr lvl="1"/>
            <a:r>
              <a:rPr lang="en-US" sz="1650" dirty="0" smtClean="0"/>
              <a:t>Advances in NGS platforms challenges NGS analytics on humongous amounts of sequencing data.</a:t>
            </a:r>
          </a:p>
          <a:p>
            <a:pPr lvl="1"/>
            <a:r>
              <a:rPr lang="en-US" sz="1650" dirty="0" err="1" smtClean="0"/>
              <a:t>MapReduce</a:t>
            </a:r>
            <a:r>
              <a:rPr lang="en-US" sz="1650" dirty="0" smtClean="0"/>
              <a:t> is an effective scalable programming model for processing huge amounts of data.</a:t>
            </a:r>
          </a:p>
          <a:p>
            <a:pPr lvl="1"/>
            <a:r>
              <a:rPr lang="en-US" sz="1650" dirty="0" smtClean="0"/>
              <a:t>Complexities of scaling applications for NGS analytics on DCI, using traditional MR implementations.</a:t>
            </a:r>
          </a:p>
          <a:p>
            <a:pPr lvl="1"/>
            <a:r>
              <a:rPr lang="en-US" sz="1650" dirty="0" smtClean="0"/>
              <a:t>Provide an effective, extensible and scalable </a:t>
            </a:r>
            <a:r>
              <a:rPr lang="en-US" sz="1650" dirty="0" err="1" smtClean="0"/>
              <a:t>MapReduce</a:t>
            </a:r>
            <a:r>
              <a:rPr lang="en-US" sz="1650" dirty="0" smtClean="0"/>
              <a:t> framework to perform NGS analytics on  DCI.</a:t>
            </a:r>
          </a:p>
          <a:p>
            <a:r>
              <a:rPr lang="en-US" sz="1650" dirty="0" smtClean="0"/>
              <a:t>P* Model of Pilot-Abstractions</a:t>
            </a:r>
          </a:p>
          <a:p>
            <a:pPr lvl="1"/>
            <a:r>
              <a:rPr lang="en-US" sz="1650" dirty="0" smtClean="0"/>
              <a:t>SAGA: A Standards layer upon which other abstractions are built</a:t>
            </a:r>
          </a:p>
          <a:p>
            <a:pPr lvl="1"/>
            <a:r>
              <a:rPr lang="en-US" sz="1650" dirty="0" smtClean="0"/>
              <a:t>Uniform abstraction for compute and data</a:t>
            </a:r>
          </a:p>
          <a:p>
            <a:pPr lvl="1"/>
            <a:r>
              <a:rPr lang="en-US" sz="1650" dirty="0" smtClean="0"/>
              <a:t>Interoperability and Extensibility</a:t>
            </a:r>
          </a:p>
          <a:p>
            <a:r>
              <a:rPr lang="en-US" sz="1650" dirty="0" smtClean="0"/>
              <a:t>Pilot-</a:t>
            </a:r>
            <a:r>
              <a:rPr lang="en-US" sz="1650" dirty="0" err="1" smtClean="0"/>
              <a:t>MapReduce</a:t>
            </a:r>
            <a:r>
              <a:rPr lang="en-US" sz="1650" dirty="0" smtClean="0"/>
              <a:t> </a:t>
            </a:r>
            <a:endParaRPr lang="en-US" sz="1650" dirty="0" smtClean="0">
              <a:solidFill>
                <a:schemeClr val="accent5"/>
              </a:solidFill>
            </a:endParaRPr>
          </a:p>
          <a:p>
            <a:pPr marL="692150" lvl="2" indent="-342900"/>
            <a:r>
              <a:rPr lang="en-US" sz="1650" dirty="0" err="1" smtClean="0">
                <a:solidFill>
                  <a:schemeClr val="accent5"/>
                </a:solidFill>
              </a:rPr>
              <a:t>MapReduce</a:t>
            </a:r>
            <a:r>
              <a:rPr lang="en-US" sz="1650" dirty="0" smtClean="0">
                <a:solidFill>
                  <a:schemeClr val="accent5"/>
                </a:solidFill>
              </a:rPr>
              <a:t> Topologies: Local, Distributed, Hierarchical</a:t>
            </a:r>
          </a:p>
          <a:p>
            <a:pPr marL="692150" lvl="2" indent="-342900"/>
            <a:r>
              <a:rPr lang="en-US" sz="1650" dirty="0" err="1" smtClean="0">
                <a:solidFill>
                  <a:schemeClr val="accent5"/>
                </a:solidFill>
              </a:rPr>
              <a:t>MapReduce</a:t>
            </a:r>
            <a:r>
              <a:rPr lang="en-US" sz="1650" dirty="0" smtClean="0">
                <a:solidFill>
                  <a:schemeClr val="accent5"/>
                </a:solidFill>
              </a:rPr>
              <a:t> based next-generation gene sequencing data</a:t>
            </a:r>
          </a:p>
          <a:p>
            <a:r>
              <a:rPr lang="en-US" sz="1650" dirty="0" smtClean="0"/>
              <a:t>Conclusion</a:t>
            </a:r>
          </a:p>
          <a:p>
            <a:pPr lvl="1"/>
            <a:endParaRPr lang="en-US" sz="1650" dirty="0" smtClean="0"/>
          </a:p>
          <a:p>
            <a:endParaRPr lang="en-US" sz="16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eqal_lprm_dpmr-full_5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14424" y="1388134"/>
            <a:ext cx="6801729" cy="39458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4700" y="5054600"/>
            <a:ext cx="79805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Scale-across:</a:t>
            </a:r>
          </a:p>
          <a:p>
            <a:r>
              <a:rPr lang="en-US" sz="1200" dirty="0" smtClean="0"/>
              <a:t>Comparison of the total time-to-solution for a </a:t>
            </a:r>
            <a:r>
              <a:rPr lang="en-US" sz="1200" dirty="0" err="1" smtClean="0"/>
              <a:t>MapReduce</a:t>
            </a:r>
            <a:r>
              <a:rPr lang="en-US" sz="1200" dirty="0" smtClean="0"/>
              <a:t>- based computation of alignment and </a:t>
            </a:r>
          </a:p>
          <a:p>
            <a:r>
              <a:rPr lang="en-US" sz="1200" dirty="0" smtClean="0"/>
              <a:t>duplicate read removal. </a:t>
            </a:r>
            <a:r>
              <a:rPr lang="en-US" sz="1200" dirty="0" err="1" smtClean="0"/>
              <a:t>Hadoop</a:t>
            </a:r>
            <a:r>
              <a:rPr lang="en-US" sz="1200" dirty="0" smtClean="0"/>
              <a:t> based </a:t>
            </a:r>
            <a:r>
              <a:rPr lang="en-US" sz="1200" dirty="0" err="1" smtClean="0"/>
              <a:t>Seqal</a:t>
            </a:r>
            <a:r>
              <a:rPr lang="en-US" sz="1200" dirty="0" smtClean="0"/>
              <a:t> is compared to local-PMR vs. distributed-PMR.</a:t>
            </a:r>
          </a:p>
          <a:p>
            <a:r>
              <a:rPr lang="en-US" sz="1200" dirty="0" smtClean="0"/>
              <a:t>For this experiment, the number of Nodes is 4, the number of Workers is 8,the number of Reducers is 8,</a:t>
            </a:r>
          </a:p>
          <a:p>
            <a:r>
              <a:rPr lang="en-US" sz="1200" dirty="0" smtClean="0"/>
              <a:t>And the number of reads in each chunk is 292,763. For the distributed-PMR, two machines of </a:t>
            </a:r>
            <a:r>
              <a:rPr lang="en-US" sz="1200" dirty="0" err="1" smtClean="0"/>
              <a:t>FutureGrid</a:t>
            </a:r>
            <a:r>
              <a:rPr lang="en-US" sz="1200" dirty="0" smtClean="0"/>
              <a:t>, </a:t>
            </a:r>
          </a:p>
          <a:p>
            <a:r>
              <a:rPr lang="en-US" sz="1200" dirty="0" smtClean="0"/>
              <a:t>Sierra and Hotel were used, whereas Sierra was used for other cases. 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PMR </a:t>
            </a:r>
            <a:r>
              <a:rPr lang="en-US" dirty="0" smtClean="0"/>
              <a:t>Extensibility</a:t>
            </a:r>
            <a:endParaRPr lang="en-US" dirty="0"/>
          </a:p>
        </p:txBody>
      </p:sp>
      <p:pic>
        <p:nvPicPr>
          <p:cNvPr id="4" name="Content Placeholder 3" descr="cb_lpmr_dpmr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2080" r="-2080"/>
              <a:stretch>
                <a:fillRect/>
              </a:stretch>
            </p:blipFill>
          </mc:Choice>
          <mc:Fallback>
            <p:blipFill>
              <a:blip r:embed="rId3"/>
              <a:srcRect l="-2080" r="-2080"/>
              <a:stretch>
                <a:fillRect/>
              </a:stretch>
            </p:blipFill>
          </mc:Fallback>
        </mc:AlternateContent>
        <p:spPr>
          <a:xfrm>
            <a:off x="4434200" y="1178114"/>
            <a:ext cx="4709800" cy="2724620"/>
          </a:xfrm>
        </p:spPr>
      </p:pic>
      <p:pic>
        <p:nvPicPr>
          <p:cNvPr id="6" name="Picture 5" descr="seqalvslocalpmr-bw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" y="1178114"/>
            <a:ext cx="4434199" cy="26509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9901" y="4052669"/>
            <a:ext cx="83184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Extensibility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Comparison of runtimes for the map phase. The map phase of </a:t>
            </a:r>
            <a:r>
              <a:rPr lang="en-US" sz="1200" dirty="0" err="1" smtClean="0"/>
              <a:t>Seqal</a:t>
            </a:r>
            <a:r>
              <a:rPr lang="en-US" sz="1200" dirty="0" smtClean="0"/>
              <a:t>, local-PMR(BWA), distributed-PMR(BWA), </a:t>
            </a:r>
          </a:p>
          <a:p>
            <a:r>
              <a:rPr lang="en-US" sz="1200" dirty="0" smtClean="0"/>
              <a:t>local- </a:t>
            </a:r>
            <a:r>
              <a:rPr lang="en-US" sz="1200" dirty="0" err="1" smtClean="0"/>
              <a:t>PMR(Bowtie</a:t>
            </a:r>
            <a:r>
              <a:rPr lang="en-US" sz="1200" dirty="0" smtClean="0"/>
              <a:t>), distributed-</a:t>
            </a:r>
            <a:r>
              <a:rPr lang="en-US" sz="1200" dirty="0" err="1" smtClean="0"/>
              <a:t>PMR(Bowtie</a:t>
            </a:r>
            <a:r>
              <a:rPr lang="en-US" sz="1200" dirty="0" smtClean="0"/>
              <a:t>), and </a:t>
            </a:r>
            <a:r>
              <a:rPr lang="en-US" sz="1200" dirty="0" err="1" smtClean="0"/>
              <a:t>Crossbow(Bowtie</a:t>
            </a:r>
            <a:r>
              <a:rPr lang="en-US" sz="1200" dirty="0" smtClean="0"/>
              <a:t>) are compared. The aligner used for each </a:t>
            </a:r>
          </a:p>
          <a:p>
            <a:r>
              <a:rPr lang="en-US" sz="1200" dirty="0" smtClean="0"/>
              <a:t>case is indicated in a parenthesis. For this experiment, the number of nodes is 4, the number of Workers,  is 8,and the number of reads in each chunk is 292,763. For the distributed-PMR, two machines of </a:t>
            </a:r>
            <a:r>
              <a:rPr lang="en-US" sz="1200" dirty="0" err="1" smtClean="0"/>
              <a:t>FutureGrid</a:t>
            </a:r>
            <a:r>
              <a:rPr lang="en-US" sz="1200" dirty="0" smtClean="0"/>
              <a:t>, Sierra and Hotel were used, whereas Sierra was used for other cases. 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PMR</a:t>
            </a:r>
            <a:r>
              <a:rPr lang="en-US" dirty="0" smtClean="0"/>
              <a:t> Parallelism</a:t>
            </a:r>
            <a:endParaRPr lang="en-US" dirty="0"/>
          </a:p>
        </p:txBody>
      </p:sp>
      <p:pic>
        <p:nvPicPr>
          <p:cNvPr id="4" name="Picture 3" descr="fig6_bw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534800" y="1400834"/>
            <a:ext cx="6338610" cy="33870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4800" y="5016500"/>
            <a:ext cx="683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Fine Grain Parallelism:</a:t>
            </a:r>
          </a:p>
          <a:p>
            <a:r>
              <a:rPr lang="en-US" sz="1200" dirty="0" smtClean="0"/>
              <a:t>The map phase runtimes of </a:t>
            </a:r>
            <a:r>
              <a:rPr lang="en-US" sz="1200" dirty="0" err="1" smtClean="0"/>
              <a:t>PMR(Bowtie</a:t>
            </a:r>
            <a:r>
              <a:rPr lang="en-US" sz="1200" dirty="0" smtClean="0"/>
              <a:t>) and </a:t>
            </a:r>
            <a:r>
              <a:rPr lang="en-US" sz="1200" dirty="0" err="1" smtClean="0"/>
              <a:t>Crossbow(Bowtie</a:t>
            </a:r>
            <a:r>
              <a:rPr lang="en-US" sz="1200" dirty="0" smtClean="0"/>
              <a:t>) are compared, by varying number of threads for each map task. Number of workers/Node = 2 and input data size is 8 GB. The maximum number of cores assigned to a worker is 4, so we used 4 threads to achieve maximum fine-grain parallelism 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NGS Applications – data intensive applications present broad range of challenges at scale</a:t>
            </a:r>
          </a:p>
          <a:p>
            <a:pPr lvl="1"/>
            <a:r>
              <a:rPr lang="en-US" dirty="0" smtClean="0"/>
              <a:t>Have characterized </a:t>
            </a:r>
            <a:r>
              <a:rPr lang="en-US" dirty="0" err="1" smtClean="0"/>
              <a:t>Seqal</a:t>
            </a:r>
            <a:r>
              <a:rPr lang="en-US" dirty="0" smtClean="0"/>
              <a:t> and Crossbow as an example of alignment that can be used in  production DCI  </a:t>
            </a:r>
          </a:p>
          <a:p>
            <a:pPr lvl="1"/>
            <a:r>
              <a:rPr lang="en-US" dirty="0" smtClean="0"/>
              <a:t>What are the CI challenges of NGS Analytics?</a:t>
            </a:r>
          </a:p>
          <a:p>
            <a:pPr lvl="2"/>
            <a:r>
              <a:rPr lang="en-US" dirty="0" smtClean="0"/>
              <a:t>Exploring HTC, HPC-grids and Clouds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DARE and beyond</a:t>
            </a:r>
            <a:endParaRPr lang="en-US" i="1" dirty="0" smtClean="0"/>
          </a:p>
          <a:p>
            <a:pPr lvl="2"/>
            <a:r>
              <a:rPr lang="en-US" dirty="0" smtClean="0">
                <a:solidFill>
                  <a:schemeClr val="accent5"/>
                </a:solidFill>
              </a:rPr>
              <a:t>PMR-based NGS tools, implemented and scrutinized in this work, were developed in conjunction with our development of the runtime environment for dynamic applications, Distributed Application Runtime Environment (DARE) </a:t>
            </a:r>
            <a:r>
              <a:rPr lang="en-US" dirty="0" smtClean="0"/>
              <a:t> 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SAGA Team and contributors: </a:t>
            </a:r>
            <a:r>
              <a:rPr lang="en-US" dirty="0" smtClean="0">
                <a:solidFill>
                  <a:srgbClr val="800000"/>
                </a:solidFill>
              </a:rPr>
              <a:t>http://</a:t>
            </a:r>
            <a:r>
              <a:rPr lang="en-US" dirty="0" err="1" smtClean="0">
                <a:solidFill>
                  <a:srgbClr val="800000"/>
                </a:solidFill>
              </a:rPr>
              <a:t>saga.cct.lsu.edu</a:t>
            </a:r>
            <a:endParaRPr lang="en-US" dirty="0" smtClean="0">
              <a:solidFill>
                <a:srgbClr val="800000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Futuregrid</a:t>
            </a:r>
            <a:r>
              <a:rPr lang="en-US" dirty="0" smtClean="0"/>
              <a:t> Acknowledgement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This document was developed with support from the National Science Foundation (NSF) under Grant No.0910812 to Indiana University for "</a:t>
            </a:r>
            <a:r>
              <a:rPr lang="en-US" dirty="0" err="1" smtClean="0">
                <a:solidFill>
                  <a:schemeClr val="tx1"/>
                </a:solidFill>
              </a:rPr>
              <a:t>FutureGrid</a:t>
            </a:r>
            <a:r>
              <a:rPr lang="en-US" dirty="0" smtClean="0">
                <a:solidFill>
                  <a:schemeClr val="tx1"/>
                </a:solidFill>
              </a:rPr>
              <a:t>: An Experimental, High-Performance Grid Test-bed." Any opinions, findings, and conclusions or recommendations expressed in this material are those of the </a:t>
            </a:r>
            <a:r>
              <a:rPr lang="en-US" dirty="0" err="1" smtClean="0">
                <a:solidFill>
                  <a:schemeClr val="tx1"/>
                </a:solidFill>
              </a:rPr>
              <a:t>author(s</a:t>
            </a:r>
            <a:r>
              <a:rPr lang="en-US" dirty="0" smtClean="0">
                <a:solidFill>
                  <a:schemeClr val="tx1"/>
                </a:solidFill>
              </a:rPr>
              <a:t>) and do not necessarily </a:t>
            </a:r>
            <a:r>
              <a:rPr lang="en-US" dirty="0" err="1" smtClean="0">
                <a:solidFill>
                  <a:schemeClr val="tx1"/>
                </a:solidFill>
              </a:rPr>
              <a:t>reaect</a:t>
            </a:r>
            <a:r>
              <a:rPr lang="en-US" dirty="0" smtClean="0">
                <a:solidFill>
                  <a:schemeClr val="tx1"/>
                </a:solidFill>
              </a:rPr>
              <a:t> the views </a:t>
            </a:r>
          </a:p>
          <a:p>
            <a:pPr>
              <a:buNone/>
            </a:pPr>
            <a:r>
              <a:rPr lang="en-US" i="1" dirty="0" smtClean="0"/>
              <a:t>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case for advanced NGS Analytics</a:t>
            </a:r>
            <a:endParaRPr lang="en-US" sz="2400" dirty="0"/>
          </a:p>
        </p:txBody>
      </p:sp>
      <p:pic>
        <p:nvPicPr>
          <p:cNvPr id="6" name="Content Placeholder 5" descr="nih_cost_per_genom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4834" r="-1483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686800" cy="847725"/>
          </a:xfrm>
        </p:spPr>
        <p:txBody>
          <a:bodyPr rIns="81279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</a:tabLst>
            </a:pPr>
            <a:r>
              <a:rPr lang="en-US" sz="2400" smtClean="0">
                <a:ea typeface="ＭＳ Ｐゴシック" pitchFamily="-84" charset="-128"/>
                <a:cs typeface="ＭＳ Ｐゴシック" pitchFamily="-84" charset="-128"/>
              </a:rPr>
              <a:t>Grand Challenge: Building the Global Cyberinfrastructure</a:t>
            </a:r>
            <a:endParaRPr lang="en-US" sz="2400" smtClean="0">
              <a:solidFill>
                <a:srgbClr val="262626"/>
              </a:solidFill>
              <a:ea typeface="ＭＳ Ｐゴシック" pitchFamily="-84" charset="-128"/>
              <a:cs typeface="ＭＳ Ｐゴシック" pitchFamily="-84" charset="-128"/>
            </a:endParaRPr>
          </a:p>
        </p:txBody>
      </p:sp>
      <p:pic>
        <p:nvPicPr>
          <p:cNvPr id="33795" name="Picture 3" descr="NEWTERAGRIDMAP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1404938"/>
            <a:ext cx="3811588" cy="227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9300" y="1374775"/>
            <a:ext cx="4518025" cy="252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4" descr="extenci-logo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3425" y="3868738"/>
            <a:ext cx="5945188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63714"/>
            <a:ext cx="820420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are the Challenges for LS Applications on Clouds? 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28280"/>
            <a:ext cx="8356599" cy="5251920"/>
          </a:xfrm>
        </p:spPr>
        <p:txBody>
          <a:bodyPr>
            <a:noAutofit/>
          </a:bodyPr>
          <a:lstStyle/>
          <a:p>
            <a:r>
              <a:rPr lang="en-US" sz="1700" dirty="0" smtClean="0"/>
              <a:t>Clouds address several “barriers” of decade past</a:t>
            </a:r>
          </a:p>
          <a:p>
            <a:pPr lvl="1"/>
            <a:r>
              <a:rPr lang="en-US" sz="1700" dirty="0" smtClean="0"/>
              <a:t>Better control over software environment via virtualization</a:t>
            </a:r>
          </a:p>
          <a:p>
            <a:pPr lvl="1"/>
            <a:r>
              <a:rPr lang="en-US" sz="1700" dirty="0" smtClean="0"/>
              <a:t>Illusion of unlimited and immediate available resource can lead to better capacity planning and scheduling </a:t>
            </a:r>
          </a:p>
          <a:p>
            <a:r>
              <a:rPr lang="en-US" sz="1700" dirty="0" smtClean="0"/>
              <a:t>Clouds do not remove many/all of the challenges inherent in  DA</a:t>
            </a:r>
          </a:p>
          <a:p>
            <a:pPr lvl="1"/>
            <a:r>
              <a:rPr lang="en-US" sz="1700" dirty="0" smtClean="0"/>
              <a:t>Coordination, decomposition, granularity, distribution:</a:t>
            </a:r>
          </a:p>
          <a:p>
            <a:pPr lvl="2"/>
            <a:r>
              <a:rPr lang="en-US" sz="1700" dirty="0" smtClean="0"/>
              <a:t>Where, when, how to distribute? How to manage coordination?</a:t>
            </a:r>
          </a:p>
          <a:p>
            <a:pPr lvl="2"/>
            <a:r>
              <a:rPr lang="en-US" sz="1700" dirty="0" smtClean="0"/>
              <a:t>What is the task decomposition granularity? Mapping to resources?</a:t>
            </a:r>
          </a:p>
          <a:p>
            <a:pPr lvl="2"/>
            <a:r>
              <a:rPr lang="en-US" sz="1700" dirty="0" smtClean="0"/>
              <a:t>What are the data transfer/access/storage mechanisms</a:t>
            </a:r>
          </a:p>
          <a:p>
            <a:r>
              <a:rPr lang="en-US" sz="1700" dirty="0" smtClean="0"/>
              <a:t>Clouds represent a natural and positive evolution but will need a careful interplay of application and system-level abstractions</a:t>
            </a:r>
          </a:p>
          <a:p>
            <a:pPr lvl="1"/>
            <a:r>
              <a:rPr lang="en-US" sz="1700" dirty="0" smtClean="0"/>
              <a:t>If clouds part of a larger, richer distributed CI</a:t>
            </a:r>
          </a:p>
          <a:p>
            <a:pPr lvl="2"/>
            <a:r>
              <a:rPr lang="en-US" sz="1700" dirty="0" smtClean="0"/>
              <a:t>Are certain tasks better suited for Grids, others on Cloud? When?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are the Challenges for LS Applications on Clouds?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700" dirty="0" smtClean="0"/>
              <a:t>Clouds as the natural CI for DI computing?</a:t>
            </a:r>
          </a:p>
          <a:p>
            <a:pPr lvl="1"/>
            <a:r>
              <a:rPr lang="en-US" sz="1700" dirty="0" smtClean="0"/>
              <a:t>Need to support  distributed, dynamic loads</a:t>
            </a:r>
          </a:p>
          <a:p>
            <a:pPr lvl="2"/>
            <a:r>
              <a:rPr lang="en-US" sz="1700" dirty="0" smtClean="0"/>
              <a:t>Multi-parametric trade-offs exist: </a:t>
            </a:r>
            <a:r>
              <a:rPr lang="en-US" sz="1700" dirty="0" err="1" smtClean="0"/>
              <a:t>Mem</a:t>
            </a:r>
            <a:r>
              <a:rPr lang="en-US" sz="1700" dirty="0" smtClean="0"/>
              <a:t> </a:t>
            </a:r>
            <a:r>
              <a:rPr lang="en-US" sz="1700" dirty="0" err="1" smtClean="0"/>
              <a:t>vs</a:t>
            </a:r>
            <a:r>
              <a:rPr lang="en-US" sz="1700" dirty="0" smtClean="0"/>
              <a:t> I/O </a:t>
            </a:r>
            <a:r>
              <a:rPr lang="en-US" sz="1700" dirty="0" err="1" smtClean="0"/>
              <a:t>vs</a:t>
            </a:r>
            <a:r>
              <a:rPr lang="en-US" sz="1700" dirty="0" smtClean="0"/>
              <a:t> CPU </a:t>
            </a:r>
            <a:r>
              <a:rPr lang="en-US" sz="1700" dirty="0" err="1" smtClean="0"/>
              <a:t>vs</a:t>
            </a:r>
            <a:r>
              <a:rPr lang="en-US" sz="1700" dirty="0" smtClean="0"/>
              <a:t>  </a:t>
            </a:r>
            <a:r>
              <a:rPr lang="en-US" sz="1700" dirty="0" err="1" smtClean="0"/>
              <a:t>DoD</a:t>
            </a:r>
            <a:endParaRPr lang="en-US" sz="1700" dirty="0" smtClean="0"/>
          </a:p>
          <a:p>
            <a:pPr lvl="2"/>
            <a:r>
              <a:rPr lang="en-US" sz="1700" dirty="0" smtClean="0"/>
              <a:t>Sequence length variation</a:t>
            </a:r>
          </a:p>
          <a:p>
            <a:pPr lvl="1"/>
            <a:r>
              <a:rPr lang="en-US" sz="1700" dirty="0" smtClean="0"/>
              <a:t>DA challenges need to be addressed dynamically!</a:t>
            </a:r>
          </a:p>
          <a:p>
            <a:pPr lvl="2"/>
            <a:r>
              <a:rPr lang="en-US" sz="1700" dirty="0" smtClean="0"/>
              <a:t>Resource Elasticity/Cloudburst + Heterogeneous task-resource binding and need for application configuration trade-offs</a:t>
            </a:r>
          </a:p>
          <a:p>
            <a:pPr lvl="1"/>
            <a:r>
              <a:rPr lang="en-US" sz="1700" dirty="0" smtClean="0"/>
              <a:t>Is the Cloud data localization model scalable and/or sustainable?</a:t>
            </a:r>
          </a:p>
          <a:p>
            <a:pPr lvl="2"/>
            <a:r>
              <a:rPr lang="en-US" sz="1700" dirty="0" smtClean="0"/>
              <a:t>Must address: How and when to move compute to data (or vice-versa) in scalable fashion?</a:t>
            </a:r>
          </a:p>
          <a:p>
            <a:pPr>
              <a:buNone/>
            </a:pPr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12661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Complexities involved for Scalable solutions to NGS Analytics on DCI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1650" dirty="0" smtClean="0"/>
          </a:p>
          <a:p>
            <a:r>
              <a:rPr lang="en-US" sz="1650" dirty="0" smtClean="0"/>
              <a:t>Traditional, open source  MR implementation like </a:t>
            </a:r>
            <a:r>
              <a:rPr lang="en-US" sz="1650" dirty="0" err="1" smtClean="0"/>
              <a:t>Hadoop</a:t>
            </a:r>
            <a:r>
              <a:rPr lang="en-US" sz="1650" dirty="0" smtClean="0"/>
              <a:t> is limited by </a:t>
            </a:r>
          </a:p>
          <a:p>
            <a:pPr lvl="1"/>
            <a:r>
              <a:rPr lang="en-US" sz="1650" dirty="0" smtClean="0"/>
              <a:t>Designed for single/local cluster</a:t>
            </a:r>
          </a:p>
          <a:p>
            <a:pPr lvl="1"/>
            <a:r>
              <a:rPr lang="en-US" sz="1650" dirty="0" smtClean="0"/>
              <a:t>Infrastructure dependent – Need HDFS</a:t>
            </a:r>
          </a:p>
          <a:p>
            <a:pPr lvl="1"/>
            <a:r>
              <a:rPr lang="en-US" sz="1650" dirty="0" smtClean="0"/>
              <a:t>Performance degradation when scaled to widely located clusters.</a:t>
            </a:r>
          </a:p>
          <a:p>
            <a:pPr lvl="1"/>
            <a:r>
              <a:rPr lang="en-US" sz="1650" dirty="0" smtClean="0"/>
              <a:t>Cannot run on most of DCI like </a:t>
            </a:r>
            <a:r>
              <a:rPr lang="en-US" sz="1650" dirty="0" err="1" smtClean="0"/>
              <a:t>FutureGrid</a:t>
            </a:r>
            <a:r>
              <a:rPr lang="en-US" sz="1650" dirty="0" smtClean="0"/>
              <a:t>, due to firewall issues.</a:t>
            </a:r>
          </a:p>
          <a:p>
            <a:pPr lvl="1"/>
            <a:r>
              <a:rPr lang="en-US" sz="1650" dirty="0" smtClean="0"/>
              <a:t>Complexity in configuring MR setup on DCI.</a:t>
            </a:r>
          </a:p>
          <a:p>
            <a:r>
              <a:rPr lang="en-US" sz="1650" dirty="0" smtClean="0"/>
              <a:t>DCI is complex</a:t>
            </a:r>
          </a:p>
          <a:p>
            <a:pPr lvl="1"/>
            <a:r>
              <a:rPr lang="en-US" sz="1650" dirty="0" smtClean="0"/>
              <a:t>Heterogeneous software, access-layers, policy..</a:t>
            </a:r>
          </a:p>
          <a:p>
            <a:pPr lvl="1"/>
            <a:r>
              <a:rPr lang="en-US" sz="1650" dirty="0" smtClean="0"/>
              <a:t>Middleware: Heterogeneity and semantic incompatibility</a:t>
            </a:r>
          </a:p>
          <a:p>
            <a:pPr lvl="1"/>
            <a:r>
              <a:rPr lang="en-US" sz="1650" dirty="0" smtClean="0"/>
              <a:t>Slow/lack of agreement towards a standards-based solution</a:t>
            </a:r>
          </a:p>
          <a:p>
            <a:pPr lvl="1"/>
            <a:r>
              <a:rPr lang="en-US" sz="1650" dirty="0" smtClean="0"/>
              <a:t>Difficult to integrate services &amp; software (service-level </a:t>
            </a:r>
            <a:r>
              <a:rPr lang="en-US" sz="1650" dirty="0" err="1" smtClean="0"/>
              <a:t>Interop</a:t>
            </a:r>
            <a:r>
              <a:rPr lang="en-US" sz="1650" dirty="0" smtClean="0"/>
              <a:t>)</a:t>
            </a:r>
          </a:p>
          <a:p>
            <a:pPr lvl="1"/>
            <a:r>
              <a:rPr lang="en-US" sz="1650" dirty="0" smtClean="0"/>
              <a:t>This is not Google (i.e., uniform, single top-down solution), as much of a socio-cultural challenge as a technical one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SAGA – An Overview</a:t>
            </a:r>
            <a:endParaRPr lang="en-US" sz="2800" dirty="0"/>
          </a:p>
        </p:txBody>
      </p:sp>
      <p:pic>
        <p:nvPicPr>
          <p:cNvPr id="4" name="Content Placeholder 3" descr="bigpi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6344" b="-46344"/>
          <a:stretch>
            <a:fillRect/>
          </a:stretch>
        </p:blipFill>
        <p:spPr>
          <a:xfrm>
            <a:off x="1037347" y="2946400"/>
            <a:ext cx="7966954" cy="4608884"/>
          </a:xfrm>
        </p:spPr>
      </p:pic>
      <p:sp>
        <p:nvSpPr>
          <p:cNvPr id="7" name="Rectangle 6"/>
          <p:cNvSpPr/>
          <p:nvPr/>
        </p:nvSpPr>
        <p:spPr>
          <a:xfrm>
            <a:off x="872247" y="1347589"/>
            <a:ext cx="802957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ts val="2000"/>
              </a:spcBef>
              <a:buClr>
                <a:prstClr val="black">
                  <a:lumMod val="75000"/>
                  <a:lumOff val="25000"/>
                </a:prstClr>
              </a:buClr>
              <a:buFont typeface="Wingdings 2" pitchFamily="18" charset="2"/>
              <a:buChar char=""/>
            </a:pPr>
            <a:r>
              <a:rPr 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Simple, integrated, stable, uniform and community-standard 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Simple and Stable: 80:20 restricted scope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Integrated: Similar semantics &amp; style across primary functional areas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Uniform: Same interface for different distributed systems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The building blocks upon which to construct “consistent” higher-levels of functionality and abstractions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800000"/>
                </a:solidFill>
              </a:rPr>
              <a:t>OGF-standard, “official” Access  Layer/API of EGI, NSF-XD</a:t>
            </a:r>
            <a:endParaRPr lang="en-US" sz="1700" b="1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Pilot-Jobs: Pilot-Abstractions for Compute on DCI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700" dirty="0" smtClean="0"/>
              <a:t>Pilot-Jobs: Decouple resource assignment &amp; resource-workload binding</a:t>
            </a:r>
          </a:p>
          <a:p>
            <a:r>
              <a:rPr lang="en-US" sz="1700" dirty="0" smtClean="0"/>
              <a:t>Pilot-Jobs are/have been typically used for:</a:t>
            </a:r>
          </a:p>
          <a:p>
            <a:pPr lvl="1"/>
            <a:r>
              <a:rPr lang="en-US" sz="1700" dirty="0" smtClean="0"/>
              <a:t>Enhancing resource utilization; Facilitate high-throughput simulation</a:t>
            </a:r>
          </a:p>
          <a:p>
            <a:pPr lvl="1"/>
            <a:r>
              <a:rPr lang="en-US" sz="1700" dirty="0" smtClean="0"/>
              <a:t>Lowering wait time for multiple jobs (better predictability)</a:t>
            </a:r>
          </a:p>
          <a:p>
            <a:r>
              <a:rPr lang="en-US" sz="1700" dirty="0" smtClean="0"/>
              <a:t>Several unique aspects  about the SAGA-based Pilot-Job</a:t>
            </a:r>
          </a:p>
          <a:p>
            <a:pPr lvl="1"/>
            <a:r>
              <a:rPr lang="en-US" sz="1700" dirty="0" smtClean="0"/>
              <a:t>Pilot-Jobs have not been used for Science Driven Objectives:</a:t>
            </a:r>
          </a:p>
          <a:p>
            <a:pPr lvl="2"/>
            <a:r>
              <a:rPr lang="en-US" sz="1700" dirty="0" smtClean="0"/>
              <a:t>First demonstration of multi-physics simulations, REMD simulations </a:t>
            </a:r>
          </a:p>
          <a:p>
            <a:pPr lvl="2"/>
            <a:r>
              <a:rPr lang="en-US" sz="1700" dirty="0" smtClean="0"/>
              <a:t>Frameworks based upon </a:t>
            </a:r>
            <a:r>
              <a:rPr lang="en-US" sz="1700" dirty="0" err="1" smtClean="0"/>
              <a:t>PJs</a:t>
            </a:r>
            <a:r>
              <a:rPr lang="en-US" sz="1700" dirty="0" smtClean="0"/>
              <a:t> (pull model) for specific back-ends</a:t>
            </a:r>
          </a:p>
          <a:p>
            <a:pPr lvl="1"/>
            <a:r>
              <a:rPr lang="en-US" sz="1700" dirty="0" smtClean="0"/>
              <a:t>Infrastructure Independent and “standard” PJ API to access other </a:t>
            </a:r>
            <a:r>
              <a:rPr lang="en-US" sz="1700" dirty="0" err="1" smtClean="0"/>
              <a:t>PJs</a:t>
            </a:r>
            <a:r>
              <a:rPr lang="en-US" sz="1700" dirty="0" smtClean="0"/>
              <a:t> </a:t>
            </a:r>
          </a:p>
          <a:p>
            <a:pPr lvl="2"/>
            <a:r>
              <a:rPr lang="en-US" sz="1700" dirty="0" smtClean="0"/>
              <a:t>SAGA PJ (</a:t>
            </a:r>
            <a:r>
              <a:rPr lang="en-US" sz="1700" dirty="0" err="1" smtClean="0"/>
              <a:t>BigJob</a:t>
            </a:r>
            <a:r>
              <a:rPr lang="en-US" sz="1700" dirty="0" smtClean="0"/>
              <a:t>) API  basis for inter-operable PJ (Azure, DIANE)  </a:t>
            </a:r>
          </a:p>
          <a:p>
            <a:r>
              <a:rPr lang="en-US" sz="1700" dirty="0" smtClean="0"/>
              <a:t>SAGA-based Pilot-Job form the basis for</a:t>
            </a:r>
          </a:p>
          <a:p>
            <a:pPr lvl="1"/>
            <a:r>
              <a:rPr lang="en-US" sz="1700" dirty="0" smtClean="0"/>
              <a:t>Extension of Pilot-abstraction to other “dimensions”</a:t>
            </a:r>
          </a:p>
          <a:p>
            <a:pPr lvl="1"/>
            <a:r>
              <a:rPr lang="en-US" sz="1700" dirty="0" smtClean="0"/>
              <a:t>For autonomic scheduling and application-level scheduling</a:t>
            </a:r>
          </a:p>
          <a:p>
            <a:pPr lvl="1"/>
            <a:r>
              <a:rPr lang="en-US" sz="1700" dirty="0" smtClean="0"/>
              <a:t>Advanced run-time frameworks for load-balancing and FT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4487</TotalTime>
  <Words>1951</Words>
  <Application>Microsoft Macintosh PowerPoint</Application>
  <PresentationFormat>On-screen Show (4:3)</PresentationFormat>
  <Paragraphs>186</Paragraphs>
  <Slides>24</Slides>
  <Notes>3</Notes>
  <HiddenSlides>1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Perspective</vt:lpstr>
      <vt:lpstr>2_saga_theme</vt:lpstr>
      <vt:lpstr>Understanding MapReduce-based Next-Generation Sequencing Alignment on Distributed CyberInfrastructures</vt:lpstr>
      <vt:lpstr>Overview</vt:lpstr>
      <vt:lpstr>The case for advanced NGS Analytics</vt:lpstr>
      <vt:lpstr>Grand Challenge: Building the Global Cyberinfrastructure</vt:lpstr>
      <vt:lpstr>What are the Challenges for LS Applications on Clouds? </vt:lpstr>
      <vt:lpstr>What are the Challenges for LS Applications on Clouds?</vt:lpstr>
      <vt:lpstr>Complexities involved for Scalable solutions to NGS Analytics on DCI</vt:lpstr>
      <vt:lpstr>SAGA – An Overview</vt:lpstr>
      <vt:lpstr>Pilot-Jobs: Pilot-Abstractions for Compute on DCI</vt:lpstr>
      <vt:lpstr>Pilot-Data - SAGA Pilot-Abstractions for Data on DCI </vt:lpstr>
      <vt:lpstr>Exposing the P* Model: The Pilot-API</vt:lpstr>
      <vt:lpstr>Pilot-MapReduce</vt:lpstr>
      <vt:lpstr>Pilot-MapReduce (for NGS)</vt:lpstr>
      <vt:lpstr>P* Model of Pilot-Abstractions Redux</vt:lpstr>
      <vt:lpstr>PMR Topologies</vt:lpstr>
      <vt:lpstr>Distributed (DMR) versus Hierarchical (HMR) </vt:lpstr>
      <vt:lpstr>Target NGS Analysis </vt:lpstr>
      <vt:lpstr>PMR versus other MapReduce Implementations</vt:lpstr>
      <vt:lpstr>PMR Scalability </vt:lpstr>
      <vt:lpstr>Slide 20</vt:lpstr>
      <vt:lpstr>PMR Extensibility</vt:lpstr>
      <vt:lpstr>PMR Parallelism</vt:lpstr>
      <vt:lpstr>Conclusions</vt:lpstr>
      <vt:lpstr>Acknowledgements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Pradeep Mantha</cp:lastModifiedBy>
  <cp:revision>2095</cp:revision>
  <cp:lastPrinted>2010-11-03T18:37:11Z</cp:lastPrinted>
  <dcterms:created xsi:type="dcterms:W3CDTF">2012-06-21T19:34:49Z</dcterms:created>
  <dcterms:modified xsi:type="dcterms:W3CDTF">2012-06-21T19:36:32Z</dcterms:modified>
</cp:coreProperties>
</file>