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71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shi\Desktop\Gateway%20runs\chip%20test2%20bwa,%20mac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'chip test2 bwa, macs'!$P$3</c:f>
              <c:strCache>
                <c:ptCount val="1"/>
                <c:pt idx="0">
                  <c:v>BWA</c:v>
                </c:pt>
              </c:strCache>
            </c:strRef>
          </c:tx>
          <c:invertIfNegative val="0"/>
          <c:cat>
            <c:strRef>
              <c:f>'chip test2 bwa, macs'!$O$4:$O$8</c:f>
              <c:strCache>
                <c:ptCount val="5"/>
                <c:pt idx="0">
                  <c:v>0</c:v>
                </c:pt>
                <c:pt idx="1">
                  <c:v>0-5</c:v>
                </c:pt>
                <c:pt idx="2">
                  <c:v>5-10</c:v>
                </c:pt>
                <c:pt idx="3">
                  <c:v>10-20</c:v>
                </c:pt>
                <c:pt idx="4">
                  <c:v>20-40</c:v>
                </c:pt>
              </c:strCache>
            </c:strRef>
          </c:cat>
          <c:val>
            <c:numRef>
              <c:f>'chip test2 bwa, macs'!$P$4:$P$8</c:f>
              <c:numCache>
                <c:formatCode>General</c:formatCode>
                <c:ptCount val="5"/>
                <c:pt idx="0">
                  <c:v>8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32</c:v>
                </c:pt>
              </c:numCache>
            </c:numRef>
          </c:val>
        </c:ser>
        <c:ser>
          <c:idx val="1"/>
          <c:order val="1"/>
          <c:tx>
            <c:strRef>
              <c:f>'chip test2 bwa, macs'!$Q$3</c:f>
              <c:strCache>
                <c:ptCount val="1"/>
                <c:pt idx="0">
                  <c:v>Bowtie</c:v>
                </c:pt>
              </c:strCache>
            </c:strRef>
          </c:tx>
          <c:invertIfNegative val="0"/>
          <c:cat>
            <c:strRef>
              <c:f>'chip test2 bwa, macs'!$O$4:$O$8</c:f>
              <c:strCache>
                <c:ptCount val="5"/>
                <c:pt idx="0">
                  <c:v>0</c:v>
                </c:pt>
                <c:pt idx="1">
                  <c:v>0-5</c:v>
                </c:pt>
                <c:pt idx="2">
                  <c:v>5-10</c:v>
                </c:pt>
                <c:pt idx="3">
                  <c:v>10-20</c:v>
                </c:pt>
                <c:pt idx="4">
                  <c:v>20-40</c:v>
                </c:pt>
              </c:strCache>
            </c:strRef>
          </c:cat>
          <c:val>
            <c:numRef>
              <c:f>'chip test2 bwa, macs'!$Q$4:$Q$8</c:f>
              <c:numCache>
                <c:formatCode>General</c:formatCode>
                <c:ptCount val="5"/>
                <c:pt idx="0">
                  <c:v>7</c:v>
                </c:pt>
                <c:pt idx="1">
                  <c:v>1</c:v>
                </c:pt>
                <c:pt idx="2">
                  <c:v>2</c:v>
                </c:pt>
                <c:pt idx="3">
                  <c:v>10</c:v>
                </c:pt>
                <c:pt idx="4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21344"/>
        <c:axId val="46122880"/>
      </c:barChart>
      <c:catAx>
        <c:axId val="46121344"/>
        <c:scaling>
          <c:orientation val="minMax"/>
        </c:scaling>
        <c:delete val="0"/>
        <c:axPos val="b"/>
        <c:majorTickMark val="out"/>
        <c:minorTickMark val="none"/>
        <c:tickLblPos val="nextTo"/>
        <c:crossAx val="46122880"/>
        <c:crosses val="autoZero"/>
        <c:auto val="1"/>
        <c:lblAlgn val="ctr"/>
        <c:lblOffset val="100"/>
        <c:noMultiLvlLbl val="0"/>
      </c:catAx>
      <c:valAx>
        <c:axId val="46122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121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CD9FF-569D-43F3-AC7F-28A3BE7BFF0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95639-E5E0-447F-B914-6387B588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5951EC1-6081-48EC-B19C-34F45727C1FF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/>
            <a:fld id="{B808529B-DF84-4160-8A5E-B3E44F9BD869}" type="slidenum">
              <a:rPr lang="en-US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E3260D9-C5C0-4135-A11B-8E95C0D4FACD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45B089-696E-45E2-B2C1-DA612C0E0D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 smtClean="0"/>
              <a:t>ChIP-seq</a:t>
            </a:r>
            <a:r>
              <a:rPr lang="en-US" sz="3600" dirty="0" smtClean="0"/>
              <a:t> analysis of the NR4A nuclear receptor transcription factor in </a:t>
            </a:r>
            <a:r>
              <a:rPr lang="en-US" sz="3600" i="1" dirty="0" smtClean="0"/>
              <a:t>C. </a:t>
            </a:r>
            <a:r>
              <a:rPr lang="en-US" sz="3600" i="1" dirty="0" err="1" smtClean="0"/>
              <a:t>elegans</a:t>
            </a:r>
            <a:endParaRPr lang="en-US" sz="36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Chris R. </a:t>
            </a:r>
            <a:r>
              <a:rPr lang="en-US" dirty="0" err="1" smtClean="0">
                <a:solidFill>
                  <a:schemeClr val="tx1"/>
                </a:solidFill>
              </a:rPr>
              <a:t>Gissendanner</a:t>
            </a:r>
            <a:r>
              <a:rPr lang="en-US" dirty="0" smtClean="0">
                <a:solidFill>
                  <a:schemeClr val="tx1"/>
                </a:solidFill>
              </a:rPr>
              <a:t>, Ph.D.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Dept. of Basic Pharmaceutical Sciences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ULM College of Pharmacy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3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M.S. student </a:t>
            </a:r>
            <a:r>
              <a:rPr lang="en-US" dirty="0" err="1" smtClean="0"/>
              <a:t>Rashika</a:t>
            </a:r>
            <a:r>
              <a:rPr lang="en-US" dirty="0" smtClean="0"/>
              <a:t> </a:t>
            </a:r>
            <a:r>
              <a:rPr lang="en-US" dirty="0" err="1" smtClean="0"/>
              <a:t>Rangaraj</a:t>
            </a:r>
            <a:r>
              <a:rPr lang="en-US" dirty="0" smtClean="0"/>
              <a:t> performed an INBRE summer research project with Dr. Kim</a:t>
            </a:r>
          </a:p>
          <a:p>
            <a:endParaRPr lang="en-US" dirty="0" smtClean="0"/>
          </a:p>
          <a:p>
            <a:r>
              <a:rPr lang="en-US" dirty="0" smtClean="0"/>
              <a:t>Developed an initial analysis pipeline of the </a:t>
            </a:r>
            <a:r>
              <a:rPr lang="en-US" dirty="0" err="1" smtClean="0"/>
              <a:t>modEncode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mapping, peak calling (MACS), and visualization with UCSC Genome Browser</a:t>
            </a:r>
          </a:p>
          <a:p>
            <a:endParaRPr lang="en-US" dirty="0" smtClean="0"/>
          </a:p>
          <a:p>
            <a:r>
              <a:rPr lang="en-US" dirty="0" smtClean="0"/>
              <a:t>MACS vs. </a:t>
            </a:r>
            <a:r>
              <a:rPr lang="en-US" dirty="0" err="1"/>
              <a:t>P</a:t>
            </a:r>
            <a:r>
              <a:rPr lang="en-US" dirty="0" err="1" smtClean="0"/>
              <a:t>eakseq</a:t>
            </a:r>
            <a:r>
              <a:rPr lang="en-US" dirty="0" smtClean="0"/>
              <a:t> </a:t>
            </a:r>
            <a:r>
              <a:rPr lang="en-US" dirty="0" smtClean="0"/>
              <a:t>comparisons</a:t>
            </a:r>
          </a:p>
          <a:p>
            <a:endParaRPr lang="en-US" dirty="0" smtClean="0"/>
          </a:p>
          <a:p>
            <a:r>
              <a:rPr lang="en-US" dirty="0" smtClean="0"/>
              <a:t>MEME analysis on MACS and </a:t>
            </a:r>
            <a:r>
              <a:rPr lang="en-US" dirty="0" err="1"/>
              <a:t>P</a:t>
            </a:r>
            <a:r>
              <a:rPr lang="en-US" dirty="0" err="1" smtClean="0"/>
              <a:t>eakseq</a:t>
            </a:r>
            <a:r>
              <a:rPr lang="en-US" dirty="0" smtClean="0"/>
              <a:t> </a:t>
            </a:r>
            <a:r>
              <a:rPr lang="en-US" dirty="0" smtClean="0"/>
              <a:t>peaks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shi\Desktop\29311310181-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633"/>
            <a:ext cx="9144000" cy="382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5181600" y="2743200"/>
            <a:ext cx="762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381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arrow indicates the location of the summit of the MACS peak : </a:t>
            </a:r>
            <a:r>
              <a:rPr lang="en-US" dirty="0" err="1" smtClean="0"/>
              <a:t>Chr</a:t>
            </a:r>
            <a:r>
              <a:rPr lang="en-US" dirty="0" smtClean="0"/>
              <a:t> V: 11548940-11549390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things we have learned…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Different mapping and peak calling algorithms give different results</a:t>
            </a:r>
          </a:p>
          <a:p>
            <a:pPr lvl="1"/>
            <a:r>
              <a:rPr lang="en-US" dirty="0" smtClean="0"/>
              <a:t># of peaks called; peak boundaries</a:t>
            </a:r>
          </a:p>
          <a:p>
            <a:pPr lvl="1"/>
            <a:r>
              <a:rPr lang="en-US" dirty="0" smtClean="0"/>
              <a:t>The latter can be critical in running downstream analyses (e.g. MEME) </a:t>
            </a:r>
          </a:p>
          <a:p>
            <a:endParaRPr lang="en-US" dirty="0" smtClean="0"/>
          </a:p>
          <a:p>
            <a:r>
              <a:rPr lang="en-US" dirty="0" smtClean="0"/>
              <a:t>Multiple mapping and peak calling algorithms likely to be useful</a:t>
            </a:r>
          </a:p>
          <a:p>
            <a:endParaRPr lang="en-US" dirty="0" smtClean="0"/>
          </a:p>
          <a:p>
            <a:r>
              <a:rPr lang="en-US" dirty="0" smtClean="0"/>
              <a:t>Sequencing platforms (</a:t>
            </a:r>
            <a:r>
              <a:rPr lang="en-US" dirty="0" err="1" smtClean="0"/>
              <a:t>SOLiD</a:t>
            </a:r>
            <a:r>
              <a:rPr lang="en-US" dirty="0" smtClean="0"/>
              <a:t> and </a:t>
            </a:r>
            <a:r>
              <a:rPr lang="en-US" dirty="0" err="1" smtClean="0"/>
              <a:t>Illumina</a:t>
            </a:r>
            <a:r>
              <a:rPr lang="en-US" dirty="0" smtClean="0"/>
              <a:t>) have analysis pipelines (</a:t>
            </a:r>
            <a:r>
              <a:rPr lang="en-US" dirty="0" err="1" smtClean="0"/>
              <a:t>LifeScope</a:t>
            </a:r>
            <a:r>
              <a:rPr lang="en-US" dirty="0" smtClean="0"/>
              <a:t> is the pipeline for </a:t>
            </a:r>
            <a:r>
              <a:rPr lang="en-US" dirty="0" err="1" smtClean="0"/>
              <a:t>SOLiD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DARE will provide options for additional mapping and peak calling in addition to the platform pipeline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2669" y="152400"/>
            <a:ext cx="7397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# MACS peaks for Chromosomes I - V</a:t>
            </a:r>
          </a:p>
          <a:p>
            <a:r>
              <a:rPr lang="en-US" sz="2400" dirty="0" smtClean="0"/>
              <a:t> with FDR≤ 40%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99468"/>
              </p:ext>
            </p:extLst>
          </p:nvPr>
        </p:nvGraphicFramePr>
        <p:xfrm>
          <a:off x="6477000" y="1520586"/>
          <a:ext cx="2514600" cy="1527414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254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FDR%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BWA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Bowtie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51365" y="5802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FDR 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39633" y="36957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MACS peaks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0343" y="1268601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# MACS peaks: BWA= 56, Bowtie= 57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271043"/>
              </p:ext>
            </p:extLst>
          </p:nvPr>
        </p:nvGraphicFramePr>
        <p:xfrm>
          <a:off x="1676400" y="2209800"/>
          <a:ext cx="5492931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2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37512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MACS Peaks for Chromosomes I- V with FDR  ≤ 40%  from BWA and Bowtie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057400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6 sequences unique to BWA ( not present in Bowtie)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7 sequences unique to Bowtie ( not present in BWA)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 sequences have differing  summit values called by BWA and Bowtie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# new summit values in Bowtie w.r.t BWA = 15 ( out of a total of 57)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summit value differences lie between 20 </a:t>
            </a:r>
            <a:r>
              <a:rPr lang="en-US" dirty="0" err="1" smtClean="0"/>
              <a:t>bp</a:t>
            </a:r>
            <a:r>
              <a:rPr lang="en-US" dirty="0" smtClean="0"/>
              <a:t> to 100 </a:t>
            </a:r>
            <a:r>
              <a:rPr lang="en-US" dirty="0" err="1" smtClean="0"/>
              <a:t>bp</a:t>
            </a:r>
            <a:r>
              <a:rPr lang="en-US" dirty="0" smtClean="0"/>
              <a:t> except two summit peaks: </a:t>
            </a:r>
          </a:p>
          <a:p>
            <a:r>
              <a:rPr lang="en-US" dirty="0"/>
              <a:t>	</a:t>
            </a:r>
            <a:r>
              <a:rPr lang="en-US" dirty="0" smtClean="0"/>
              <a:t>1. chromosome II: summit difference =220 </a:t>
            </a:r>
            <a:r>
              <a:rPr lang="en-US" dirty="0" err="1" smtClean="0"/>
              <a:t>bp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 chromosome III: summit difference= 4031 </a:t>
            </a:r>
            <a:r>
              <a:rPr lang="en-US" dirty="0" err="1" smtClean="0"/>
              <a:t>bp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12646" r="55623" b="10653"/>
          <a:stretch/>
        </p:blipFill>
        <p:spPr bwMode="auto">
          <a:xfrm>
            <a:off x="1062986" y="762000"/>
            <a:ext cx="8004813" cy="59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178064"/>
            <a:ext cx="742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Wormbase</a:t>
            </a:r>
            <a:r>
              <a:rPr lang="en-US" dirty="0" smtClean="0"/>
              <a:t> </a:t>
            </a:r>
            <a:r>
              <a:rPr lang="en-US" i="1" dirty="0" smtClean="0"/>
              <a:t>C. </a:t>
            </a:r>
            <a:r>
              <a:rPr lang="en-US" i="1" dirty="0" err="1" smtClean="0"/>
              <a:t>elegans</a:t>
            </a:r>
            <a:r>
              <a:rPr lang="en-US" i="1" dirty="0" smtClean="0"/>
              <a:t> </a:t>
            </a:r>
            <a:r>
              <a:rPr lang="en-US" dirty="0" smtClean="0"/>
              <a:t>browser with uploaded MACS output </a:t>
            </a:r>
            <a:r>
              <a:rPr lang="en-US" dirty="0" smtClean="0"/>
              <a:t>file (from DARE)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71259" y="4114800"/>
            <a:ext cx="1105941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43815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MEME analysis of highly significant peaks from MACS and </a:t>
            </a:r>
            <a:r>
              <a:rPr lang="en-US" dirty="0" err="1" smtClean="0"/>
              <a:t>Peakseq</a:t>
            </a:r>
            <a:r>
              <a:rPr lang="en-US" dirty="0" smtClean="0"/>
              <a:t> (provided by </a:t>
            </a:r>
            <a:r>
              <a:rPr lang="en-US" dirty="0" err="1" smtClean="0"/>
              <a:t>modEncode</a:t>
            </a:r>
            <a:r>
              <a:rPr lang="en-US" dirty="0" smtClean="0"/>
              <a:t>) did not uncover the NR4A NR canonical </a:t>
            </a:r>
            <a:r>
              <a:rPr lang="en-US" dirty="0" smtClean="0"/>
              <a:t>site</a:t>
            </a:r>
          </a:p>
          <a:p>
            <a:endParaRPr lang="en-US" dirty="0"/>
          </a:p>
          <a:p>
            <a:pPr lvl="1"/>
            <a:r>
              <a:rPr lang="en-US" dirty="0"/>
              <a:t>NHR-6 may have unexpected binding properties (although no significant motifs were found within the peak sequences)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Incorrect peak </a:t>
            </a:r>
            <a:r>
              <a:rPr lang="en-US" dirty="0" smtClean="0"/>
              <a:t>boundaries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 other approaches </a:t>
            </a:r>
            <a:r>
              <a:rPr lang="en-US" dirty="0" smtClean="0">
                <a:sym typeface="Wingdings" pitchFamily="2" charset="2"/>
              </a:rPr>
              <a:t> search peak sequences with TF binding site databases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Could this type of function be incorporated into DARE?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Current situation with NHR-6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Optimize sonication/DNA isolation procedures to generate appropriate fragment lengths for </a:t>
            </a:r>
            <a:r>
              <a:rPr lang="en-US" dirty="0" err="1" smtClean="0"/>
              <a:t>SOLiD</a:t>
            </a:r>
            <a:r>
              <a:rPr lang="en-US" dirty="0" smtClean="0"/>
              <a:t> (~250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 have been successful at anti-GFP IP and we get more DNA from our IP than we do from identically treated non-transgenic </a:t>
            </a:r>
            <a:r>
              <a:rPr lang="en-US" dirty="0" smtClean="0"/>
              <a:t>controls</a:t>
            </a:r>
          </a:p>
          <a:p>
            <a:endParaRPr lang="en-US" dirty="0"/>
          </a:p>
          <a:p>
            <a:r>
              <a:rPr lang="en-US" dirty="0" smtClean="0"/>
              <a:t>Working towards tissue-specific gene expression studies (WT vs. mutant)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Rashika</a:t>
            </a:r>
            <a:r>
              <a:rPr lang="en-US" dirty="0" smtClean="0"/>
              <a:t> </a:t>
            </a:r>
            <a:r>
              <a:rPr lang="en-US" dirty="0" err="1" smtClean="0"/>
              <a:t>Rangaraj</a:t>
            </a:r>
            <a:endParaRPr lang="en-US" dirty="0" smtClean="0"/>
          </a:p>
          <a:p>
            <a:r>
              <a:rPr lang="en-US" dirty="0" smtClean="0"/>
              <a:t>Jeremy </a:t>
            </a:r>
            <a:r>
              <a:rPr lang="en-US" dirty="0" err="1" smtClean="0"/>
              <a:t>Harmson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Joohyun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Dr. Brian Rowan (Mentor)</a:t>
            </a:r>
          </a:p>
          <a:p>
            <a:r>
              <a:rPr lang="en-US" dirty="0" smtClean="0"/>
              <a:t>Funding by INBRE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Focus of INBRE project is to determine the cellular mechanisms of NR4A NR activity during organogenesis in </a:t>
            </a:r>
            <a:r>
              <a:rPr lang="en-US" sz="1800" i="1" dirty="0" smtClean="0"/>
              <a:t>C. </a:t>
            </a:r>
            <a:r>
              <a:rPr lang="en-US" sz="1800" i="1" dirty="0" err="1" smtClean="0"/>
              <a:t>elegans</a:t>
            </a:r>
            <a:endParaRPr lang="en-US" sz="1800" i="1" dirty="0" smtClean="0"/>
          </a:p>
          <a:p>
            <a:pPr lvl="1"/>
            <a:r>
              <a:rPr lang="en-US" sz="1800" dirty="0" smtClean="0"/>
              <a:t>NHR-6 is the </a:t>
            </a:r>
            <a:r>
              <a:rPr lang="en-US" sz="1800" i="1" dirty="0" smtClean="0"/>
              <a:t>C. </a:t>
            </a:r>
            <a:r>
              <a:rPr lang="en-US" sz="1800" i="1" dirty="0" err="1" smtClean="0"/>
              <a:t>elegans</a:t>
            </a:r>
            <a:r>
              <a:rPr lang="en-US" sz="1800" i="1" dirty="0" smtClean="0"/>
              <a:t> </a:t>
            </a:r>
            <a:r>
              <a:rPr lang="en-US" sz="1800" dirty="0" smtClean="0"/>
              <a:t>NR4A nuclear receptor </a:t>
            </a:r>
            <a:r>
              <a:rPr lang="en-US" sz="1800" dirty="0" err="1" smtClean="0"/>
              <a:t>ortholog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i="1" dirty="0" smtClean="0"/>
              <a:t>Hypothesis: </a:t>
            </a:r>
            <a:r>
              <a:rPr lang="en-US" sz="1800" dirty="0" smtClean="0"/>
              <a:t>NHR-6 has dualistic functions in regulating cell proliferation and cell differentiation and that these activities are regulated through differential interactions with signal transduction pathways</a:t>
            </a:r>
          </a:p>
          <a:p>
            <a:endParaRPr lang="en-US" sz="1800" dirty="0" smtClean="0"/>
          </a:p>
          <a:p>
            <a:r>
              <a:rPr lang="en-US" sz="1800" dirty="0" smtClean="0"/>
              <a:t>One test of this hypothesis is to identify NHR-6 target genes</a:t>
            </a:r>
          </a:p>
          <a:p>
            <a:endParaRPr lang="en-US" sz="1800" dirty="0" smtClean="0"/>
          </a:p>
          <a:p>
            <a:r>
              <a:rPr lang="en-US" sz="1800" dirty="0" smtClean="0"/>
              <a:t>What are the target genes regulated by NHR-6 during distinct stages of organ development?</a:t>
            </a:r>
          </a:p>
          <a:p>
            <a:pPr lvl="1"/>
            <a:r>
              <a:rPr lang="en-US" sz="1800" dirty="0" smtClean="0"/>
              <a:t>Are there distinct sets of target genes regulated by NHR-6 during the cell proliferation and cell differentiation stages of organ development?</a:t>
            </a:r>
          </a:p>
          <a:p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3766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1" dirty="0" err="1" smtClean="0"/>
              <a:t>Caenorhabditis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elegans</a:t>
            </a:r>
            <a:r>
              <a:rPr lang="en-US" sz="3200" b="0" dirty="0" smtClean="0"/>
              <a:t>: invariant cell lineage</a:t>
            </a:r>
            <a:endParaRPr lang="en-US" sz="3200" i="1" dirty="0" smtClean="0"/>
          </a:p>
        </p:txBody>
      </p:sp>
      <p:grpSp>
        <p:nvGrpSpPr>
          <p:cNvPr id="6147" name="Group 1"/>
          <p:cNvGrpSpPr>
            <a:grpSpLocks/>
          </p:cNvGrpSpPr>
          <p:nvPr/>
        </p:nvGrpSpPr>
        <p:grpSpPr bwMode="auto">
          <a:xfrm>
            <a:off x="76200" y="727075"/>
            <a:ext cx="9067800" cy="6094413"/>
            <a:chOff x="76200" y="727075"/>
            <a:chExt cx="9067800" cy="6094413"/>
          </a:xfrm>
        </p:grpSpPr>
        <p:pic>
          <p:nvPicPr>
            <p:cNvPr id="6148" name="Picture 3" descr="line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819400"/>
              <a:ext cx="8991600" cy="400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4" descr="wor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727075"/>
              <a:ext cx="9067800" cy="21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81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ChIP-seq</a:t>
            </a:r>
            <a:r>
              <a:rPr lang="en-US" dirty="0" smtClean="0"/>
              <a:t>: rationale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ChIP-seq</a:t>
            </a:r>
            <a:r>
              <a:rPr lang="en-US" dirty="0" smtClean="0"/>
              <a:t> is a robust, unbiased approach to identifying candidate </a:t>
            </a:r>
            <a:r>
              <a:rPr lang="en-US" dirty="0" smtClean="0"/>
              <a:t>transcription factor target genes</a:t>
            </a:r>
            <a:endParaRPr lang="en-US" dirty="0" smtClean="0"/>
          </a:p>
          <a:p>
            <a:r>
              <a:rPr lang="en-US" dirty="0" smtClean="0"/>
              <a:t>Our experimental system is also well-suited to using this approach</a:t>
            </a:r>
          </a:p>
          <a:p>
            <a:pPr lvl="1"/>
            <a:r>
              <a:rPr lang="en-US" dirty="0" smtClean="0"/>
              <a:t>1) NHR-6 is not broadly expressed (restricted to a specific organ </a:t>
            </a:r>
            <a:r>
              <a:rPr lang="en-US" dirty="0" err="1" smtClean="0"/>
              <a:t>primordium</a:t>
            </a:r>
            <a:r>
              <a:rPr lang="en-US" dirty="0" smtClean="0"/>
              <a:t> and a few neurons) </a:t>
            </a:r>
            <a:r>
              <a:rPr lang="en-US" dirty="0" smtClean="0">
                <a:sym typeface="Wingdings" pitchFamily="2" charset="2"/>
              </a:rPr>
              <a:t> for our whole-animal approach most target genes will have relevance to the developmental process we are studying</a:t>
            </a:r>
            <a:endParaRPr lang="en-US" i="1" dirty="0">
              <a:sym typeface="Wingdings" pitchFamily="2" charset="2"/>
            </a:endParaRP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2) We have shown that GFP-tagged NHR-6 is fully functional </a:t>
            </a:r>
            <a:r>
              <a:rPr lang="en-US" i="1" dirty="0" smtClean="0"/>
              <a:t>in vivo </a:t>
            </a:r>
            <a:r>
              <a:rPr lang="en-US" dirty="0" smtClean="0"/>
              <a:t>using genetic rescue assays</a:t>
            </a:r>
          </a:p>
          <a:p>
            <a:pPr lvl="2"/>
            <a:r>
              <a:rPr lang="en-US" dirty="0" smtClean="0"/>
              <a:t>Reliable GFP antibodies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3) Concurrent study using microarray analysis of tissue-specific isolated mRNAs</a:t>
            </a:r>
          </a:p>
          <a:p>
            <a:pPr lvl="2"/>
            <a:r>
              <a:rPr lang="en-US" dirty="0" smtClean="0"/>
              <a:t>Correlate </a:t>
            </a:r>
            <a:r>
              <a:rPr lang="en-US" dirty="0" err="1" smtClean="0"/>
              <a:t>ChIP-seq</a:t>
            </a:r>
            <a:r>
              <a:rPr lang="en-US" dirty="0" smtClean="0"/>
              <a:t> data to gene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9065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33400"/>
            <a:ext cx="7924800" cy="1143000"/>
          </a:xfrm>
        </p:spPr>
        <p:txBody>
          <a:bodyPr/>
          <a:lstStyle/>
          <a:p>
            <a:pPr algn="ctr"/>
            <a:r>
              <a:rPr lang="en-US" sz="3200" dirty="0"/>
              <a:t>Experimental Approach: Whole animal </a:t>
            </a:r>
            <a:r>
              <a:rPr lang="en-US" sz="3200" dirty="0" err="1"/>
              <a:t>ChIP-seq</a:t>
            </a:r>
            <a:endParaRPr lang="en-US" sz="3200" dirty="0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 cstate="print">
            <a:lum bright="-20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22098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6" descr="Image1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39372" r="35999" b="25311"/>
          <a:stretch>
            <a:fillRect/>
          </a:stretch>
        </p:blipFill>
        <p:spPr bwMode="auto">
          <a:xfrm>
            <a:off x="3810000" y="2590800"/>
            <a:ext cx="1392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Line 7"/>
          <p:cNvSpPr>
            <a:spLocks noChangeShapeType="1"/>
          </p:cNvSpPr>
          <p:nvPr/>
        </p:nvSpPr>
        <p:spPr bwMode="auto">
          <a:xfrm flipV="1">
            <a:off x="3048000" y="2819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2895600" y="3124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114425" y="2286000"/>
            <a:ext cx="2771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ea typeface="ＭＳ Ｐゴシック" pitchFamily="-16" charset="-128"/>
              </a:rPr>
              <a:t>Cross-link NHR-6::GFP to DNA </a:t>
            </a:r>
            <a:r>
              <a:rPr lang="en-US" sz="1200" i="1" dirty="0">
                <a:ea typeface="ＭＳ Ｐゴシック" pitchFamily="-16" charset="-128"/>
              </a:rPr>
              <a:t>in vivo</a:t>
            </a:r>
          </a:p>
        </p:txBody>
      </p:sp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2" r="5302" b="1268"/>
          <a:stretch>
            <a:fillRect/>
          </a:stretch>
        </p:blipFill>
        <p:spPr bwMode="auto">
          <a:xfrm>
            <a:off x="5334000" y="2667000"/>
            <a:ext cx="350043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53340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172200" y="2362200"/>
            <a:ext cx="1101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ea typeface="ＭＳ Ｐゴシック" pitchFamily="-16" charset="-128"/>
              </a:rPr>
              <a:t>animal lysis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9800" y="4556125"/>
            <a:ext cx="3216275" cy="2225675"/>
            <a:chOff x="1371600" y="4038600"/>
            <a:chExt cx="3216275" cy="2225675"/>
          </a:xfrm>
        </p:grpSpPr>
        <p:pic>
          <p:nvPicPr>
            <p:cNvPr id="76817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038600"/>
              <a:ext cx="167640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1371600" y="5438775"/>
              <a:ext cx="3216275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Next-Generation Sequencing followed by </a:t>
              </a:r>
              <a:r>
                <a:rPr lang="en-US" sz="1600" dirty="0" err="1"/>
                <a:t>bioinformatic</a:t>
              </a:r>
              <a:r>
                <a:rPr lang="en-US" sz="1600" dirty="0"/>
                <a:t> analyses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0" y="4724400"/>
            <a:ext cx="3500438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H="1">
            <a:off x="4724400" y="4802154"/>
            <a:ext cx="1676400" cy="60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8764" y="2471337"/>
            <a:ext cx="2746374" cy="3002936"/>
            <a:chOff x="2057400" y="2516188"/>
            <a:chExt cx="1936750" cy="1925637"/>
          </a:xfrm>
        </p:grpSpPr>
        <p:sp>
          <p:nvSpPr>
            <p:cNvPr id="3" name="Line 5"/>
            <p:cNvSpPr>
              <a:spLocks noChangeAspect="1" noChangeShapeType="1"/>
            </p:cNvSpPr>
            <p:nvPr/>
          </p:nvSpPr>
          <p:spPr bwMode="auto">
            <a:xfrm>
              <a:off x="2544763" y="2516188"/>
              <a:ext cx="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6"/>
            <p:cNvSpPr>
              <a:spLocks noChangeAspect="1" noChangeShapeType="1"/>
            </p:cNvSpPr>
            <p:nvPr/>
          </p:nvSpPr>
          <p:spPr bwMode="auto">
            <a:xfrm>
              <a:off x="2057400" y="2874963"/>
              <a:ext cx="977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7"/>
            <p:cNvSpPr>
              <a:spLocks noChangeAspect="1" noChangeShapeType="1"/>
            </p:cNvSpPr>
            <p:nvPr/>
          </p:nvSpPr>
          <p:spPr bwMode="auto">
            <a:xfrm>
              <a:off x="2057400" y="2874963"/>
              <a:ext cx="0" cy="1522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Aspect="1" noChangeShapeType="1"/>
            </p:cNvSpPr>
            <p:nvPr/>
          </p:nvSpPr>
          <p:spPr bwMode="auto">
            <a:xfrm>
              <a:off x="3035300" y="2874963"/>
              <a:ext cx="0" cy="403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Aspect="1" noChangeShapeType="1"/>
            </p:cNvSpPr>
            <p:nvPr/>
          </p:nvSpPr>
          <p:spPr bwMode="auto">
            <a:xfrm>
              <a:off x="2433638" y="3278188"/>
              <a:ext cx="1166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Aspect="1" noChangeShapeType="1"/>
            </p:cNvSpPr>
            <p:nvPr/>
          </p:nvSpPr>
          <p:spPr bwMode="auto">
            <a:xfrm>
              <a:off x="2433638" y="3278188"/>
              <a:ext cx="0" cy="357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Aspect="1" noChangeShapeType="1"/>
            </p:cNvSpPr>
            <p:nvPr/>
          </p:nvSpPr>
          <p:spPr bwMode="auto">
            <a:xfrm>
              <a:off x="3600450" y="3278188"/>
              <a:ext cx="0" cy="357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Aspect="1" noChangeShapeType="1"/>
            </p:cNvSpPr>
            <p:nvPr/>
          </p:nvSpPr>
          <p:spPr bwMode="auto">
            <a:xfrm>
              <a:off x="2282825" y="3635375"/>
              <a:ext cx="300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Aspect="1" noChangeShapeType="1"/>
            </p:cNvSpPr>
            <p:nvPr/>
          </p:nvSpPr>
          <p:spPr bwMode="auto">
            <a:xfrm>
              <a:off x="3222625" y="3635375"/>
              <a:ext cx="677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Aspect="1" noChangeShapeType="1"/>
            </p:cNvSpPr>
            <p:nvPr/>
          </p:nvSpPr>
          <p:spPr bwMode="auto">
            <a:xfrm>
              <a:off x="3222625" y="3635375"/>
              <a:ext cx="0" cy="179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Aspect="1" noChangeShapeType="1"/>
            </p:cNvSpPr>
            <p:nvPr/>
          </p:nvSpPr>
          <p:spPr bwMode="auto">
            <a:xfrm>
              <a:off x="2921000" y="3814763"/>
              <a:ext cx="604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Aspect="1" noChangeShapeType="1"/>
            </p:cNvSpPr>
            <p:nvPr/>
          </p:nvSpPr>
          <p:spPr bwMode="auto">
            <a:xfrm>
              <a:off x="2921000" y="3814763"/>
              <a:ext cx="0" cy="90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Aspect="1" noChangeShapeType="1"/>
            </p:cNvSpPr>
            <p:nvPr/>
          </p:nvSpPr>
          <p:spPr bwMode="auto">
            <a:xfrm>
              <a:off x="2847975" y="3905250"/>
              <a:ext cx="300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Aspect="1" noChangeShapeType="1"/>
            </p:cNvSpPr>
            <p:nvPr/>
          </p:nvSpPr>
          <p:spPr bwMode="auto">
            <a:xfrm>
              <a:off x="2847975" y="3905250"/>
              <a:ext cx="0" cy="88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Aspect="1" noChangeShapeType="1"/>
            </p:cNvSpPr>
            <p:nvPr/>
          </p:nvSpPr>
          <p:spPr bwMode="auto">
            <a:xfrm>
              <a:off x="2771775" y="3994150"/>
              <a:ext cx="1889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Aspect="1" noChangeShapeType="1"/>
            </p:cNvSpPr>
            <p:nvPr/>
          </p:nvSpPr>
          <p:spPr bwMode="auto">
            <a:xfrm>
              <a:off x="2771775" y="3994150"/>
              <a:ext cx="0" cy="403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Aspect="1" noChangeShapeType="1"/>
            </p:cNvSpPr>
            <p:nvPr/>
          </p:nvSpPr>
          <p:spPr bwMode="auto">
            <a:xfrm>
              <a:off x="2960688" y="3994150"/>
              <a:ext cx="0" cy="403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Aspect="1" noChangeShapeType="1"/>
            </p:cNvSpPr>
            <p:nvPr/>
          </p:nvSpPr>
          <p:spPr bwMode="auto">
            <a:xfrm>
              <a:off x="3148013" y="3905250"/>
              <a:ext cx="0" cy="134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Aspect="1" noChangeShapeType="1"/>
            </p:cNvSpPr>
            <p:nvPr/>
          </p:nvSpPr>
          <p:spPr bwMode="auto">
            <a:xfrm>
              <a:off x="3071813" y="4040188"/>
              <a:ext cx="150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Aspect="1" noChangeShapeType="1"/>
            </p:cNvSpPr>
            <p:nvPr/>
          </p:nvSpPr>
          <p:spPr bwMode="auto">
            <a:xfrm>
              <a:off x="3071813" y="4040188"/>
              <a:ext cx="0" cy="357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Aspect="1" noChangeShapeType="1"/>
            </p:cNvSpPr>
            <p:nvPr/>
          </p:nvSpPr>
          <p:spPr bwMode="auto">
            <a:xfrm>
              <a:off x="3222625" y="4040188"/>
              <a:ext cx="0" cy="357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Aspect="1" noChangeShapeType="1"/>
            </p:cNvSpPr>
            <p:nvPr/>
          </p:nvSpPr>
          <p:spPr bwMode="auto">
            <a:xfrm>
              <a:off x="2282825" y="3635375"/>
              <a:ext cx="0" cy="179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8"/>
            <p:cNvSpPr>
              <a:spLocks noChangeAspect="1" noChangeShapeType="1"/>
            </p:cNvSpPr>
            <p:nvPr/>
          </p:nvSpPr>
          <p:spPr bwMode="auto">
            <a:xfrm>
              <a:off x="2582863" y="3635375"/>
              <a:ext cx="0" cy="179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Aspect="1" noChangeShapeType="1"/>
            </p:cNvSpPr>
            <p:nvPr/>
          </p:nvSpPr>
          <p:spPr bwMode="auto">
            <a:xfrm>
              <a:off x="2208213" y="3814763"/>
              <a:ext cx="149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Aspect="1" noChangeShapeType="1"/>
            </p:cNvSpPr>
            <p:nvPr/>
          </p:nvSpPr>
          <p:spPr bwMode="auto">
            <a:xfrm>
              <a:off x="2208213" y="3814763"/>
              <a:ext cx="0" cy="582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Aspect="1" noChangeShapeType="1"/>
            </p:cNvSpPr>
            <p:nvPr/>
          </p:nvSpPr>
          <p:spPr bwMode="auto">
            <a:xfrm>
              <a:off x="2357438" y="3814763"/>
              <a:ext cx="0" cy="582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Aspect="1" noChangeShapeType="1"/>
            </p:cNvSpPr>
            <p:nvPr/>
          </p:nvSpPr>
          <p:spPr bwMode="auto">
            <a:xfrm>
              <a:off x="2508250" y="3814763"/>
              <a:ext cx="149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Aspect="1" noChangeShapeType="1"/>
            </p:cNvSpPr>
            <p:nvPr/>
          </p:nvSpPr>
          <p:spPr bwMode="auto">
            <a:xfrm>
              <a:off x="2657475" y="3814763"/>
              <a:ext cx="0" cy="582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Aspect="1" noChangeShapeType="1"/>
            </p:cNvSpPr>
            <p:nvPr/>
          </p:nvSpPr>
          <p:spPr bwMode="auto">
            <a:xfrm>
              <a:off x="2508250" y="3814763"/>
              <a:ext cx="0" cy="582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/>
            <p:cNvSpPr>
              <a:spLocks noChangeAspect="1" noChangeShapeType="1"/>
            </p:cNvSpPr>
            <p:nvPr/>
          </p:nvSpPr>
          <p:spPr bwMode="auto">
            <a:xfrm>
              <a:off x="3525838" y="3814763"/>
              <a:ext cx="0" cy="90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Aspect="1" noChangeShapeType="1"/>
            </p:cNvSpPr>
            <p:nvPr/>
          </p:nvSpPr>
          <p:spPr bwMode="auto">
            <a:xfrm>
              <a:off x="3449638" y="3905250"/>
              <a:ext cx="263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Aspect="1" noChangeShapeType="1"/>
            </p:cNvSpPr>
            <p:nvPr/>
          </p:nvSpPr>
          <p:spPr bwMode="auto">
            <a:xfrm>
              <a:off x="3449638" y="3905250"/>
              <a:ext cx="0" cy="134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Aspect="1" noChangeShapeType="1"/>
            </p:cNvSpPr>
            <p:nvPr/>
          </p:nvSpPr>
          <p:spPr bwMode="auto">
            <a:xfrm>
              <a:off x="3375025" y="4040188"/>
              <a:ext cx="150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Aspect="1" noChangeShapeType="1"/>
            </p:cNvSpPr>
            <p:nvPr/>
          </p:nvSpPr>
          <p:spPr bwMode="auto">
            <a:xfrm>
              <a:off x="3375025" y="4040188"/>
              <a:ext cx="0" cy="357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Aspect="1" noChangeShapeType="1"/>
            </p:cNvSpPr>
            <p:nvPr/>
          </p:nvSpPr>
          <p:spPr bwMode="auto">
            <a:xfrm>
              <a:off x="3525838" y="4040188"/>
              <a:ext cx="0" cy="357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45"/>
            <p:cNvSpPr>
              <a:spLocks noChangeAspect="1" noChangeArrowheads="1"/>
            </p:cNvSpPr>
            <p:nvPr/>
          </p:nvSpPr>
          <p:spPr bwMode="auto">
            <a:xfrm>
              <a:off x="2735263" y="4352925"/>
              <a:ext cx="76200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6"/>
            <p:cNvSpPr>
              <a:spLocks noChangeAspect="1" noChangeArrowheads="1"/>
            </p:cNvSpPr>
            <p:nvPr/>
          </p:nvSpPr>
          <p:spPr bwMode="auto">
            <a:xfrm>
              <a:off x="2921000" y="4352925"/>
              <a:ext cx="76200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47"/>
            <p:cNvSpPr>
              <a:spLocks noChangeAspect="1" noChangeArrowheads="1"/>
            </p:cNvSpPr>
            <p:nvPr/>
          </p:nvSpPr>
          <p:spPr bwMode="auto">
            <a:xfrm>
              <a:off x="3035300" y="4352925"/>
              <a:ext cx="76200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8"/>
            <p:cNvSpPr>
              <a:spLocks noChangeAspect="1" noChangeArrowheads="1"/>
            </p:cNvSpPr>
            <p:nvPr/>
          </p:nvSpPr>
          <p:spPr bwMode="auto">
            <a:xfrm>
              <a:off x="3186113" y="4352925"/>
              <a:ext cx="74612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9"/>
            <p:cNvSpPr>
              <a:spLocks noChangeAspect="1" noChangeArrowheads="1"/>
            </p:cNvSpPr>
            <p:nvPr/>
          </p:nvSpPr>
          <p:spPr bwMode="auto">
            <a:xfrm>
              <a:off x="3335338" y="4352925"/>
              <a:ext cx="76200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50"/>
            <p:cNvSpPr>
              <a:spLocks noChangeAspect="1" noChangeArrowheads="1"/>
            </p:cNvSpPr>
            <p:nvPr/>
          </p:nvSpPr>
          <p:spPr bwMode="auto">
            <a:xfrm>
              <a:off x="3489325" y="4352925"/>
              <a:ext cx="73025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Aspect="1" noChangeShapeType="1"/>
            </p:cNvSpPr>
            <p:nvPr/>
          </p:nvSpPr>
          <p:spPr bwMode="auto">
            <a:xfrm>
              <a:off x="3881438" y="3635375"/>
              <a:ext cx="0" cy="225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Aspect="1" noChangeShapeType="1"/>
            </p:cNvSpPr>
            <p:nvPr/>
          </p:nvSpPr>
          <p:spPr bwMode="auto">
            <a:xfrm>
              <a:off x="3694113" y="3905250"/>
              <a:ext cx="0" cy="492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Aspect="1" noChangeShapeType="1"/>
            </p:cNvSpPr>
            <p:nvPr/>
          </p:nvSpPr>
          <p:spPr bwMode="auto">
            <a:xfrm>
              <a:off x="3806825" y="3860800"/>
              <a:ext cx="150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Aspect="1" noChangeShapeType="1"/>
            </p:cNvSpPr>
            <p:nvPr/>
          </p:nvSpPr>
          <p:spPr bwMode="auto">
            <a:xfrm>
              <a:off x="3806825" y="3860800"/>
              <a:ext cx="0" cy="536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Aspect="1" noChangeShapeType="1"/>
            </p:cNvSpPr>
            <p:nvPr/>
          </p:nvSpPr>
          <p:spPr bwMode="auto">
            <a:xfrm>
              <a:off x="3957638" y="3860800"/>
              <a:ext cx="0" cy="536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1"/>
            <p:cNvSpPr>
              <a:spLocks noChangeAspect="1" noChangeArrowheads="1"/>
            </p:cNvSpPr>
            <p:nvPr/>
          </p:nvSpPr>
          <p:spPr bwMode="auto">
            <a:xfrm>
              <a:off x="3657600" y="4352925"/>
              <a:ext cx="74613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52"/>
            <p:cNvSpPr>
              <a:spLocks noChangeAspect="1" noChangeArrowheads="1"/>
            </p:cNvSpPr>
            <p:nvPr/>
          </p:nvSpPr>
          <p:spPr bwMode="auto">
            <a:xfrm>
              <a:off x="3770313" y="4352925"/>
              <a:ext cx="73025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53"/>
            <p:cNvSpPr>
              <a:spLocks noChangeAspect="1" noChangeArrowheads="1"/>
            </p:cNvSpPr>
            <p:nvPr/>
          </p:nvSpPr>
          <p:spPr bwMode="auto">
            <a:xfrm>
              <a:off x="3919538" y="4352925"/>
              <a:ext cx="74612" cy="889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1"/>
          <p:cNvGrpSpPr>
            <a:grpSpLocks/>
          </p:cNvGrpSpPr>
          <p:nvPr/>
        </p:nvGrpSpPr>
        <p:grpSpPr bwMode="auto">
          <a:xfrm>
            <a:off x="5029200" y="1751013"/>
            <a:ext cx="3430588" cy="4659312"/>
            <a:chOff x="5029200" y="1751013"/>
            <a:chExt cx="3430588" cy="4659312"/>
          </a:xfrm>
        </p:grpSpPr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125" y="2667000"/>
              <a:ext cx="3141663" cy="374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Group 340"/>
            <p:cNvGrpSpPr>
              <a:grpSpLocks/>
            </p:cNvGrpSpPr>
            <p:nvPr/>
          </p:nvGrpSpPr>
          <p:grpSpPr bwMode="auto">
            <a:xfrm>
              <a:off x="5029200" y="1751013"/>
              <a:ext cx="3373438" cy="498475"/>
              <a:chOff x="430213" y="2057400"/>
              <a:chExt cx="3373437" cy="498475"/>
            </a:xfrm>
          </p:grpSpPr>
          <p:grpSp>
            <p:nvGrpSpPr>
              <p:cNvPr id="57" name="Group 63"/>
              <p:cNvGrpSpPr>
                <a:grpSpLocks noChangeAspect="1"/>
              </p:cNvGrpSpPr>
              <p:nvPr/>
            </p:nvGrpSpPr>
            <p:grpSpPr bwMode="auto">
              <a:xfrm rot="-726833">
                <a:off x="1141413" y="2087563"/>
                <a:ext cx="762000" cy="468312"/>
                <a:chOff x="376" y="2544"/>
                <a:chExt cx="2024" cy="576"/>
              </a:xfrm>
            </p:grpSpPr>
            <p:sp>
              <p:nvSpPr>
                <p:cNvPr id="169" name="Freeform 64"/>
                <p:cNvSpPr>
                  <a:spLocks noChangeAspect="1"/>
                </p:cNvSpPr>
                <p:nvPr/>
              </p:nvSpPr>
              <p:spPr bwMode="auto">
                <a:xfrm>
                  <a:off x="376" y="2544"/>
                  <a:ext cx="2024" cy="576"/>
                </a:xfrm>
                <a:custGeom>
                  <a:avLst/>
                  <a:gdLst>
                    <a:gd name="T0" fmla="*/ 1129 w 2168"/>
                    <a:gd name="T1" fmla="*/ 299 h 368"/>
                    <a:gd name="T2" fmla="*/ 278 w 2168"/>
                    <a:gd name="T3" fmla="*/ 299 h 368"/>
                    <a:gd name="T4" fmla="*/ 210 w 2168"/>
                    <a:gd name="T5" fmla="*/ 2105 h 368"/>
                    <a:gd name="T6" fmla="*/ 1538 w 2168"/>
                    <a:gd name="T7" fmla="*/ 3459 h 36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8" h="368">
                      <a:moveTo>
                        <a:pt x="1592" y="32"/>
                      </a:moveTo>
                      <a:cubicBezTo>
                        <a:pt x="1100" y="16"/>
                        <a:pt x="608" y="0"/>
                        <a:pt x="392" y="32"/>
                      </a:cubicBezTo>
                      <a:cubicBezTo>
                        <a:pt x="176" y="64"/>
                        <a:pt x="0" y="168"/>
                        <a:pt x="296" y="224"/>
                      </a:cubicBezTo>
                      <a:cubicBezTo>
                        <a:pt x="592" y="280"/>
                        <a:pt x="1856" y="344"/>
                        <a:pt x="2168" y="3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65"/>
                <p:cNvSpPr>
                  <a:spLocks noChangeAspect="1"/>
                </p:cNvSpPr>
                <p:nvPr/>
              </p:nvSpPr>
              <p:spPr bwMode="auto">
                <a:xfrm>
                  <a:off x="912" y="2592"/>
                  <a:ext cx="1488" cy="208"/>
                </a:xfrm>
                <a:custGeom>
                  <a:avLst/>
                  <a:gdLst>
                    <a:gd name="T0" fmla="*/ 0 w 1488"/>
                    <a:gd name="T1" fmla="*/ 144 h 208"/>
                    <a:gd name="T2" fmla="*/ 1200 w 1488"/>
                    <a:gd name="T3" fmla="*/ 192 h 208"/>
                    <a:gd name="T4" fmla="*/ 1440 w 1488"/>
                    <a:gd name="T5" fmla="*/ 48 h 208"/>
                    <a:gd name="T6" fmla="*/ 912 w 1488"/>
                    <a:gd name="T7" fmla="*/ 0 h 2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88" h="208">
                      <a:moveTo>
                        <a:pt x="0" y="144"/>
                      </a:moveTo>
                      <a:cubicBezTo>
                        <a:pt x="480" y="176"/>
                        <a:pt x="960" y="208"/>
                        <a:pt x="1200" y="192"/>
                      </a:cubicBezTo>
                      <a:cubicBezTo>
                        <a:pt x="1440" y="176"/>
                        <a:pt x="1488" y="80"/>
                        <a:pt x="1440" y="48"/>
                      </a:cubicBezTo>
                      <a:cubicBezTo>
                        <a:pt x="1392" y="16"/>
                        <a:pt x="1000" y="8"/>
                        <a:pt x="91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66"/>
                <p:cNvSpPr>
                  <a:spLocks noChangeAspect="1"/>
                </p:cNvSpPr>
                <p:nvPr/>
              </p:nvSpPr>
              <p:spPr bwMode="auto">
                <a:xfrm>
                  <a:off x="912" y="2736"/>
                  <a:ext cx="1488" cy="96"/>
                </a:xfrm>
                <a:custGeom>
                  <a:avLst/>
                  <a:gdLst>
                    <a:gd name="T0" fmla="*/ 0 w 1488"/>
                    <a:gd name="T1" fmla="*/ 0 h 96"/>
                    <a:gd name="T2" fmla="*/ 1488 w 1488"/>
                    <a:gd name="T3" fmla="*/ 96 h 9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88" h="96">
                      <a:moveTo>
                        <a:pt x="0" y="0"/>
                      </a:moveTo>
                      <a:cubicBezTo>
                        <a:pt x="620" y="40"/>
                        <a:pt x="1240" y="80"/>
                        <a:pt x="1488" y="96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342"/>
              <p:cNvGrpSpPr>
                <a:grpSpLocks/>
              </p:cNvGrpSpPr>
              <p:nvPr/>
            </p:nvGrpSpPr>
            <p:grpSpPr bwMode="auto">
              <a:xfrm>
                <a:off x="430213" y="2057400"/>
                <a:ext cx="3373437" cy="473075"/>
                <a:chOff x="430213" y="2057400"/>
                <a:chExt cx="3373437" cy="473075"/>
              </a:xfrm>
            </p:grpSpPr>
            <p:sp>
              <p:nvSpPr>
                <p:cNvPr id="59" name="Arc 54"/>
                <p:cNvSpPr>
                  <a:spLocks noChangeAspect="1"/>
                </p:cNvSpPr>
                <p:nvPr/>
              </p:nvSpPr>
              <p:spPr bwMode="auto">
                <a:xfrm>
                  <a:off x="430213" y="2057400"/>
                  <a:ext cx="3373437" cy="415925"/>
                </a:xfrm>
                <a:custGeom>
                  <a:avLst/>
                  <a:gdLst>
                    <a:gd name="T0" fmla="*/ 2147483647 w 43200"/>
                    <a:gd name="T1" fmla="*/ 2147483647 h 43200"/>
                    <a:gd name="T2" fmla="*/ 2147483647 w 43200"/>
                    <a:gd name="T3" fmla="*/ 2147483647 h 43200"/>
                    <a:gd name="T4" fmla="*/ 2147483647 w 43200"/>
                    <a:gd name="T5" fmla="*/ 1786945317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43200" fill="none" extrusionOk="0">
                      <a:moveTo>
                        <a:pt x="31464" y="40815"/>
                      </a:moveTo>
                      <a:cubicBezTo>
                        <a:pt x="28412" y="42382"/>
                        <a:pt x="25030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9695"/>
                        <a:pt x="38673" y="37111"/>
                        <a:pt x="31473" y="40811"/>
                      </a:cubicBezTo>
                    </a:path>
                    <a:path w="43200" h="43200" stroke="0" extrusionOk="0">
                      <a:moveTo>
                        <a:pt x="31464" y="40815"/>
                      </a:moveTo>
                      <a:cubicBezTo>
                        <a:pt x="28412" y="42382"/>
                        <a:pt x="25030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9695"/>
                        <a:pt x="38673" y="37111"/>
                        <a:pt x="31473" y="40811"/>
                      </a:cubicBezTo>
                      <a:lnTo>
                        <a:pt x="21600" y="21600"/>
                      </a:lnTo>
                      <a:lnTo>
                        <a:pt x="31464" y="40815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56"/>
                <p:cNvSpPr>
                  <a:spLocks noChangeAspect="1"/>
                </p:cNvSpPr>
                <p:nvPr/>
              </p:nvSpPr>
              <p:spPr bwMode="auto">
                <a:xfrm flipV="1">
                  <a:off x="458788" y="2297113"/>
                  <a:ext cx="276225" cy="22225"/>
                </a:xfrm>
                <a:custGeom>
                  <a:avLst/>
                  <a:gdLst>
                    <a:gd name="T0" fmla="*/ 0 w 768"/>
                    <a:gd name="T1" fmla="*/ 2147483647 h 64"/>
                    <a:gd name="T2" fmla="*/ 2147483647 w 768"/>
                    <a:gd name="T3" fmla="*/ 2147483647 h 64"/>
                    <a:gd name="T4" fmla="*/ 2147483647 w 768"/>
                    <a:gd name="T5" fmla="*/ 2147483647 h 64"/>
                    <a:gd name="T6" fmla="*/ 2147483647 w 768"/>
                    <a:gd name="T7" fmla="*/ 2147483647 h 64"/>
                    <a:gd name="T8" fmla="*/ 2147483647 w 768"/>
                    <a:gd name="T9" fmla="*/ 2147483647 h 64"/>
                    <a:gd name="T10" fmla="*/ 2147483647 w 768"/>
                    <a:gd name="T11" fmla="*/ 2147483647 h 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8" h="64">
                      <a:moveTo>
                        <a:pt x="0" y="56"/>
                      </a:moveTo>
                      <a:cubicBezTo>
                        <a:pt x="152" y="56"/>
                        <a:pt x="304" y="56"/>
                        <a:pt x="384" y="56"/>
                      </a:cubicBezTo>
                      <a:cubicBezTo>
                        <a:pt x="464" y="56"/>
                        <a:pt x="448" y="64"/>
                        <a:pt x="480" y="56"/>
                      </a:cubicBezTo>
                      <a:cubicBezTo>
                        <a:pt x="512" y="48"/>
                        <a:pt x="544" y="16"/>
                        <a:pt x="576" y="8"/>
                      </a:cubicBezTo>
                      <a:cubicBezTo>
                        <a:pt x="608" y="0"/>
                        <a:pt x="640" y="0"/>
                        <a:pt x="672" y="8"/>
                      </a:cubicBezTo>
                      <a:cubicBezTo>
                        <a:pt x="704" y="16"/>
                        <a:pt x="752" y="48"/>
                        <a:pt x="768" y="56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1" name="Group 57"/>
                <p:cNvGrpSpPr>
                  <a:grpSpLocks noChangeAspect="1"/>
                </p:cNvGrpSpPr>
                <p:nvPr/>
              </p:nvGrpSpPr>
              <p:grpSpPr bwMode="auto">
                <a:xfrm>
                  <a:off x="458788" y="2147888"/>
                  <a:ext cx="571500" cy="85725"/>
                  <a:chOff x="864" y="3384"/>
                  <a:chExt cx="1584" cy="192"/>
                </a:xfrm>
              </p:grpSpPr>
              <p:sp>
                <p:nvSpPr>
                  <p:cNvPr id="167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864" y="3496"/>
                    <a:ext cx="768" cy="64"/>
                  </a:xfrm>
                  <a:custGeom>
                    <a:avLst/>
                    <a:gdLst>
                      <a:gd name="T0" fmla="*/ 0 w 768"/>
                      <a:gd name="T1" fmla="*/ 56 h 64"/>
                      <a:gd name="T2" fmla="*/ 384 w 768"/>
                      <a:gd name="T3" fmla="*/ 56 h 64"/>
                      <a:gd name="T4" fmla="*/ 480 w 768"/>
                      <a:gd name="T5" fmla="*/ 56 h 64"/>
                      <a:gd name="T6" fmla="*/ 576 w 768"/>
                      <a:gd name="T7" fmla="*/ 8 h 64"/>
                      <a:gd name="T8" fmla="*/ 672 w 768"/>
                      <a:gd name="T9" fmla="*/ 8 h 64"/>
                      <a:gd name="T10" fmla="*/ 768 w 768"/>
                      <a:gd name="T11" fmla="*/ 56 h 6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68" h="64">
                        <a:moveTo>
                          <a:pt x="0" y="56"/>
                        </a:moveTo>
                        <a:cubicBezTo>
                          <a:pt x="152" y="56"/>
                          <a:pt x="304" y="56"/>
                          <a:pt x="384" y="56"/>
                        </a:cubicBezTo>
                        <a:cubicBezTo>
                          <a:pt x="464" y="56"/>
                          <a:pt x="448" y="64"/>
                          <a:pt x="480" y="56"/>
                        </a:cubicBezTo>
                        <a:cubicBezTo>
                          <a:pt x="512" y="48"/>
                          <a:pt x="544" y="16"/>
                          <a:pt x="576" y="8"/>
                        </a:cubicBezTo>
                        <a:cubicBezTo>
                          <a:pt x="608" y="0"/>
                          <a:pt x="640" y="0"/>
                          <a:pt x="672" y="8"/>
                        </a:cubicBezTo>
                        <a:cubicBezTo>
                          <a:pt x="704" y="16"/>
                          <a:pt x="752" y="48"/>
                          <a:pt x="768" y="5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1632" y="3384"/>
                    <a:ext cx="816" cy="192"/>
                  </a:xfrm>
                  <a:custGeom>
                    <a:avLst/>
                    <a:gdLst>
                      <a:gd name="T0" fmla="*/ 0 w 816"/>
                      <a:gd name="T1" fmla="*/ 168 h 192"/>
                      <a:gd name="T2" fmla="*/ 384 w 816"/>
                      <a:gd name="T3" fmla="*/ 168 h 192"/>
                      <a:gd name="T4" fmla="*/ 576 w 816"/>
                      <a:gd name="T5" fmla="*/ 24 h 192"/>
                      <a:gd name="T6" fmla="*/ 720 w 816"/>
                      <a:gd name="T7" fmla="*/ 24 h 192"/>
                      <a:gd name="T8" fmla="*/ 816 w 816"/>
                      <a:gd name="T9" fmla="*/ 168 h 1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16" h="192">
                        <a:moveTo>
                          <a:pt x="0" y="168"/>
                        </a:moveTo>
                        <a:cubicBezTo>
                          <a:pt x="144" y="180"/>
                          <a:pt x="288" y="192"/>
                          <a:pt x="384" y="168"/>
                        </a:cubicBezTo>
                        <a:cubicBezTo>
                          <a:pt x="480" y="144"/>
                          <a:pt x="520" y="48"/>
                          <a:pt x="576" y="24"/>
                        </a:cubicBezTo>
                        <a:cubicBezTo>
                          <a:pt x="632" y="0"/>
                          <a:pt x="680" y="0"/>
                          <a:pt x="720" y="24"/>
                        </a:cubicBezTo>
                        <a:cubicBezTo>
                          <a:pt x="760" y="48"/>
                          <a:pt x="800" y="144"/>
                          <a:pt x="816" y="168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Freeform 60"/>
                <p:cNvSpPr>
                  <a:spLocks noChangeAspect="1"/>
                </p:cNvSpPr>
                <p:nvPr/>
              </p:nvSpPr>
              <p:spPr bwMode="auto">
                <a:xfrm flipV="1">
                  <a:off x="719138" y="2297113"/>
                  <a:ext cx="311150" cy="85725"/>
                </a:xfrm>
                <a:custGeom>
                  <a:avLst/>
                  <a:gdLst>
                    <a:gd name="T0" fmla="*/ 0 w 816"/>
                    <a:gd name="T1" fmla="*/ 2147483647 h 192"/>
                    <a:gd name="T2" fmla="*/ 2147483647 w 816"/>
                    <a:gd name="T3" fmla="*/ 2147483647 h 192"/>
                    <a:gd name="T4" fmla="*/ 2147483647 w 816"/>
                    <a:gd name="T5" fmla="*/ 2147483647 h 192"/>
                    <a:gd name="T6" fmla="*/ 2147483647 w 816"/>
                    <a:gd name="T7" fmla="*/ 2147483647 h 192"/>
                    <a:gd name="T8" fmla="*/ 2147483647 w 816"/>
                    <a:gd name="T9" fmla="*/ 2147483647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192">
                      <a:moveTo>
                        <a:pt x="0" y="168"/>
                      </a:moveTo>
                      <a:cubicBezTo>
                        <a:pt x="144" y="180"/>
                        <a:pt x="288" y="192"/>
                        <a:pt x="384" y="168"/>
                      </a:cubicBezTo>
                      <a:cubicBezTo>
                        <a:pt x="480" y="144"/>
                        <a:pt x="520" y="48"/>
                        <a:pt x="576" y="24"/>
                      </a:cubicBezTo>
                      <a:cubicBezTo>
                        <a:pt x="632" y="0"/>
                        <a:pt x="680" y="0"/>
                        <a:pt x="720" y="24"/>
                      </a:cubicBezTo>
                      <a:cubicBezTo>
                        <a:pt x="760" y="48"/>
                        <a:pt x="800" y="144"/>
                        <a:pt x="816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61"/>
                <p:cNvSpPr>
                  <a:spLocks noChangeAspect="1"/>
                </p:cNvSpPr>
                <p:nvPr/>
              </p:nvSpPr>
              <p:spPr bwMode="auto">
                <a:xfrm>
                  <a:off x="1030288" y="2211388"/>
                  <a:ext cx="0" cy="107950"/>
                </a:xfrm>
                <a:custGeom>
                  <a:avLst/>
                  <a:gdLst>
                    <a:gd name="T0" fmla="*/ 0 w 1"/>
                    <a:gd name="T1" fmla="*/ 0 h 240"/>
                    <a:gd name="T2" fmla="*/ 0 w 1"/>
                    <a:gd name="T3" fmla="*/ 2147483647 h 2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240">
                      <a:moveTo>
                        <a:pt x="0" y="0"/>
                      </a:moveTo>
                      <a:cubicBezTo>
                        <a:pt x="0" y="100"/>
                        <a:pt x="0" y="200"/>
                        <a:pt x="0" y="24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67"/>
                <p:cNvSpPr>
                  <a:spLocks noChangeAspect="1"/>
                </p:cNvSpPr>
                <p:nvPr/>
              </p:nvSpPr>
              <p:spPr bwMode="auto">
                <a:xfrm rot="-726833">
                  <a:off x="1912938" y="2239963"/>
                  <a:ext cx="19050" cy="233362"/>
                </a:xfrm>
                <a:custGeom>
                  <a:avLst/>
                  <a:gdLst>
                    <a:gd name="T0" fmla="*/ 0 w 48"/>
                    <a:gd name="T1" fmla="*/ 0 h 288"/>
                    <a:gd name="T2" fmla="*/ 2147483647 w 48"/>
                    <a:gd name="T3" fmla="*/ 2147483647 h 288"/>
                    <a:gd name="T4" fmla="*/ 0 w 48"/>
                    <a:gd name="T5" fmla="*/ 2147483647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" h="288">
                      <a:moveTo>
                        <a:pt x="0" y="0"/>
                      </a:moveTo>
                      <a:cubicBezTo>
                        <a:pt x="24" y="24"/>
                        <a:pt x="48" y="48"/>
                        <a:pt x="48" y="96"/>
                      </a:cubicBezTo>
                      <a:cubicBezTo>
                        <a:pt x="48" y="144"/>
                        <a:pt x="8" y="256"/>
                        <a:pt x="0" y="28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5" name="Group 69"/>
                <p:cNvGrpSpPr>
                  <a:grpSpLocks noChangeAspect="1"/>
                </p:cNvGrpSpPr>
                <p:nvPr/>
              </p:nvGrpSpPr>
              <p:grpSpPr bwMode="auto">
                <a:xfrm rot="621479" flipH="1">
                  <a:off x="2562225" y="2087563"/>
                  <a:ext cx="758825" cy="442912"/>
                  <a:chOff x="376" y="2544"/>
                  <a:chExt cx="2024" cy="576"/>
                </a:xfrm>
              </p:grpSpPr>
              <p:sp>
                <p:nvSpPr>
                  <p:cNvPr id="164" name="Freeform 70"/>
                  <p:cNvSpPr>
                    <a:spLocks noChangeAspect="1"/>
                  </p:cNvSpPr>
                  <p:nvPr/>
                </p:nvSpPr>
                <p:spPr bwMode="auto">
                  <a:xfrm>
                    <a:off x="376" y="2544"/>
                    <a:ext cx="2024" cy="576"/>
                  </a:xfrm>
                  <a:custGeom>
                    <a:avLst/>
                    <a:gdLst>
                      <a:gd name="T0" fmla="*/ 1129 w 2168"/>
                      <a:gd name="T1" fmla="*/ 299 h 368"/>
                      <a:gd name="T2" fmla="*/ 278 w 2168"/>
                      <a:gd name="T3" fmla="*/ 299 h 368"/>
                      <a:gd name="T4" fmla="*/ 210 w 2168"/>
                      <a:gd name="T5" fmla="*/ 2105 h 368"/>
                      <a:gd name="T6" fmla="*/ 1538 w 2168"/>
                      <a:gd name="T7" fmla="*/ 3459 h 36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8" h="368">
                        <a:moveTo>
                          <a:pt x="1592" y="32"/>
                        </a:moveTo>
                        <a:cubicBezTo>
                          <a:pt x="1100" y="16"/>
                          <a:pt x="608" y="0"/>
                          <a:pt x="392" y="32"/>
                        </a:cubicBezTo>
                        <a:cubicBezTo>
                          <a:pt x="176" y="64"/>
                          <a:pt x="0" y="168"/>
                          <a:pt x="296" y="224"/>
                        </a:cubicBezTo>
                        <a:cubicBezTo>
                          <a:pt x="592" y="280"/>
                          <a:pt x="1856" y="344"/>
                          <a:pt x="2168" y="368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71"/>
                  <p:cNvSpPr>
                    <a:spLocks noChangeAspect="1"/>
                  </p:cNvSpPr>
                  <p:nvPr/>
                </p:nvSpPr>
                <p:spPr bwMode="auto">
                  <a:xfrm>
                    <a:off x="912" y="2592"/>
                    <a:ext cx="1488" cy="208"/>
                  </a:xfrm>
                  <a:custGeom>
                    <a:avLst/>
                    <a:gdLst>
                      <a:gd name="T0" fmla="*/ 0 w 1488"/>
                      <a:gd name="T1" fmla="*/ 144 h 208"/>
                      <a:gd name="T2" fmla="*/ 1200 w 1488"/>
                      <a:gd name="T3" fmla="*/ 192 h 208"/>
                      <a:gd name="T4" fmla="*/ 1440 w 1488"/>
                      <a:gd name="T5" fmla="*/ 48 h 208"/>
                      <a:gd name="T6" fmla="*/ 912 w 1488"/>
                      <a:gd name="T7" fmla="*/ 0 h 20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488" h="208">
                        <a:moveTo>
                          <a:pt x="0" y="144"/>
                        </a:moveTo>
                        <a:cubicBezTo>
                          <a:pt x="480" y="176"/>
                          <a:pt x="960" y="208"/>
                          <a:pt x="1200" y="192"/>
                        </a:cubicBezTo>
                        <a:cubicBezTo>
                          <a:pt x="1440" y="176"/>
                          <a:pt x="1488" y="80"/>
                          <a:pt x="1440" y="48"/>
                        </a:cubicBezTo>
                        <a:cubicBezTo>
                          <a:pt x="1392" y="16"/>
                          <a:pt x="1000" y="8"/>
                          <a:pt x="912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912" y="2736"/>
                    <a:ext cx="1488" cy="96"/>
                  </a:xfrm>
                  <a:custGeom>
                    <a:avLst/>
                    <a:gdLst>
                      <a:gd name="T0" fmla="*/ 0 w 1488"/>
                      <a:gd name="T1" fmla="*/ 0 h 96"/>
                      <a:gd name="T2" fmla="*/ 1488 w 1488"/>
                      <a:gd name="T3" fmla="*/ 96 h 9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88" h="96">
                        <a:moveTo>
                          <a:pt x="0" y="0"/>
                        </a:moveTo>
                        <a:cubicBezTo>
                          <a:pt x="620" y="40"/>
                          <a:pt x="1240" y="80"/>
                          <a:pt x="1488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" name="Freeform 73"/>
                <p:cNvSpPr>
                  <a:spLocks noChangeAspect="1"/>
                </p:cNvSpPr>
                <p:nvPr/>
              </p:nvSpPr>
              <p:spPr bwMode="auto">
                <a:xfrm rot="621479" flipH="1">
                  <a:off x="2535238" y="2238375"/>
                  <a:ext cx="19050" cy="220663"/>
                </a:xfrm>
                <a:custGeom>
                  <a:avLst/>
                  <a:gdLst>
                    <a:gd name="T0" fmla="*/ 0 w 48"/>
                    <a:gd name="T1" fmla="*/ 0 h 288"/>
                    <a:gd name="T2" fmla="*/ 2147483647 w 48"/>
                    <a:gd name="T3" fmla="*/ 2147483647 h 288"/>
                    <a:gd name="T4" fmla="*/ 0 w 48"/>
                    <a:gd name="T5" fmla="*/ 2147483647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" h="288">
                      <a:moveTo>
                        <a:pt x="0" y="0"/>
                      </a:moveTo>
                      <a:cubicBezTo>
                        <a:pt x="24" y="24"/>
                        <a:pt x="48" y="48"/>
                        <a:pt x="48" y="96"/>
                      </a:cubicBezTo>
                      <a:cubicBezTo>
                        <a:pt x="48" y="144"/>
                        <a:pt x="8" y="256"/>
                        <a:pt x="0" y="28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74"/>
                <p:cNvSpPr>
                  <a:spLocks noChangeAspect="1"/>
                </p:cNvSpPr>
                <p:nvPr/>
              </p:nvSpPr>
              <p:spPr bwMode="auto">
                <a:xfrm>
                  <a:off x="1603375" y="2073275"/>
                  <a:ext cx="688975" cy="190500"/>
                </a:xfrm>
                <a:custGeom>
                  <a:avLst/>
                  <a:gdLst>
                    <a:gd name="T0" fmla="*/ 2147483647 w 1160"/>
                    <a:gd name="T1" fmla="*/ 2147483647 h 312"/>
                    <a:gd name="T2" fmla="*/ 2147483647 w 1160"/>
                    <a:gd name="T3" fmla="*/ 2147483647 h 312"/>
                    <a:gd name="T4" fmla="*/ 2147483647 w 1160"/>
                    <a:gd name="T5" fmla="*/ 2147483647 h 312"/>
                    <a:gd name="T6" fmla="*/ 0 w 1160"/>
                    <a:gd name="T7" fmla="*/ 2147483647 h 3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60" h="312">
                      <a:moveTo>
                        <a:pt x="336" y="24"/>
                      </a:moveTo>
                      <a:cubicBezTo>
                        <a:pt x="568" y="12"/>
                        <a:pt x="800" y="0"/>
                        <a:pt x="912" y="24"/>
                      </a:cubicBezTo>
                      <a:cubicBezTo>
                        <a:pt x="1024" y="48"/>
                        <a:pt x="1160" y="120"/>
                        <a:pt x="1008" y="168"/>
                      </a:cubicBezTo>
                      <a:cubicBezTo>
                        <a:pt x="856" y="216"/>
                        <a:pt x="168" y="288"/>
                        <a:pt x="0" y="31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75"/>
                <p:cNvSpPr>
                  <a:spLocks noChangeAspect="1"/>
                </p:cNvSpPr>
                <p:nvPr/>
              </p:nvSpPr>
              <p:spPr bwMode="auto">
                <a:xfrm flipH="1">
                  <a:off x="2228850" y="2073275"/>
                  <a:ext cx="688975" cy="190500"/>
                </a:xfrm>
                <a:custGeom>
                  <a:avLst/>
                  <a:gdLst>
                    <a:gd name="T0" fmla="*/ 2147483647 w 1160"/>
                    <a:gd name="T1" fmla="*/ 2147483647 h 312"/>
                    <a:gd name="T2" fmla="*/ 2147483647 w 1160"/>
                    <a:gd name="T3" fmla="*/ 2147483647 h 312"/>
                    <a:gd name="T4" fmla="*/ 2147483647 w 1160"/>
                    <a:gd name="T5" fmla="*/ 2147483647 h 312"/>
                    <a:gd name="T6" fmla="*/ 0 w 1160"/>
                    <a:gd name="T7" fmla="*/ 2147483647 h 3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60" h="312">
                      <a:moveTo>
                        <a:pt x="336" y="24"/>
                      </a:moveTo>
                      <a:cubicBezTo>
                        <a:pt x="568" y="12"/>
                        <a:pt x="800" y="0"/>
                        <a:pt x="912" y="24"/>
                      </a:cubicBezTo>
                      <a:cubicBezTo>
                        <a:pt x="1024" y="48"/>
                        <a:pt x="1160" y="120"/>
                        <a:pt x="1008" y="168"/>
                      </a:cubicBezTo>
                      <a:cubicBezTo>
                        <a:pt x="856" y="216"/>
                        <a:pt x="168" y="288"/>
                        <a:pt x="0" y="31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603375" y="2087563"/>
                  <a:ext cx="342900" cy="1476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77"/>
                <p:cNvSpPr>
                  <a:spLocks noChangeAspect="1" noChangeArrowheads="1"/>
                </p:cNvSpPr>
                <p:nvPr/>
              </p:nvSpPr>
              <p:spPr bwMode="auto">
                <a:xfrm rot="314248">
                  <a:off x="2519363" y="2087563"/>
                  <a:ext cx="398462" cy="1476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1946275" y="2206625"/>
                  <a:ext cx="541338" cy="2667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79"/>
                <p:cNvSpPr>
                  <a:spLocks noChangeAspect="1" noChangeArrowheads="1"/>
                </p:cNvSpPr>
                <p:nvPr/>
              </p:nvSpPr>
              <p:spPr bwMode="auto">
                <a:xfrm rot="-1354449">
                  <a:off x="1852613" y="2224088"/>
                  <a:ext cx="123825" cy="257175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Oval 80"/>
                <p:cNvSpPr>
                  <a:spLocks noChangeAspect="1" noChangeArrowheads="1"/>
                </p:cNvSpPr>
                <p:nvPr/>
              </p:nvSpPr>
              <p:spPr bwMode="auto">
                <a:xfrm rot="1354449" flipH="1">
                  <a:off x="2459038" y="2209800"/>
                  <a:ext cx="146050" cy="26193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81"/>
                <p:cNvSpPr>
                  <a:spLocks noChangeAspect="1"/>
                </p:cNvSpPr>
                <p:nvPr/>
              </p:nvSpPr>
              <p:spPr bwMode="auto">
                <a:xfrm>
                  <a:off x="1708150" y="2263775"/>
                  <a:ext cx="66675" cy="209550"/>
                </a:xfrm>
                <a:custGeom>
                  <a:avLst/>
                  <a:gdLst>
                    <a:gd name="T0" fmla="*/ 2147483647 w 112"/>
                    <a:gd name="T1" fmla="*/ 0 h 336"/>
                    <a:gd name="T2" fmla="*/ 2147483647 w 112"/>
                    <a:gd name="T3" fmla="*/ 2147483647 h 336"/>
                    <a:gd name="T4" fmla="*/ 2147483647 w 112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2" h="336">
                      <a:moveTo>
                        <a:pt x="16" y="0"/>
                      </a:moveTo>
                      <a:cubicBezTo>
                        <a:pt x="8" y="68"/>
                        <a:pt x="0" y="136"/>
                        <a:pt x="16" y="192"/>
                      </a:cubicBezTo>
                      <a:cubicBezTo>
                        <a:pt x="32" y="248"/>
                        <a:pt x="96" y="312"/>
                        <a:pt x="112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2"/>
                <p:cNvSpPr>
                  <a:spLocks noChangeAspect="1"/>
                </p:cNvSpPr>
                <p:nvPr/>
              </p:nvSpPr>
              <p:spPr bwMode="auto">
                <a:xfrm>
                  <a:off x="1546225" y="2263775"/>
                  <a:ext cx="28575" cy="209550"/>
                </a:xfrm>
                <a:custGeom>
                  <a:avLst/>
                  <a:gdLst>
                    <a:gd name="T0" fmla="*/ 2147483647 w 48"/>
                    <a:gd name="T1" fmla="*/ 0 h 336"/>
                    <a:gd name="T2" fmla="*/ 0 w 48"/>
                    <a:gd name="T3" fmla="*/ 2147483647 h 336"/>
                    <a:gd name="T4" fmla="*/ 2147483647 w 48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" h="336">
                      <a:moveTo>
                        <a:pt x="48" y="0"/>
                      </a:moveTo>
                      <a:cubicBezTo>
                        <a:pt x="24" y="20"/>
                        <a:pt x="0" y="40"/>
                        <a:pt x="0" y="96"/>
                      </a:cubicBezTo>
                      <a:cubicBezTo>
                        <a:pt x="0" y="152"/>
                        <a:pt x="40" y="296"/>
                        <a:pt x="48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83"/>
                <p:cNvSpPr>
                  <a:spLocks noChangeAspect="1"/>
                </p:cNvSpPr>
                <p:nvPr/>
              </p:nvSpPr>
              <p:spPr bwMode="auto">
                <a:xfrm flipH="1">
                  <a:off x="1317625" y="2292350"/>
                  <a:ext cx="26988" cy="150813"/>
                </a:xfrm>
                <a:custGeom>
                  <a:avLst/>
                  <a:gdLst>
                    <a:gd name="T0" fmla="*/ 2147483647 w 112"/>
                    <a:gd name="T1" fmla="*/ 0 h 336"/>
                    <a:gd name="T2" fmla="*/ 2147483647 w 112"/>
                    <a:gd name="T3" fmla="*/ 2147483647 h 336"/>
                    <a:gd name="T4" fmla="*/ 2147483647 w 112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2" h="336">
                      <a:moveTo>
                        <a:pt x="16" y="0"/>
                      </a:moveTo>
                      <a:cubicBezTo>
                        <a:pt x="8" y="68"/>
                        <a:pt x="0" y="136"/>
                        <a:pt x="16" y="192"/>
                      </a:cubicBezTo>
                      <a:cubicBezTo>
                        <a:pt x="32" y="248"/>
                        <a:pt x="96" y="312"/>
                        <a:pt x="112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84"/>
                <p:cNvSpPr>
                  <a:spLocks noChangeAspect="1"/>
                </p:cNvSpPr>
                <p:nvPr/>
              </p:nvSpPr>
              <p:spPr bwMode="auto">
                <a:xfrm>
                  <a:off x="1174750" y="2263775"/>
                  <a:ext cx="169863" cy="119063"/>
                </a:xfrm>
                <a:custGeom>
                  <a:avLst/>
                  <a:gdLst>
                    <a:gd name="T0" fmla="*/ 2147483647 w 192"/>
                    <a:gd name="T1" fmla="*/ 2147483647 h 184"/>
                    <a:gd name="T2" fmla="*/ 2147483647 w 192"/>
                    <a:gd name="T3" fmla="*/ 2147483647 h 184"/>
                    <a:gd name="T4" fmla="*/ 2147483647 w 192"/>
                    <a:gd name="T5" fmla="*/ 2147483647 h 184"/>
                    <a:gd name="T6" fmla="*/ 2147483647 w 192"/>
                    <a:gd name="T7" fmla="*/ 2147483647 h 184"/>
                    <a:gd name="T8" fmla="*/ 2147483647 w 192"/>
                    <a:gd name="T9" fmla="*/ 2147483647 h 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" h="184">
                      <a:moveTo>
                        <a:pt x="24" y="24"/>
                      </a:moveTo>
                      <a:cubicBezTo>
                        <a:pt x="48" y="0"/>
                        <a:pt x="144" y="8"/>
                        <a:pt x="168" y="24"/>
                      </a:cubicBezTo>
                      <a:cubicBezTo>
                        <a:pt x="192" y="40"/>
                        <a:pt x="192" y="96"/>
                        <a:pt x="168" y="120"/>
                      </a:cubicBezTo>
                      <a:cubicBezTo>
                        <a:pt x="144" y="144"/>
                        <a:pt x="48" y="184"/>
                        <a:pt x="24" y="168"/>
                      </a:cubicBezTo>
                      <a:cubicBezTo>
                        <a:pt x="0" y="152"/>
                        <a:pt x="0" y="48"/>
                        <a:pt x="24" y="24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85"/>
                <p:cNvSpPr>
                  <a:spLocks noChangeAspect="1"/>
                </p:cNvSpPr>
                <p:nvPr/>
              </p:nvSpPr>
              <p:spPr bwMode="auto">
                <a:xfrm>
                  <a:off x="1401763" y="2292350"/>
                  <a:ext cx="34925" cy="150813"/>
                </a:xfrm>
                <a:custGeom>
                  <a:avLst/>
                  <a:gdLst>
                    <a:gd name="T0" fmla="*/ 2147483647 w 56"/>
                    <a:gd name="T1" fmla="*/ 0 h 336"/>
                    <a:gd name="T2" fmla="*/ 2147483647 w 56"/>
                    <a:gd name="T3" fmla="*/ 2147483647 h 336"/>
                    <a:gd name="T4" fmla="*/ 2147483647 w 56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6" h="336">
                      <a:moveTo>
                        <a:pt x="8" y="0"/>
                      </a:moveTo>
                      <a:cubicBezTo>
                        <a:pt x="4" y="44"/>
                        <a:pt x="0" y="88"/>
                        <a:pt x="8" y="144"/>
                      </a:cubicBezTo>
                      <a:cubicBezTo>
                        <a:pt x="16" y="200"/>
                        <a:pt x="48" y="304"/>
                        <a:pt x="56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1231900" y="2206625"/>
                  <a:ext cx="85725" cy="571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1344613" y="2235200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1430338" y="2235200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1517650" y="2235200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603375" y="2206625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373188" y="2147888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1689100" y="2206625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430338" y="2147888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1489075" y="2116138"/>
                  <a:ext cx="28575" cy="317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546225" y="2116138"/>
                  <a:ext cx="28575" cy="317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1950" y="2116138"/>
                  <a:ext cx="28575" cy="317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1774825" y="2206625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2206625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717675" y="208756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774825" y="208756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2116138"/>
                  <a:ext cx="28575" cy="317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889125" y="2176463"/>
                  <a:ext cx="28575" cy="30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889125" y="208756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946275" y="208756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946275" y="2176463"/>
                  <a:ext cx="28575" cy="30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2003425" y="2176463"/>
                  <a:ext cx="28575" cy="30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003425" y="208756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2060575" y="208756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2060575" y="2147888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146300" y="2147888"/>
                  <a:ext cx="26988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7725" y="208756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260475" y="2206625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0475" y="2292350"/>
                  <a:ext cx="28575" cy="317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289050" y="2382838"/>
                  <a:ext cx="28575" cy="317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3188" y="2382838"/>
                  <a:ext cx="28575" cy="317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458913" y="2324100"/>
                  <a:ext cx="58737" cy="587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603375" y="2324100"/>
                  <a:ext cx="57150" cy="587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746250" y="2324100"/>
                  <a:ext cx="57150" cy="587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Oval 11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562225" y="2087563"/>
                  <a:ext cx="327025" cy="1365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120"/>
                <p:cNvSpPr>
                  <a:spLocks noChangeAspect="1"/>
                </p:cNvSpPr>
                <p:nvPr/>
              </p:nvSpPr>
              <p:spPr bwMode="auto">
                <a:xfrm flipH="1">
                  <a:off x="2724150" y="2249488"/>
                  <a:ext cx="63500" cy="193675"/>
                </a:xfrm>
                <a:custGeom>
                  <a:avLst/>
                  <a:gdLst>
                    <a:gd name="T0" fmla="*/ 2147483647 w 112"/>
                    <a:gd name="T1" fmla="*/ 0 h 336"/>
                    <a:gd name="T2" fmla="*/ 2147483647 w 112"/>
                    <a:gd name="T3" fmla="*/ 2147483647 h 336"/>
                    <a:gd name="T4" fmla="*/ 2147483647 w 112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2" h="336">
                      <a:moveTo>
                        <a:pt x="16" y="0"/>
                      </a:moveTo>
                      <a:cubicBezTo>
                        <a:pt x="8" y="68"/>
                        <a:pt x="0" y="136"/>
                        <a:pt x="16" y="192"/>
                      </a:cubicBezTo>
                      <a:cubicBezTo>
                        <a:pt x="32" y="248"/>
                        <a:pt x="96" y="312"/>
                        <a:pt x="112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121"/>
                <p:cNvSpPr>
                  <a:spLocks noChangeAspect="1"/>
                </p:cNvSpPr>
                <p:nvPr/>
              </p:nvSpPr>
              <p:spPr bwMode="auto">
                <a:xfrm flipH="1">
                  <a:off x="2913063" y="2249488"/>
                  <a:ext cx="26987" cy="193675"/>
                </a:xfrm>
                <a:custGeom>
                  <a:avLst/>
                  <a:gdLst>
                    <a:gd name="T0" fmla="*/ 2147483647 w 48"/>
                    <a:gd name="T1" fmla="*/ 0 h 336"/>
                    <a:gd name="T2" fmla="*/ 0 w 48"/>
                    <a:gd name="T3" fmla="*/ 2147483647 h 336"/>
                    <a:gd name="T4" fmla="*/ 2147483647 w 48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" h="336">
                      <a:moveTo>
                        <a:pt x="48" y="0"/>
                      </a:moveTo>
                      <a:cubicBezTo>
                        <a:pt x="24" y="20"/>
                        <a:pt x="0" y="40"/>
                        <a:pt x="0" y="96"/>
                      </a:cubicBezTo>
                      <a:cubicBezTo>
                        <a:pt x="0" y="152"/>
                        <a:pt x="40" y="296"/>
                        <a:pt x="48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122"/>
                <p:cNvSpPr>
                  <a:spLocks noChangeAspect="1"/>
                </p:cNvSpPr>
                <p:nvPr/>
              </p:nvSpPr>
              <p:spPr bwMode="auto">
                <a:xfrm>
                  <a:off x="3117850" y="2278063"/>
                  <a:ext cx="26988" cy="138112"/>
                </a:xfrm>
                <a:custGeom>
                  <a:avLst/>
                  <a:gdLst>
                    <a:gd name="T0" fmla="*/ 2147483647 w 112"/>
                    <a:gd name="T1" fmla="*/ 0 h 336"/>
                    <a:gd name="T2" fmla="*/ 2147483647 w 112"/>
                    <a:gd name="T3" fmla="*/ 2147483647 h 336"/>
                    <a:gd name="T4" fmla="*/ 2147483647 w 112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2" h="336">
                      <a:moveTo>
                        <a:pt x="16" y="0"/>
                      </a:moveTo>
                      <a:cubicBezTo>
                        <a:pt x="8" y="68"/>
                        <a:pt x="0" y="136"/>
                        <a:pt x="16" y="192"/>
                      </a:cubicBezTo>
                      <a:cubicBezTo>
                        <a:pt x="32" y="248"/>
                        <a:pt x="96" y="312"/>
                        <a:pt x="112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123"/>
                <p:cNvSpPr>
                  <a:spLocks noChangeAspect="1"/>
                </p:cNvSpPr>
                <p:nvPr/>
              </p:nvSpPr>
              <p:spPr bwMode="auto">
                <a:xfrm flipH="1">
                  <a:off x="3117850" y="2230438"/>
                  <a:ext cx="171450" cy="123825"/>
                </a:xfrm>
                <a:custGeom>
                  <a:avLst/>
                  <a:gdLst>
                    <a:gd name="T0" fmla="*/ 2147483647 w 192"/>
                    <a:gd name="T1" fmla="*/ 2147483647 h 184"/>
                    <a:gd name="T2" fmla="*/ 2147483647 w 192"/>
                    <a:gd name="T3" fmla="*/ 2147483647 h 184"/>
                    <a:gd name="T4" fmla="*/ 2147483647 w 192"/>
                    <a:gd name="T5" fmla="*/ 2147483647 h 184"/>
                    <a:gd name="T6" fmla="*/ 2147483647 w 192"/>
                    <a:gd name="T7" fmla="*/ 2147483647 h 184"/>
                    <a:gd name="T8" fmla="*/ 2147483647 w 192"/>
                    <a:gd name="T9" fmla="*/ 2147483647 h 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" h="184">
                      <a:moveTo>
                        <a:pt x="24" y="24"/>
                      </a:moveTo>
                      <a:cubicBezTo>
                        <a:pt x="48" y="0"/>
                        <a:pt x="144" y="8"/>
                        <a:pt x="168" y="24"/>
                      </a:cubicBezTo>
                      <a:cubicBezTo>
                        <a:pt x="192" y="40"/>
                        <a:pt x="192" y="96"/>
                        <a:pt x="168" y="120"/>
                      </a:cubicBezTo>
                      <a:cubicBezTo>
                        <a:pt x="144" y="144"/>
                        <a:pt x="48" y="184"/>
                        <a:pt x="24" y="168"/>
                      </a:cubicBezTo>
                      <a:cubicBezTo>
                        <a:pt x="0" y="152"/>
                        <a:pt x="0" y="48"/>
                        <a:pt x="24" y="24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124"/>
                <p:cNvSpPr>
                  <a:spLocks noChangeAspect="1"/>
                </p:cNvSpPr>
                <p:nvPr/>
              </p:nvSpPr>
              <p:spPr bwMode="auto">
                <a:xfrm flipH="1">
                  <a:off x="3032125" y="2278063"/>
                  <a:ext cx="41275" cy="165100"/>
                </a:xfrm>
                <a:custGeom>
                  <a:avLst/>
                  <a:gdLst>
                    <a:gd name="T0" fmla="*/ 2147483647 w 56"/>
                    <a:gd name="T1" fmla="*/ 0 h 336"/>
                    <a:gd name="T2" fmla="*/ 2147483647 w 56"/>
                    <a:gd name="T3" fmla="*/ 2147483647 h 336"/>
                    <a:gd name="T4" fmla="*/ 2147483647 w 56"/>
                    <a:gd name="T5" fmla="*/ 2147483647 h 3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6" h="336">
                      <a:moveTo>
                        <a:pt x="8" y="0"/>
                      </a:moveTo>
                      <a:cubicBezTo>
                        <a:pt x="4" y="44"/>
                        <a:pt x="0" y="88"/>
                        <a:pt x="8" y="144"/>
                      </a:cubicBezTo>
                      <a:cubicBezTo>
                        <a:pt x="16" y="200"/>
                        <a:pt x="48" y="304"/>
                        <a:pt x="56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Oval 12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154363" y="2176463"/>
                  <a:ext cx="82550" cy="539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Oval 12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101975" y="2224088"/>
                  <a:ext cx="25400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Oval 12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021013" y="2224088"/>
                  <a:ext cx="25400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Oval 12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940050" y="2224088"/>
                  <a:ext cx="25400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12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859088" y="2195513"/>
                  <a:ext cx="25400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13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073400" y="2143125"/>
                  <a:ext cx="28575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13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778125" y="2195513"/>
                  <a:ext cx="26988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13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021013" y="2143125"/>
                  <a:ext cx="25400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Oval 13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965450" y="2114550"/>
                  <a:ext cx="26988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Oval 13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913063" y="2114550"/>
                  <a:ext cx="26987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Oval 13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830513" y="2114550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Oval 13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697163" y="2195513"/>
                  <a:ext cx="26987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Oval 13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643188" y="2195513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13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749550" y="2090738"/>
                  <a:ext cx="28575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Oval 13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697163" y="2087563"/>
                  <a:ext cx="26987" cy="2698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Oval 14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643188" y="2114550"/>
                  <a:ext cx="28575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Oval 14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590800" y="2168525"/>
                  <a:ext cx="25400" cy="269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14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590800" y="2087563"/>
                  <a:ext cx="25400" cy="2698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Oval 14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535238" y="2087563"/>
                  <a:ext cx="26987" cy="2698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14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535238" y="2168525"/>
                  <a:ext cx="26987" cy="269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4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481263" y="2168525"/>
                  <a:ext cx="28575" cy="269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Oval 14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481263" y="2087563"/>
                  <a:ext cx="28575" cy="2698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Oval 14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425700" y="2087563"/>
                  <a:ext cx="28575" cy="2698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14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425700" y="2143125"/>
                  <a:ext cx="28575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Oval 14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347913" y="2143125"/>
                  <a:ext cx="25400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Oval 15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373313" y="2087563"/>
                  <a:ext cx="26987" cy="2698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Oval 15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182938" y="2195513"/>
                  <a:ext cx="25400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Oval 15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182938" y="2278063"/>
                  <a:ext cx="25400" cy="285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Oval 15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154363" y="2362200"/>
                  <a:ext cx="28575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Oval 15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073400" y="2362200"/>
                  <a:ext cx="28575" cy="25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Oval 15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965450" y="2306638"/>
                  <a:ext cx="55563" cy="555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5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830513" y="2306638"/>
                  <a:ext cx="53975" cy="555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Oval 15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662238" y="2306638"/>
                  <a:ext cx="52387" cy="555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158"/>
                <p:cNvSpPr>
                  <a:spLocks noChangeAspect="1" noChangeArrowheads="1"/>
                </p:cNvSpPr>
                <p:nvPr/>
              </p:nvSpPr>
              <p:spPr bwMode="auto">
                <a:xfrm rot="1849660" flipH="1">
                  <a:off x="2230438" y="2414588"/>
                  <a:ext cx="31750" cy="1016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spect="1" noChangeArrowheads="1"/>
                </p:cNvSpPr>
                <p:nvPr/>
              </p:nvSpPr>
              <p:spPr bwMode="auto">
                <a:xfrm rot="-1849660">
                  <a:off x="2173288" y="2414588"/>
                  <a:ext cx="31750" cy="1016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6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489325" y="2292350"/>
                  <a:ext cx="144463" cy="619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430213" y="2263775"/>
                  <a:ext cx="5143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62"/>
                <p:cNvSpPr>
                  <a:spLocks noChangeAspect="1" noChangeShapeType="1"/>
                </p:cNvSpPr>
                <p:nvPr/>
              </p:nvSpPr>
              <p:spPr bwMode="auto">
                <a:xfrm>
                  <a:off x="944563" y="2235200"/>
                  <a:ext cx="0" cy="57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1917700" y="2354263"/>
                  <a:ext cx="28575" cy="285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165"/>
                <p:cNvSpPr>
                  <a:spLocks noChangeAspect="1" noChangeArrowheads="1"/>
                </p:cNvSpPr>
                <p:nvPr/>
              </p:nvSpPr>
              <p:spPr bwMode="auto">
                <a:xfrm>
                  <a:off x="1889125" y="2354263"/>
                  <a:ext cx="28575" cy="285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1917700" y="2324100"/>
                  <a:ext cx="28575" cy="3016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1889125" y="2324100"/>
                  <a:ext cx="28575" cy="3016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2547938" y="2354263"/>
                  <a:ext cx="28575" cy="285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Oval 170"/>
                <p:cNvSpPr>
                  <a:spLocks noChangeAspect="1" noChangeArrowheads="1"/>
                </p:cNvSpPr>
                <p:nvPr/>
              </p:nvSpPr>
              <p:spPr bwMode="auto">
                <a:xfrm>
                  <a:off x="2519363" y="2354263"/>
                  <a:ext cx="28575" cy="285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Oval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547938" y="2324100"/>
                  <a:ext cx="28575" cy="3016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519363" y="2324100"/>
                  <a:ext cx="28575" cy="3016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55" name="Straight Connector 54"/>
            <p:cNvCxnSpPr/>
            <p:nvPr/>
          </p:nvCxnSpPr>
          <p:spPr bwMode="auto">
            <a:xfrm flipH="1">
              <a:off x="5318125" y="2211388"/>
              <a:ext cx="1084263" cy="37941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>
              <a:off x="6630988" y="2209800"/>
              <a:ext cx="1771650" cy="381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Title 171"/>
          <p:cNvSpPr>
            <a:spLocks noGrp="1"/>
          </p:cNvSpPr>
          <p:nvPr>
            <p:ph type="title"/>
          </p:nvPr>
        </p:nvSpPr>
        <p:spPr>
          <a:xfrm>
            <a:off x="1284287" y="152400"/>
            <a:ext cx="7631113" cy="1143000"/>
          </a:xfrm>
        </p:spPr>
        <p:txBody>
          <a:bodyPr/>
          <a:lstStyle/>
          <a:p>
            <a:r>
              <a:rPr lang="en-US" dirty="0" err="1" smtClean="0"/>
              <a:t>Spermatheca</a:t>
            </a:r>
            <a:r>
              <a:rPr lang="en-US" dirty="0" smtClean="0"/>
              <a:t> organ system</a:t>
            </a:r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451338" y="4419600"/>
            <a:ext cx="425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876800" y="4419600"/>
            <a:ext cx="0" cy="457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51338" y="4876800"/>
            <a:ext cx="425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4451338" y="4953000"/>
            <a:ext cx="425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876800" y="4953000"/>
            <a:ext cx="0" cy="457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451338" y="5410200"/>
            <a:ext cx="425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Optimize </a:t>
            </a:r>
            <a:r>
              <a:rPr lang="en-US" dirty="0" err="1" smtClean="0"/>
              <a:t>ChIP</a:t>
            </a:r>
            <a:r>
              <a:rPr lang="en-US" dirty="0" smtClean="0"/>
              <a:t> conditions (sonication and IP)</a:t>
            </a:r>
          </a:p>
          <a:p>
            <a:pPr lvl="1"/>
            <a:r>
              <a:rPr lang="en-US" dirty="0" smtClean="0"/>
              <a:t>Time course experiment </a:t>
            </a:r>
            <a:r>
              <a:rPr lang="en-US" dirty="0" smtClean="0">
                <a:sym typeface="Wingdings" pitchFamily="2" charset="2"/>
              </a:rPr>
              <a:t> two developmental stages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Late L3/early L4 and  mid/late L4 stages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8-sample run: sequence two biological replicate IP DNAs at each stage plus input for each replicate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Sequence </a:t>
            </a:r>
            <a:r>
              <a:rPr lang="en-US" dirty="0" err="1" smtClean="0"/>
              <a:t>ChIP</a:t>
            </a:r>
            <a:r>
              <a:rPr lang="en-US" dirty="0" smtClean="0"/>
              <a:t> DNA at Pennington Genomics Core Facility (</a:t>
            </a:r>
            <a:r>
              <a:rPr lang="en-US" dirty="0" err="1" smtClean="0"/>
              <a:t>SOLiD</a:t>
            </a:r>
            <a:r>
              <a:rPr lang="en-US" dirty="0" smtClean="0"/>
              <a:t> system)</a:t>
            </a:r>
          </a:p>
          <a:p>
            <a:endParaRPr lang="en-US" dirty="0"/>
          </a:p>
          <a:p>
            <a:r>
              <a:rPr lang="en-US" dirty="0" smtClean="0"/>
              <a:t>Collaborate with Dr. </a:t>
            </a:r>
            <a:r>
              <a:rPr lang="en-US" dirty="0" err="1" smtClean="0"/>
              <a:t>Joohyun</a:t>
            </a:r>
            <a:r>
              <a:rPr lang="en-US" dirty="0" smtClean="0"/>
              <a:t> Kim at LSU CCT (INBRE Bioinformatics Core) for computational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with LSU CCT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ChIP-seq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1) Sequence reads need to be mapped to a reference genome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2) Peak calling algorithms utilized to identify peak regions at different levels of statistical significance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3) Downstream analysis: gene calls, motif search, gene ontology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modEncode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Data for NHR-6 available for public download</a:t>
            </a:r>
          </a:p>
          <a:p>
            <a:pPr lvl="1"/>
            <a:r>
              <a:rPr lang="en-US" dirty="0" smtClean="0"/>
              <a:t>Raw data </a:t>
            </a:r>
            <a:r>
              <a:rPr lang="en-US" dirty="0" err="1" smtClean="0"/>
              <a:t>fastq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C-terminal GFP fusion</a:t>
            </a:r>
          </a:p>
          <a:p>
            <a:pPr lvl="1"/>
            <a:r>
              <a:rPr lang="en-US" dirty="0" smtClean="0"/>
              <a:t>L2 stage (NOT the developmental stage of interest)</a:t>
            </a:r>
          </a:p>
          <a:p>
            <a:pPr lvl="1"/>
            <a:r>
              <a:rPr lang="en-US" dirty="0" err="1" smtClean="0"/>
              <a:t>Illumina</a:t>
            </a:r>
            <a:r>
              <a:rPr lang="en-US" dirty="0" smtClean="0"/>
              <a:t> sequencing followed by ELAND mapping and </a:t>
            </a:r>
            <a:r>
              <a:rPr lang="en-US" dirty="0" err="1" smtClean="0"/>
              <a:t>Peakseq</a:t>
            </a:r>
            <a:r>
              <a:rPr lang="en-US" dirty="0" smtClean="0"/>
              <a:t> peak calling algorithm</a:t>
            </a:r>
          </a:p>
          <a:p>
            <a:pPr lvl="1"/>
            <a:r>
              <a:rPr lang="en-US" dirty="0" smtClean="0"/>
              <a:t>Data set we could use immediately to test mapping programs and peak calling algorithms</a:t>
            </a:r>
          </a:p>
          <a:p>
            <a:pPr lvl="1"/>
            <a:r>
              <a:rPr lang="en-US" dirty="0" smtClean="0"/>
              <a:t>Compare peak calling results to </a:t>
            </a:r>
            <a:r>
              <a:rPr lang="en-US" dirty="0" err="1" smtClean="0"/>
              <a:t>modEncode</a:t>
            </a:r>
            <a:r>
              <a:rPr lang="en-US" dirty="0" smtClean="0"/>
              <a:t> </a:t>
            </a:r>
            <a:r>
              <a:rPr lang="en-US" dirty="0" err="1" smtClean="0"/>
              <a:t>Peakseq</a:t>
            </a:r>
            <a:r>
              <a:rPr lang="en-US" dirty="0" smtClean="0"/>
              <a:t> results</a:t>
            </a:r>
          </a:p>
          <a:p>
            <a:pPr lvl="1"/>
            <a:r>
              <a:rPr lang="en-US" dirty="0" smtClean="0"/>
              <a:t>Comparison of data at two developmental stages (one stage when the organ formation process is occurring and the other when it is not)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628</TotalTime>
  <Words>922</Words>
  <Application>Microsoft Office PowerPoint</Application>
  <PresentationFormat>On-screen Show (4:3)</PresentationFormat>
  <Paragraphs>135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ChIP-seq analysis of the NR4A nuclear receptor transcription factor in C. elegans</vt:lpstr>
      <vt:lpstr>Project Background</vt:lpstr>
      <vt:lpstr>Caenorhabditis elegans: invariant cell lineage</vt:lpstr>
      <vt:lpstr>ChIP-seq: rationale and approach</vt:lpstr>
      <vt:lpstr>Experimental Approach: Whole animal ChIP-seq</vt:lpstr>
      <vt:lpstr>Spermatheca organ system</vt:lpstr>
      <vt:lpstr>Plan</vt:lpstr>
      <vt:lpstr>Collaboration with LSU CCT</vt:lpstr>
      <vt:lpstr>Collaboration progress to date</vt:lpstr>
      <vt:lpstr>Collaboration progress to date</vt:lpstr>
      <vt:lpstr>PowerPoint Presentation</vt:lpstr>
      <vt:lpstr>Some things we have learned…</vt:lpstr>
      <vt:lpstr>PowerPoint Presentation</vt:lpstr>
      <vt:lpstr>PowerPoint Presentation</vt:lpstr>
      <vt:lpstr>PowerPoint Presentation</vt:lpstr>
      <vt:lpstr>Some Issues</vt:lpstr>
      <vt:lpstr>Current situation with NHR-6 project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ChIP-seq analysis of the NR4A nuclear receptor transcription factor in C. elegans</dc:title>
  <dc:creator>Pharmacy Staff</dc:creator>
  <cp:lastModifiedBy>Pharmacy Staff</cp:lastModifiedBy>
  <cp:revision>36</cp:revision>
  <dcterms:created xsi:type="dcterms:W3CDTF">2011-10-20T14:25:41Z</dcterms:created>
  <dcterms:modified xsi:type="dcterms:W3CDTF">2011-10-21T21:04:35Z</dcterms:modified>
</cp:coreProperties>
</file>