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7"/>
  </p:notesMasterIdLst>
  <p:sldIdLst>
    <p:sldId id="256" r:id="rId3"/>
    <p:sldId id="715" r:id="rId4"/>
    <p:sldId id="747" r:id="rId5"/>
    <p:sldId id="576" r:id="rId6"/>
    <p:sldId id="800" r:id="rId7"/>
    <p:sldId id="634" r:id="rId8"/>
    <p:sldId id="784" r:id="rId9"/>
    <p:sldId id="787" r:id="rId10"/>
    <p:sldId id="785" r:id="rId11"/>
    <p:sldId id="788" r:id="rId12"/>
    <p:sldId id="786" r:id="rId13"/>
    <p:sldId id="793" r:id="rId14"/>
    <p:sldId id="794" r:id="rId15"/>
    <p:sldId id="754" r:id="rId16"/>
    <p:sldId id="772" r:id="rId17"/>
    <p:sldId id="478" r:id="rId18"/>
    <p:sldId id="555" r:id="rId19"/>
    <p:sldId id="791" r:id="rId20"/>
    <p:sldId id="796" r:id="rId21"/>
    <p:sldId id="688" r:id="rId22"/>
    <p:sldId id="755" r:id="rId23"/>
    <p:sldId id="693" r:id="rId24"/>
    <p:sldId id="748" r:id="rId25"/>
    <p:sldId id="761" r:id="rId26"/>
    <p:sldId id="776" r:id="rId27"/>
    <p:sldId id="773" r:id="rId28"/>
    <p:sldId id="778" r:id="rId29"/>
    <p:sldId id="806" r:id="rId30"/>
    <p:sldId id="804" r:id="rId31"/>
    <p:sldId id="805" r:id="rId32"/>
    <p:sldId id="770" r:id="rId33"/>
    <p:sldId id="803" r:id="rId34"/>
    <p:sldId id="757" r:id="rId35"/>
    <p:sldId id="75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7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Andre </a:t>
            </a:r>
            <a:r>
              <a:rPr lang="en-US" sz="2400" dirty="0" err="1" smtClean="0"/>
              <a:t>Luckow</a:t>
            </a:r>
            <a:r>
              <a:rPr lang="en-US" sz="2100" dirty="0" smtClean="0"/>
              <a:t> </a:t>
            </a:r>
          </a:p>
          <a:p>
            <a:r>
              <a:rPr lang="en-US" sz="1800" dirty="0" smtClean="0"/>
              <a:t>In collaboration with </a:t>
            </a:r>
            <a:r>
              <a:rPr lang="en-US" sz="1800" dirty="0" err="1" smtClean="0"/>
              <a:t>Joohyun</a:t>
            </a:r>
            <a:r>
              <a:rPr lang="en-US" sz="1800" dirty="0" smtClean="0"/>
              <a:t> Kim, S </a:t>
            </a:r>
            <a:r>
              <a:rPr lang="en-US" sz="1800" dirty="0" err="1" smtClean="0"/>
              <a:t>Maddineni</a:t>
            </a:r>
            <a:r>
              <a:rPr lang="en-US" sz="1800" dirty="0" smtClean="0"/>
              <a:t>,  P </a:t>
            </a:r>
            <a:r>
              <a:rPr lang="en-US" sz="1800" dirty="0" err="1" smtClean="0"/>
              <a:t>Mantha</a:t>
            </a:r>
            <a:r>
              <a:rPr lang="en-US" sz="1800" dirty="0" smtClean="0"/>
              <a:t>, Mark </a:t>
            </a:r>
            <a:r>
              <a:rPr lang="en-US" sz="1800" dirty="0" err="1" smtClean="0"/>
              <a:t>Santcroos</a:t>
            </a:r>
            <a:r>
              <a:rPr lang="en-US" sz="1800" dirty="0" smtClean="0"/>
              <a:t>, Ole Weidner</a:t>
            </a:r>
            <a:endParaRPr lang="en-US" sz="18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BFAST: File size </a:t>
            </a:r>
            <a:r>
              <a:rPr lang="en-US" sz="2000" dirty="0" err="1" smtClean="0"/>
              <a:t>vs</a:t>
            </a:r>
            <a:r>
              <a:rPr lang="en-US" sz="2000" dirty="0" smtClean="0"/>
              <a:t> Num Concurrent task</a:t>
            </a:r>
            <a:endParaRPr lang="en-US" sz="20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LS Applications can be</a:t>
            </a:r>
          </a:p>
          <a:p>
            <a:pPr lvl="1"/>
            <a:r>
              <a:rPr lang="en-US" dirty="0" smtClean="0"/>
              <a:t>Memory or I/O or CPU or  </a:t>
            </a:r>
            <a:r>
              <a:rPr lang="en-US" dirty="0" err="1" smtClean="0"/>
              <a:t>Tx</a:t>
            </a:r>
            <a:r>
              <a:rPr lang="en-US" dirty="0" smtClean="0"/>
              <a:t> bound</a:t>
            </a:r>
          </a:p>
          <a:p>
            <a:pPr lvl="2"/>
            <a:r>
              <a:rPr lang="en-US" dirty="0" smtClean="0"/>
              <a:t>Multi-parametric trade-offs exist</a:t>
            </a:r>
          </a:p>
          <a:p>
            <a:pPr lvl="1"/>
            <a:r>
              <a:rPr lang="en-US" dirty="0" smtClean="0"/>
              <a:t>“Complex” coordination requirements</a:t>
            </a:r>
          </a:p>
          <a:p>
            <a:r>
              <a:rPr lang="en-US" dirty="0" smtClean="0"/>
              <a:t>Distributed Applications Revisited</a:t>
            </a:r>
          </a:p>
          <a:p>
            <a:pPr lvl="1"/>
            <a:r>
              <a:rPr lang="en-US" dirty="0" smtClean="0"/>
              <a:t>What is the task decomposition granularity?</a:t>
            </a:r>
          </a:p>
          <a:p>
            <a:pPr lvl="1"/>
            <a:r>
              <a:rPr lang="en-US" dirty="0" smtClean="0"/>
              <a:t>Where, when to distribute? How to manage coordination?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Need Abstractions to Support Dynamic Applications</a:t>
            </a:r>
          </a:p>
          <a:p>
            <a:pPr lvl="1"/>
            <a:r>
              <a:rPr lang="en-US" dirty="0" smtClean="0"/>
              <a:t>Now these have to be performed dynamically!</a:t>
            </a:r>
          </a:p>
          <a:p>
            <a:pPr lvl="2"/>
            <a:r>
              <a:rPr lang="en-US" dirty="0" smtClean="0"/>
              <a:t>Resource Elasticity (Cloudburst) + Heterogeneous task-resource binding and need to modify application configuration</a:t>
            </a:r>
          </a:p>
          <a:p>
            <a:pPr lvl="1"/>
            <a:r>
              <a:rPr lang="en-US" dirty="0" smtClean="0"/>
              <a:t>Abstractions: Programming + System/Infrastructure 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Dynamic Applications: Something in between a “black  box” and full-blown low-level programming</a:t>
            </a:r>
          </a:p>
          <a:p>
            <a:pPr lvl="1"/>
            <a:r>
              <a:rPr lang="en-US" dirty="0" smtClean="0"/>
              <a:t> Keep the black-box model but with some-useful knobs (abstractions)</a:t>
            </a:r>
          </a:p>
          <a:p>
            <a:r>
              <a:rPr lang="en-US" dirty="0" smtClean="0"/>
              <a:t>What is the infrastructure?</a:t>
            </a:r>
          </a:p>
          <a:p>
            <a:pPr lvl="1"/>
            <a:r>
              <a:rPr lang="en-US" dirty="0" smtClean="0"/>
              <a:t>No well-defined single infrastructure</a:t>
            </a:r>
          </a:p>
          <a:p>
            <a:pPr lvl="2"/>
            <a:r>
              <a:rPr lang="en-US" dirty="0" smtClean="0"/>
              <a:t>Distinguish Astronomy, HEP community</a:t>
            </a:r>
          </a:p>
          <a:p>
            <a:pPr lvl="1"/>
            <a:r>
              <a:rPr lang="en-US" dirty="0" smtClean="0"/>
              <a:t>Heterogeneous, Distributed, Variable Load-factors</a:t>
            </a:r>
          </a:p>
          <a:p>
            <a:r>
              <a:rPr lang="en-US" dirty="0" smtClean="0"/>
              <a:t>“Building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 (Fox)</a:t>
            </a:r>
          </a:p>
          <a:p>
            <a:pPr lvl="1"/>
            <a:r>
              <a:rPr lang="en-US" dirty="0" smtClean="0"/>
              <a:t>There are “hard” parts and tractable parts </a:t>
            </a:r>
          </a:p>
          <a:p>
            <a:pPr lvl="2"/>
            <a:r>
              <a:rPr lang="en-US" dirty="0" smtClean="0"/>
              <a:t>SAGA handles the hard part, opening up innovation elsewhere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/>
              <a:t>OGF-standard, “official” CLI of EGI, NSF-XD, 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unique about Pilot-Jobs built using the right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7" y="1402880"/>
            <a:ext cx="7966954" cy="5023320"/>
          </a:xfrm>
        </p:spPr>
        <p:txBody>
          <a:bodyPr>
            <a:noAutofit/>
          </a:bodyPr>
          <a:lstStyle/>
          <a:p>
            <a:r>
              <a:rPr lang="en-US" sz="1600" dirty="0" smtClean="0"/>
              <a:t>Pilot-Jobs: Decouple resource allocation from resource-workload binding</a:t>
            </a:r>
          </a:p>
          <a:p>
            <a:r>
              <a:rPr lang="en-US" sz="1600" dirty="0" smtClean="0"/>
              <a:t>Pilot-Jobs are/have been typically used for:</a:t>
            </a:r>
          </a:p>
          <a:p>
            <a:pPr lvl="1"/>
            <a:r>
              <a:rPr lang="en-US" sz="1600" dirty="0" smtClean="0"/>
              <a:t>Enhancing resource utilization; Facilitate high-throughput simulations</a:t>
            </a:r>
          </a:p>
          <a:p>
            <a:pPr lvl="1"/>
            <a:r>
              <a:rPr lang="en-US" sz="1600" dirty="0" smtClean="0"/>
              <a:t>Lowering wait time for multiple jobs (better predictability)</a:t>
            </a:r>
          </a:p>
          <a:p>
            <a:r>
              <a:rPr lang="en-US" sz="1600" dirty="0" smtClean="0"/>
              <a:t>Several unique aspects  about the SAGA-based Pilot-Job</a:t>
            </a:r>
          </a:p>
          <a:p>
            <a:pPr lvl="1"/>
            <a:r>
              <a:rPr lang="en-US" sz="1600" dirty="0" smtClean="0"/>
              <a:t>Pilot-Jobs have not been used for Science Driven Objectives:</a:t>
            </a:r>
          </a:p>
          <a:p>
            <a:pPr lvl="2"/>
            <a:r>
              <a:rPr lang="en-US" sz="1600" dirty="0" smtClean="0"/>
              <a:t>First demonstration of multi-physics simulations, REMD simulations </a:t>
            </a:r>
          </a:p>
          <a:p>
            <a:pPr lvl="2"/>
            <a:r>
              <a:rPr lang="en-US" sz="1600" dirty="0" smtClean="0"/>
              <a:t>Frameworks based upon </a:t>
            </a:r>
            <a:r>
              <a:rPr lang="en-US" sz="1600" dirty="0" err="1" smtClean="0"/>
              <a:t>PJs</a:t>
            </a:r>
            <a:r>
              <a:rPr lang="en-US" sz="1600" dirty="0" smtClean="0"/>
              <a:t> (pull model) for specific PGI/back-end</a:t>
            </a:r>
          </a:p>
          <a:p>
            <a:pPr lvl="1"/>
            <a:r>
              <a:rPr lang="en-US" sz="1600" dirty="0" smtClean="0"/>
              <a:t>Infrastructure Independent and “standard” PJ API to access other </a:t>
            </a:r>
            <a:r>
              <a:rPr lang="en-US" sz="1600" dirty="0" err="1" smtClean="0"/>
              <a:t>PJs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SAGA PJ (</a:t>
            </a:r>
            <a:r>
              <a:rPr lang="en-US" sz="1600" dirty="0" err="1" smtClean="0"/>
              <a:t>BigJob</a:t>
            </a:r>
            <a:r>
              <a:rPr lang="en-US" sz="1600" dirty="0" smtClean="0"/>
              <a:t>) API  basis for inter-operable PJ (Azure, DIANE)  </a:t>
            </a:r>
          </a:p>
          <a:p>
            <a:r>
              <a:rPr lang="en-US" sz="1600" dirty="0" smtClean="0"/>
              <a:t>SAGA-based Pilot-Job form the basis:</a:t>
            </a:r>
          </a:p>
          <a:p>
            <a:pPr lvl="1"/>
            <a:r>
              <a:rPr lang="en-US" sz="1600" dirty="0" smtClean="0"/>
              <a:t>Extension of Pilot-abstraction to other “dimensions”</a:t>
            </a:r>
          </a:p>
          <a:p>
            <a:pPr lvl="1"/>
            <a:r>
              <a:rPr lang="en-US" sz="1600" dirty="0" smtClean="0"/>
              <a:t>For autonomic scheduling and application-level scheduling</a:t>
            </a:r>
          </a:p>
          <a:p>
            <a:pPr lvl="1"/>
            <a:r>
              <a:rPr lang="en-US" sz="1600" dirty="0" smtClean="0"/>
              <a:t>Advanced run-time frameworks for load-balancing and fault-tolerance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Pilot-Jobs as Runtime Execution Environment for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178114"/>
            <a:ext cx="7966954" cy="54512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7" y="1178114"/>
            <a:ext cx="8132053" cy="5451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07146" y="1225080"/>
            <a:ext cx="8233653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Lessons from decade of Developing Distributed Applications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LS Applications: Understanding </a:t>
            </a:r>
            <a:r>
              <a:rPr lang="en-US" sz="1600" i="1" dirty="0" smtClean="0"/>
              <a:t>common </a:t>
            </a:r>
            <a:r>
              <a:rPr lang="en-US" sz="1600" dirty="0" smtClean="0"/>
              <a:t>computational “characteristics”</a:t>
            </a:r>
          </a:p>
          <a:p>
            <a:pPr lvl="2"/>
            <a:r>
              <a:rPr lang="en-US" sz="1600" dirty="0" smtClean="0"/>
              <a:t>Many LS applications require ensemble based simulations</a:t>
            </a:r>
          </a:p>
          <a:p>
            <a:pPr lvl="2"/>
            <a:r>
              <a:rPr lang="en-US" sz="1600" dirty="0" smtClean="0"/>
              <a:t>Introduce abstractions for dynamic execution: “Autonomic”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 [PRESENT]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1"/>
            <a:r>
              <a:rPr lang="en-US" sz="1600" i="1" dirty="0" smtClean="0"/>
              <a:t>Azure addresses several of the distributed programming challenges</a:t>
            </a:r>
            <a:endParaRPr lang="en-US" sz="1600" dirty="0" smtClean="0"/>
          </a:p>
          <a:p>
            <a:r>
              <a:rPr lang="en-US" sz="1600" dirty="0" smtClean="0"/>
              <a:t>Application Exemplar II:  NGS Analytics using BFAST [FUTURE]</a:t>
            </a:r>
          </a:p>
          <a:p>
            <a:pPr lvl="1"/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TG/FG (DARE-based Gateways). Towards a Community Cloud-based solution? NGS Analytics as a Service?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Coordinating Multiple Tasks Using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Azure: Scalability with Simplicity</a:t>
            </a:r>
            <a:br>
              <a:rPr lang="en-US" sz="2400" dirty="0" smtClean="0"/>
            </a:br>
            <a:r>
              <a:rPr lang="en-US" sz="2400" dirty="0" smtClean="0"/>
              <a:t>Providing Infra-level abstractions for DDIA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Replica-Exchange</a:t>
            </a:r>
            <a:r>
              <a:rPr lang="de-DE" sz="2400" dirty="0" smtClean="0"/>
              <a:t> on </a:t>
            </a:r>
            <a:r>
              <a:rPr lang="de-DE" sz="2400" dirty="0" err="1" smtClean="0"/>
              <a:t>Azure</a:t>
            </a:r>
            <a:endParaRPr lang="de-DE" sz="2400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DARE: Dynamic Adaptive 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endParaRPr lang="en-US" sz="2400" dirty="0"/>
          </a:p>
        </p:txBody>
      </p:sp>
      <p:pic>
        <p:nvPicPr>
          <p:cNvPr id="3" name="Bild 2" descr="pilot-data-manager-gene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7000" y="730250"/>
            <a:ext cx="8877300" cy="55366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Pilot Data 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of files that are often used together</a:t>
            </a:r>
          </a:p>
          <a:p>
            <a:r>
              <a:rPr lang="en-US" dirty="0" smtClean="0"/>
              <a:t>Expression of affinities between file groups (data-data) as well as files and compute resources (data-compute)</a:t>
            </a:r>
          </a:p>
          <a:p>
            <a:r>
              <a:rPr lang="en-US" dirty="0" smtClean="0"/>
              <a:t>Distributed access and file movement</a:t>
            </a:r>
          </a:p>
          <a:p>
            <a:r>
              <a:rPr lang="en-US" dirty="0" smtClean="0"/>
              <a:t>Data partitioning and distribution of files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BigJob</a:t>
            </a:r>
            <a:r>
              <a:rPr lang="en-US" dirty="0" smtClean="0"/>
              <a:t> (for data-aware scheduling)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Data scheduling</a:t>
            </a:r>
          </a:p>
          <a:p>
            <a:pPr lvl="1"/>
            <a:r>
              <a:rPr lang="en-US" dirty="0" smtClean="0"/>
              <a:t>Data replication and consistency management</a:t>
            </a:r>
          </a:p>
          <a:p>
            <a:pPr lvl="1"/>
            <a:r>
              <a:rPr lang="en-US" dirty="0" smtClean="0"/>
              <a:t>Integration of third party data management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82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Past: Lessons from past decade of Developing Distributed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901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Coordination across resources &amp; Execution Environment</a:t>
            </a:r>
          </a:p>
          <a:p>
            <a:pPr lvl="1"/>
            <a:r>
              <a:rPr lang="en-US" sz="1700" dirty="0" smtClean="0"/>
              <a:t>Large number programming systems, tools &amp; “incomplete solutions”</a:t>
            </a:r>
          </a:p>
          <a:p>
            <a:r>
              <a:rPr lang="en-US" sz="1700" dirty="0" smtClean="0"/>
              <a:t>Think “distribution”</a:t>
            </a:r>
          </a:p>
          <a:p>
            <a:pPr lvl="1"/>
            <a:r>
              <a:rPr lang="en-US" sz="1700" dirty="0" smtClean="0"/>
              <a:t>Understand distribution -- data-centric application drivers!</a:t>
            </a:r>
          </a:p>
          <a:p>
            <a:pPr lvl="1"/>
            <a:r>
              <a:rPr lang="en-US" sz="1700" dirty="0" smtClean="0"/>
              <a:t>Heterogeneity &amp; dynamic execution is fundamental</a:t>
            </a:r>
          </a:p>
          <a:p>
            <a:r>
              <a:rPr lang="en-US" sz="1700" dirty="0" smtClean="0"/>
              <a:t>Point to a unique role for Pattern-oriented and Abstractions-based Development of Distributed Applications</a:t>
            </a:r>
          </a:p>
          <a:p>
            <a:pPr lvl="1"/>
            <a:r>
              <a:rPr lang="en-US" sz="1700" dirty="0" smtClean="0"/>
              <a:t>Abstractions for Development, Deployment &amp; Execution</a:t>
            </a:r>
          </a:p>
          <a:p>
            <a:pPr lvl="1"/>
            <a:r>
              <a:rPr lang="en-US" sz="1700" dirty="0" smtClean="0"/>
              <a:t>“Abstractions allows innovation at more interesting layers”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Map-Reduce Example</a:t>
            </a:r>
            <a:endParaRPr lang="en-US" sz="2400" dirty="0"/>
          </a:p>
        </p:txBody>
      </p:sp>
      <p:pic>
        <p:nvPicPr>
          <p:cNvPr id="5" name="Bild 4" descr="pilot-data-mapredu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314450"/>
            <a:ext cx="9123755" cy="48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633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916859" y="1389153"/>
            <a:ext cx="76429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Efficient Distributed data management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Efficient Data transfer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</a:t>
            </a:r>
            <a:r>
              <a:rPr lang="en-US" sz="1600" dirty="0" err="1" smtClean="0"/>
              <a:t>O(hours</a:t>
            </a:r>
            <a:r>
              <a:rPr lang="en-US" sz="1600" smtClean="0"/>
              <a:t>) 130 </a:t>
            </a:r>
            <a:r>
              <a:rPr lang="en-US" sz="1600" dirty="0" smtClean="0"/>
              <a:t>GB,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GB, </a:t>
            </a:r>
            <a:r>
              <a:rPr lang="en-US" sz="1600" dirty="0" err="1" smtClean="0"/>
              <a:t>O(mins</a:t>
            </a:r>
            <a:r>
              <a:rPr lang="en-US" sz="1600" dirty="0" smtClean="0"/>
              <a:t>) local to QB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987891"/>
              </p:ext>
            </p:extLst>
          </p:nvPr>
        </p:nvGraphicFramePr>
        <p:xfrm>
          <a:off x="3744660" y="3912035"/>
          <a:ext cx="4377123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/>
                <a:gridCol w="1018122"/>
                <a:gridCol w="1187809"/>
                <a:gridCol w="965617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4660" y="5828268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  <p:pic>
        <p:nvPicPr>
          <p:cNvPr id="6" name="Picture 5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9" y="3785907"/>
            <a:ext cx="3010529" cy="2542167"/>
          </a:xfrm>
          <a:prstGeom prst="rect">
            <a:avLst/>
          </a:prstGeom>
        </p:spPr>
      </p:pic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59" y="5722847"/>
            <a:ext cx="694531" cy="47475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37942" y="1635374"/>
            <a:ext cx="7589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987891"/>
              </p:ext>
            </p:extLst>
          </p:nvPr>
        </p:nvGraphicFramePr>
        <p:xfrm>
          <a:off x="1337877" y="3822700"/>
          <a:ext cx="4377123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/>
                <a:gridCol w="1018122"/>
                <a:gridCol w="1187809"/>
                <a:gridCol w="965617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3222" y="4753250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</a:t>
            </a:r>
          </a:p>
          <a:p>
            <a:r>
              <a:rPr lang="en-US" dirty="0" smtClean="0"/>
              <a:t>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 Ease of implementation of the R-E Pattern</a:t>
            </a:r>
          </a:p>
          <a:p>
            <a:pPr lvl="2"/>
            <a:r>
              <a:rPr lang="en-US" dirty="0" smtClean="0"/>
              <a:t>Efficient and scalable messaging</a:t>
            </a:r>
          </a:p>
          <a:p>
            <a:pPr lvl="1"/>
            <a:r>
              <a:rPr lang="en-US" dirty="0" smtClean="0"/>
              <a:t>Performance comparable to TG</a:t>
            </a:r>
          </a:p>
          <a:p>
            <a:pPr lvl="2"/>
            <a:r>
              <a:rPr lang="en-US" dirty="0" smtClean="0"/>
              <a:t>Cost of virtualization not a  first order concern</a:t>
            </a:r>
          </a:p>
          <a:p>
            <a:r>
              <a:rPr lang="en-US" dirty="0" smtClean="0"/>
              <a:t>Ready for sophistication abstractions + </a:t>
            </a:r>
            <a:r>
              <a:rPr lang="en-US" dirty="0" err="1" smtClean="0"/>
              <a:t>implemetnion</a:t>
            </a:r>
            <a:endParaRPr lang="en-US" dirty="0" smtClean="0"/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Policies, infrastructure &amp;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Assertion #3: Think 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Clouds Present: Relation to Past of DA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loosely-coupled ensembles</a:t>
            </a:r>
          </a:p>
          <a:p>
            <a:pPr lvl="1"/>
            <a:r>
              <a:rPr lang="en-US" dirty="0" smtClean="0"/>
              <a:t>Pattern not amenable to CIRRUS; explore Azure native abstractions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BFAST: An example of NGS Analytics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Autofit/>
          </a:bodyPr>
          <a:lstStyle/>
          <a:p>
            <a:r>
              <a:rPr lang="en-US" sz="1800" dirty="0" smtClean="0"/>
              <a:t>Higher 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pPr lvl="1"/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1292</TotalTime>
  <Words>2475</Words>
  <Application>Microsoft Macintosh PowerPoint</Application>
  <PresentationFormat>On-screen Show (4:3)</PresentationFormat>
  <Paragraphs>293</Paragraphs>
  <Slides>34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Perspective</vt:lpstr>
      <vt:lpstr>2_saga_theme</vt:lpstr>
      <vt:lpstr>Abstractions for Life-Science Applications on Clouds</vt:lpstr>
      <vt:lpstr>Overview</vt:lpstr>
      <vt:lpstr>Cloud Past: Lessons from past decade of Developing Distributed Applications</vt:lpstr>
      <vt:lpstr>Assertion #2: Developing DA is a hard undertaking</vt:lpstr>
      <vt:lpstr>Assertion #3: Think  Distribution</vt:lpstr>
      <vt:lpstr>Clouds Present: Relation to Past of DA</vt:lpstr>
      <vt:lpstr>Application Exemplar I: Ensemble and Replica-Exchange  Simulations</vt:lpstr>
      <vt:lpstr>Application Exemplar II: NGS Analytics</vt:lpstr>
      <vt:lpstr>BFAST: An example of NGS Analytics</vt:lpstr>
      <vt:lpstr>Tradeoffs: Comp. vs Mem. vs I/O vs DoD BFAST: File size vs Num Concurrent task</vt:lpstr>
      <vt:lpstr>Slide 11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What is unique about Pilot-Jobs built using the right abstractions?</vt:lpstr>
      <vt:lpstr>Using Pilot-Jobs as Runtime Execution Environment for MR</vt:lpstr>
      <vt:lpstr>Ensemble MD simulations: BigJob for Azure</vt:lpstr>
      <vt:lpstr>Coordinating Multiple Tasks Using BigJob for Azure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DARE: Dynamic Adaptive RE</vt:lpstr>
      <vt:lpstr>Tradeoffs: Comp. vs Mem. vs I/O vs DoD</vt:lpstr>
      <vt:lpstr>Extending the Pilot-Abstraction to Data</vt:lpstr>
      <vt:lpstr>Pilot Data Features</vt:lpstr>
      <vt:lpstr>Pilot-Data Map-Reduce Example</vt:lpstr>
      <vt:lpstr>Providing NGS Analytics as a Service:  Data Challenges</vt:lpstr>
      <vt:lpstr>Providing NGS Analytics as a Service:  Data Challenges</vt:lpstr>
      <vt:lpstr>Conclusions</vt:lpstr>
      <vt:lpstr>Futuregrid Acknowledgement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1859</cp:revision>
  <cp:lastPrinted>2010-11-03T18:37:11Z</cp:lastPrinted>
  <dcterms:created xsi:type="dcterms:W3CDTF">2011-06-03T11:15:49Z</dcterms:created>
  <dcterms:modified xsi:type="dcterms:W3CDTF">2011-06-03T11:18:59Z</dcterms:modified>
</cp:coreProperties>
</file>