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  <p:sldMasterId id="2147483677" r:id="rId2"/>
  </p:sldMasterIdLst>
  <p:notesMasterIdLst>
    <p:notesMasterId r:id="rId20"/>
  </p:notesMasterIdLst>
  <p:handoutMasterIdLst>
    <p:handoutMasterId r:id="rId21"/>
  </p:handoutMasterIdLst>
  <p:sldIdLst>
    <p:sldId id="256" r:id="rId3"/>
    <p:sldId id="289" r:id="rId4"/>
    <p:sldId id="261" r:id="rId5"/>
    <p:sldId id="262" r:id="rId6"/>
    <p:sldId id="263" r:id="rId7"/>
    <p:sldId id="265" r:id="rId8"/>
    <p:sldId id="267" r:id="rId9"/>
    <p:sldId id="269" r:id="rId10"/>
    <p:sldId id="286" r:id="rId11"/>
    <p:sldId id="272" r:id="rId12"/>
    <p:sldId id="273" r:id="rId13"/>
    <p:sldId id="284" r:id="rId14"/>
    <p:sldId id="275" r:id="rId15"/>
    <p:sldId id="276" r:id="rId16"/>
    <p:sldId id="287" r:id="rId17"/>
    <p:sldId id="279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7D9CD"/>
    <a:srgbClr val="8BADBD"/>
    <a:srgbClr val="8BACBD"/>
    <a:srgbClr val="B5B5B5"/>
    <a:srgbClr val="424242"/>
    <a:srgbClr val="E4E6DE"/>
    <a:srgbClr val="595959"/>
    <a:srgbClr val="323232"/>
    <a:srgbClr val="E9A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9" autoAdjust="0"/>
    <p:restoredTop sz="94668" autoAdjust="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14" Type="http://schemas.openxmlformats.org/officeDocument/2006/relationships/slide" Target="slides/slide12.xml"/><Relationship Id="rId23" Type="http://schemas.openxmlformats.org/officeDocument/2006/relationships/presProps" Target="presProps.xml"/><Relationship Id="rId4" Type="http://schemas.openxmlformats.org/officeDocument/2006/relationships/slide" Target="slides/slide2.xml"/><Relationship Id="rId26" Type="http://schemas.openxmlformats.org/officeDocument/2006/relationships/tableStyles" Target="tableStyles.xml"/><Relationship Id="rId11" Type="http://schemas.openxmlformats.org/officeDocument/2006/relationships/slide" Target="slides/slide9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DD:Users:athota1:Desktop:Thesis:async_papers:async-re:data:Refined_data_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DD:Users:athota1:Desktop:Thesis:async_papers:async-re:data:Refined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title>
      <c:tx>
        <c:rich>
          <a:bodyPr/>
          <a:lstStyle/>
          <a:p>
            <a:pPr>
              <a:defRPr/>
            </a:pPr>
            <a:r>
              <a:rPr lang="en-US"/>
              <a:t>Performance of different RE models locally on LONI/Teragrid resource QueenBee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'Andre Rework'!$A$3</c:f>
              <c:strCache>
                <c:ptCount val="1"/>
                <c:pt idx="0">
                  <c:v>Synchronous</c:v>
                </c:pt>
              </c:strCache>
            </c:strRef>
          </c:tx>
          <c:marker>
            <c:symbol val="diamond"/>
            <c:size val="7"/>
          </c:marker>
          <c:errBars>
            <c:errDir val="y"/>
            <c:errBarType val="both"/>
            <c:errValType val="cust"/>
            <c:plus>
              <c:numRef>
                <c:f>'Andre Rework'!$B$10:$E$10</c:f>
                <c:numCache>
                  <c:formatCode>General</c:formatCode>
                  <c:ptCount val="4"/>
                  <c:pt idx="0">
                    <c:v>8.81</c:v>
                  </c:pt>
                  <c:pt idx="1">
                    <c:v>11.2</c:v>
                  </c:pt>
                  <c:pt idx="2">
                    <c:v>17.0</c:v>
                  </c:pt>
                  <c:pt idx="3">
                    <c:v>18.34</c:v>
                  </c:pt>
                </c:numCache>
              </c:numRef>
            </c:plus>
            <c:minus>
              <c:numRef>
                <c:f>'Andre Rework'!$B$10:$E$10</c:f>
                <c:numCache>
                  <c:formatCode>General</c:formatCode>
                  <c:ptCount val="4"/>
                  <c:pt idx="0">
                    <c:v>8.81</c:v>
                  </c:pt>
                  <c:pt idx="1">
                    <c:v>11.2</c:v>
                  </c:pt>
                  <c:pt idx="2">
                    <c:v>17.0</c:v>
                  </c:pt>
                  <c:pt idx="3">
                    <c:v>18.34</c:v>
                  </c:pt>
                </c:numCache>
              </c:numRef>
            </c:minus>
          </c:errBars>
          <c:cat>
            <c:numRef>
              <c:f>'Andre Rework'!$B$2:$F$2</c:f>
              <c:numCache>
                <c:formatCode>0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'Andre Rework'!$B$3:$F$3</c:f>
              <c:numCache>
                <c:formatCode>General</c:formatCode>
                <c:ptCount val="5"/>
                <c:pt idx="0">
                  <c:v>624.0</c:v>
                </c:pt>
                <c:pt idx="1">
                  <c:v>685.0</c:v>
                </c:pt>
                <c:pt idx="2">
                  <c:v>802.0</c:v>
                </c:pt>
                <c:pt idx="3">
                  <c:v>1023.0</c:v>
                </c:pt>
                <c:pt idx="4">
                  <c:v>1432.0</c:v>
                </c:pt>
              </c:numCache>
            </c:numRef>
          </c:val>
        </c:ser>
        <c:ser>
          <c:idx val="1"/>
          <c:order val="1"/>
          <c:tx>
            <c:strRef>
              <c:f>'Andre Rework'!$A$4</c:f>
              <c:strCache>
                <c:ptCount val="1"/>
                <c:pt idx="0">
                  <c:v>Asynchronous - Centralized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'Andre Rework'!$B$11:$E$11</c:f>
                <c:numCache>
                  <c:formatCode>General</c:formatCode>
                  <c:ptCount val="4"/>
                  <c:pt idx="0">
                    <c:v>11.1</c:v>
                  </c:pt>
                  <c:pt idx="1">
                    <c:v>3.23</c:v>
                  </c:pt>
                  <c:pt idx="2">
                    <c:v>16.36</c:v>
                  </c:pt>
                  <c:pt idx="3">
                    <c:v>13.4</c:v>
                  </c:pt>
                </c:numCache>
              </c:numRef>
            </c:plus>
            <c:minus>
              <c:numRef>
                <c:f>'Andre Rework'!$B$11:$E$11</c:f>
                <c:numCache>
                  <c:formatCode>General</c:formatCode>
                  <c:ptCount val="4"/>
                  <c:pt idx="0">
                    <c:v>11.1</c:v>
                  </c:pt>
                  <c:pt idx="1">
                    <c:v>3.23</c:v>
                  </c:pt>
                  <c:pt idx="2">
                    <c:v>16.36</c:v>
                  </c:pt>
                  <c:pt idx="3">
                    <c:v>13.4</c:v>
                  </c:pt>
                </c:numCache>
              </c:numRef>
            </c:minus>
          </c:errBars>
          <c:cat>
            <c:numRef>
              <c:f>'Andre Rework'!$B$2:$F$2</c:f>
              <c:numCache>
                <c:formatCode>0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'Andre Rework'!$B$4:$F$4</c:f>
              <c:numCache>
                <c:formatCode>General</c:formatCode>
                <c:ptCount val="5"/>
                <c:pt idx="0">
                  <c:v>628.6</c:v>
                </c:pt>
                <c:pt idx="1">
                  <c:v>630.0</c:v>
                </c:pt>
                <c:pt idx="2">
                  <c:v>701.8299999999994</c:v>
                </c:pt>
                <c:pt idx="3">
                  <c:v>804.0</c:v>
                </c:pt>
                <c:pt idx="4">
                  <c:v>1014.0</c:v>
                </c:pt>
              </c:numCache>
            </c:numRef>
          </c:val>
        </c:ser>
        <c:ser>
          <c:idx val="2"/>
          <c:order val="2"/>
          <c:tx>
            <c:strRef>
              <c:f>'Andre Rework'!$A$5</c:f>
              <c:strCache>
                <c:ptCount val="1"/>
                <c:pt idx="0">
                  <c:v>Asynchronous - Decentralized</c:v>
                </c:pt>
              </c:strCache>
            </c:strRef>
          </c:tx>
          <c:errBars>
            <c:errDir val="y"/>
            <c:errBarType val="both"/>
            <c:errValType val="cust"/>
            <c:plus>
              <c:numRef>
                <c:f>'Andre Rework'!$B$12:$E$12</c:f>
                <c:numCache>
                  <c:formatCode>General</c:formatCode>
                  <c:ptCount val="4"/>
                  <c:pt idx="0">
                    <c:v>5.97</c:v>
                  </c:pt>
                  <c:pt idx="1">
                    <c:v>6.14</c:v>
                  </c:pt>
                  <c:pt idx="2">
                    <c:v>3.38</c:v>
                  </c:pt>
                  <c:pt idx="3">
                    <c:v>4.24</c:v>
                  </c:pt>
                </c:numCache>
              </c:numRef>
            </c:plus>
            <c:minus>
              <c:numRef>
                <c:f>'Andre Rework'!$B$12:$E$12</c:f>
                <c:numCache>
                  <c:formatCode>General</c:formatCode>
                  <c:ptCount val="4"/>
                  <c:pt idx="0">
                    <c:v>5.97</c:v>
                  </c:pt>
                  <c:pt idx="1">
                    <c:v>6.14</c:v>
                  </c:pt>
                  <c:pt idx="2">
                    <c:v>3.38</c:v>
                  </c:pt>
                  <c:pt idx="3">
                    <c:v>4.24</c:v>
                  </c:pt>
                </c:numCache>
              </c:numRef>
            </c:minus>
          </c:errBars>
          <c:cat>
            <c:numRef>
              <c:f>'Andre Rework'!$B$2:$F$2</c:f>
              <c:numCache>
                <c:formatCode>0</c:formatCode>
                <c:ptCount val="5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  <c:pt idx="4">
                  <c:v>64.0</c:v>
                </c:pt>
              </c:numCache>
            </c:numRef>
          </c:cat>
          <c:val>
            <c:numRef>
              <c:f>'Andre Rework'!$B$5:$F$5</c:f>
              <c:numCache>
                <c:formatCode>General</c:formatCode>
                <c:ptCount val="5"/>
                <c:pt idx="0">
                  <c:v>588.9</c:v>
                </c:pt>
                <c:pt idx="1">
                  <c:v>609.0</c:v>
                </c:pt>
                <c:pt idx="2">
                  <c:v>583.3299999999994</c:v>
                </c:pt>
                <c:pt idx="3">
                  <c:v>641.0</c:v>
                </c:pt>
                <c:pt idx="4">
                  <c:v>650.0</c:v>
                </c:pt>
              </c:numCache>
            </c:numRef>
          </c:val>
        </c:ser>
        <c:marker val="1"/>
        <c:axId val="491440424"/>
        <c:axId val="573202296"/>
      </c:lineChart>
      <c:catAx>
        <c:axId val="4914404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de-DE" sz="1400"/>
                </a:pPr>
                <a:r>
                  <a:rPr lang="de-DE" sz="1400"/>
                  <a:t>Number of Replicas</a:t>
                </a:r>
              </a:p>
            </c:rich>
          </c:tx>
          <c:layout/>
        </c:title>
        <c:numFmt formatCode="0" sourceLinked="1"/>
        <c:tickLblPos val="nextTo"/>
        <c:txPr>
          <a:bodyPr/>
          <a:lstStyle/>
          <a:p>
            <a:pPr>
              <a:defRPr lang="de-DE" sz="1300"/>
            </a:pPr>
            <a:endParaRPr lang="en-US"/>
          </a:p>
        </c:txPr>
        <c:crossAx val="573202296"/>
        <c:crosses val="autoZero"/>
        <c:auto val="1"/>
        <c:lblAlgn val="ctr"/>
        <c:lblOffset val="100"/>
      </c:catAx>
      <c:valAx>
        <c:axId val="573202296"/>
        <c:scaling>
          <c:orientation val="minMax"/>
          <c:min val="400.0"/>
        </c:scaling>
        <c:axPos val="l"/>
        <c:majorGridlines/>
        <c:title>
          <c:tx>
            <c:rich>
              <a:bodyPr/>
              <a:lstStyle/>
              <a:p>
                <a:pPr>
                  <a:defRPr lang="de-DE" sz="1300"/>
                </a:pPr>
                <a:r>
                  <a:rPr lang="de-DE" sz="1300"/>
                  <a:t>Runtime (in sec)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lang="de-DE" sz="1300"/>
            </a:pPr>
            <a:endParaRPr lang="en-US"/>
          </a:p>
        </c:txPr>
        <c:crossAx val="491440424"/>
        <c:crosses val="autoZero"/>
        <c:crossBetween val="between"/>
        <c:majorUnit val="100.0"/>
      </c:valAx>
    </c:plotArea>
    <c:legend>
      <c:legendPos val="b"/>
      <c:layout/>
      <c:txPr>
        <a:bodyPr/>
        <a:lstStyle/>
        <a:p>
          <a:pPr>
            <a:defRPr lang="de-DE" sz="12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title>
      <c:tx>
        <c:rich>
          <a:bodyPr/>
          <a:lstStyle/>
          <a:p>
            <a:pPr>
              <a:defRPr/>
            </a:pPr>
            <a:r>
              <a:rPr lang="en-US" dirty="0"/>
              <a:t>Results </a:t>
            </a:r>
            <a:r>
              <a:rPr lang="en-US" dirty="0" smtClean="0"/>
              <a:t>(</a:t>
            </a:r>
            <a:r>
              <a:rPr lang="en-US" dirty="0" err="1" smtClean="0"/>
              <a:t>Teragrid</a:t>
            </a:r>
            <a:r>
              <a:rPr lang="en-US" dirty="0" smtClean="0"/>
              <a:t> </a:t>
            </a:r>
            <a:r>
              <a:rPr lang="en-US" dirty="0"/>
              <a:t>resources Ranger</a:t>
            </a:r>
            <a:r>
              <a:rPr lang="en-US" dirty="0" smtClean="0"/>
              <a:t> &amp; </a:t>
            </a:r>
            <a:r>
              <a:rPr lang="en-US" dirty="0" err="1"/>
              <a:t>QueenBee</a:t>
            </a:r>
            <a:r>
              <a:rPr lang="en-US" dirty="0"/>
              <a:t>) 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Sheet1!$A$36</c:f>
              <c:strCache>
                <c:ptCount val="1"/>
                <c:pt idx="0">
                  <c:v>Synchronous</c:v>
                </c:pt>
              </c:strCache>
            </c:strRef>
          </c:tx>
          <c:errBars>
            <c:errBarType val="both"/>
            <c:errValType val="cust"/>
            <c:plus>
              <c:numRef>
                <c:f>(Sheet1!$C$36,Sheet1!$E$36,Sheet1!$G$36,Sheet1!$I$36)</c:f>
                <c:numCache>
                  <c:formatCode>General</c:formatCode>
                  <c:ptCount val="4"/>
                  <c:pt idx="0">
                    <c:v>108.8993296581756</c:v>
                  </c:pt>
                  <c:pt idx="1">
                    <c:v>48.6</c:v>
                  </c:pt>
                  <c:pt idx="2">
                    <c:v>8.81</c:v>
                  </c:pt>
                  <c:pt idx="3">
                    <c:v>11.2</c:v>
                  </c:pt>
                </c:numCache>
              </c:numRef>
            </c:plus>
            <c:minus>
              <c:numRef>
                <c:f>(Sheet1!$C$36,Sheet1!$E$36,Sheet1!$G$36,Sheet1!$I$36)</c:f>
                <c:numCache>
                  <c:formatCode>General</c:formatCode>
                  <c:ptCount val="4"/>
                  <c:pt idx="0">
                    <c:v>108.8993296581756</c:v>
                  </c:pt>
                  <c:pt idx="1">
                    <c:v>48.6</c:v>
                  </c:pt>
                  <c:pt idx="2">
                    <c:v>8.81</c:v>
                  </c:pt>
                  <c:pt idx="3">
                    <c:v>11.2</c:v>
                  </c:pt>
                </c:numCache>
              </c:numRef>
            </c:minus>
          </c:errBars>
          <c:cat>
            <c:strRef>
              <c:f>(Sheet1!$B$35,Sheet1!$D$35,Sheet1!$F$35,Sheet1!$H$35)</c:f>
              <c:strCache>
                <c:ptCount val="4"/>
                <c:pt idx="0">
                  <c:v>1A. 32 ex, 2 machines</c:v>
                </c:pt>
                <c:pt idx="1">
                  <c:v>1B. 16 ex, 2 machines</c:v>
                </c:pt>
                <c:pt idx="2">
                  <c:v>2. 16 ex, 1 machine</c:v>
                </c:pt>
                <c:pt idx="3">
                  <c:v>3. 32 ex, 1 machine</c:v>
                </c:pt>
              </c:strCache>
            </c:strRef>
          </c:cat>
          <c:val>
            <c:numRef>
              <c:f>(Sheet1!$B$36,Sheet1!$D$36,Sheet1!$F$36,Sheet1!$H$36)</c:f>
              <c:numCache>
                <c:formatCode>General</c:formatCode>
                <c:ptCount val="4"/>
                <c:pt idx="0">
                  <c:v>1182.6</c:v>
                </c:pt>
                <c:pt idx="1">
                  <c:v>576.3</c:v>
                </c:pt>
                <c:pt idx="2">
                  <c:v>624.0</c:v>
                </c:pt>
                <c:pt idx="3">
                  <c:v>685.0</c:v>
                </c:pt>
              </c:numCache>
            </c:numRef>
          </c:val>
        </c:ser>
        <c:ser>
          <c:idx val="1"/>
          <c:order val="1"/>
          <c:tx>
            <c:strRef>
              <c:f>Sheet1!$A$37</c:f>
              <c:strCache>
                <c:ptCount val="1"/>
                <c:pt idx="0">
                  <c:v>Asynchronous - Centralized</c:v>
                </c:pt>
              </c:strCache>
            </c:strRef>
          </c:tx>
          <c:errBars>
            <c:errBarType val="both"/>
            <c:errValType val="cust"/>
            <c:plus>
              <c:numRef>
                <c:f>(Sheet1!$C$37,Sheet1!$E$37,Sheet1!$G$37,Sheet1!$I$37)</c:f>
                <c:numCache>
                  <c:formatCode>General</c:formatCode>
                  <c:ptCount val="4"/>
                  <c:pt idx="0">
                    <c:v>96.030916486808</c:v>
                  </c:pt>
                  <c:pt idx="1">
                    <c:v>39.2</c:v>
                  </c:pt>
                  <c:pt idx="2">
                    <c:v>11.1</c:v>
                  </c:pt>
                  <c:pt idx="3">
                    <c:v>3.23</c:v>
                  </c:pt>
                </c:numCache>
              </c:numRef>
            </c:plus>
            <c:minus>
              <c:numRef>
                <c:f>(Sheet1!$C$37,Sheet1!$E$37,Sheet1!$G$37,Sheet1!$I$37)</c:f>
                <c:numCache>
                  <c:formatCode>General</c:formatCode>
                  <c:ptCount val="4"/>
                  <c:pt idx="0">
                    <c:v>96.030916486808</c:v>
                  </c:pt>
                  <c:pt idx="1">
                    <c:v>39.2</c:v>
                  </c:pt>
                  <c:pt idx="2">
                    <c:v>11.1</c:v>
                  </c:pt>
                  <c:pt idx="3">
                    <c:v>3.23</c:v>
                  </c:pt>
                </c:numCache>
              </c:numRef>
            </c:minus>
          </c:errBars>
          <c:cat>
            <c:strRef>
              <c:f>(Sheet1!$B$35,Sheet1!$D$35,Sheet1!$F$35,Sheet1!$H$35)</c:f>
              <c:strCache>
                <c:ptCount val="4"/>
                <c:pt idx="0">
                  <c:v>1A. 32 ex, 2 machines</c:v>
                </c:pt>
                <c:pt idx="1">
                  <c:v>1B. 16 ex, 2 machines</c:v>
                </c:pt>
                <c:pt idx="2">
                  <c:v>2. 16 ex, 1 machine</c:v>
                </c:pt>
                <c:pt idx="3">
                  <c:v>3. 32 ex, 1 machine</c:v>
                </c:pt>
              </c:strCache>
            </c:strRef>
          </c:cat>
          <c:val>
            <c:numRef>
              <c:f>(Sheet1!$B$37,Sheet1!$D$37,Sheet1!$F$37,Sheet1!$H$37)</c:f>
              <c:numCache>
                <c:formatCode>General</c:formatCode>
                <c:ptCount val="4"/>
                <c:pt idx="0">
                  <c:v>868.9166666666666</c:v>
                </c:pt>
                <c:pt idx="1">
                  <c:v>450.4</c:v>
                </c:pt>
                <c:pt idx="2">
                  <c:v>628.0</c:v>
                </c:pt>
                <c:pt idx="3">
                  <c:v>630.0</c:v>
                </c:pt>
              </c:numCache>
            </c:numRef>
          </c:val>
        </c:ser>
        <c:ser>
          <c:idx val="2"/>
          <c:order val="2"/>
          <c:tx>
            <c:strRef>
              <c:f>Sheet1!$A$38</c:f>
              <c:strCache>
                <c:ptCount val="1"/>
                <c:pt idx="0">
                  <c:v>Asynchronous - Decentralized</c:v>
                </c:pt>
              </c:strCache>
            </c:strRef>
          </c:tx>
          <c:errBars>
            <c:errBarType val="both"/>
            <c:errValType val="cust"/>
            <c:plus>
              <c:numRef>
                <c:f>(Sheet1!$C$38,Sheet1!$E$38,Sheet1!$G$38,Sheet1!$I$38)</c:f>
                <c:numCache>
                  <c:formatCode>General</c:formatCode>
                  <c:ptCount val="4"/>
                  <c:pt idx="0">
                    <c:v>50.7496579079877</c:v>
                  </c:pt>
                  <c:pt idx="1">
                    <c:v>27.5</c:v>
                  </c:pt>
                  <c:pt idx="2">
                    <c:v>5.97</c:v>
                  </c:pt>
                  <c:pt idx="3">
                    <c:v>6.14</c:v>
                  </c:pt>
                </c:numCache>
              </c:numRef>
            </c:plus>
            <c:minus>
              <c:numRef>
                <c:f>(Sheet1!$C$38,Sheet1!$E$38,Sheet1!$G$38,Sheet1!$I$38)</c:f>
                <c:numCache>
                  <c:formatCode>General</c:formatCode>
                  <c:ptCount val="4"/>
                  <c:pt idx="0">
                    <c:v>50.7496579079877</c:v>
                  </c:pt>
                  <c:pt idx="1">
                    <c:v>27.5</c:v>
                  </c:pt>
                  <c:pt idx="2">
                    <c:v>5.97</c:v>
                  </c:pt>
                  <c:pt idx="3">
                    <c:v>6.14</c:v>
                  </c:pt>
                </c:numCache>
              </c:numRef>
            </c:minus>
          </c:errBars>
          <c:cat>
            <c:strRef>
              <c:f>(Sheet1!$B$35,Sheet1!$D$35,Sheet1!$F$35,Sheet1!$H$35)</c:f>
              <c:strCache>
                <c:ptCount val="4"/>
                <c:pt idx="0">
                  <c:v>1A. 32 ex, 2 machines</c:v>
                </c:pt>
                <c:pt idx="1">
                  <c:v>1B. 16 ex, 2 machines</c:v>
                </c:pt>
                <c:pt idx="2">
                  <c:v>2. 16 ex, 1 machine</c:v>
                </c:pt>
                <c:pt idx="3">
                  <c:v>3. 32 ex, 1 machine</c:v>
                </c:pt>
              </c:strCache>
            </c:strRef>
          </c:cat>
          <c:val>
            <c:numRef>
              <c:f>(Sheet1!$B$38,Sheet1!$D$38,Sheet1!$F$38,Sheet1!$H$38)</c:f>
              <c:numCache>
                <c:formatCode>General</c:formatCode>
                <c:ptCount val="4"/>
                <c:pt idx="0">
                  <c:v>676.0</c:v>
                </c:pt>
                <c:pt idx="1">
                  <c:v>359.1</c:v>
                </c:pt>
                <c:pt idx="2">
                  <c:v>588.0</c:v>
                </c:pt>
                <c:pt idx="3">
                  <c:v>609.0</c:v>
                </c:pt>
              </c:numCache>
            </c:numRef>
          </c:val>
        </c:ser>
        <c:axId val="572966504"/>
        <c:axId val="543295672"/>
      </c:barChart>
      <c:catAx>
        <c:axId val="5729665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Scenario 1A:</a:t>
                </a:r>
                <a:r>
                  <a:rPr lang="en-US" baseline="0" dirty="0" smtClean="0"/>
                  <a:t>   </a:t>
                </a:r>
                <a:r>
                  <a:rPr lang="en-US" dirty="0" smtClean="0"/>
                  <a:t>2 </a:t>
                </a:r>
                <a:r>
                  <a:rPr lang="en-US" dirty="0"/>
                  <a:t>X 64 cores, 4 replicas/</a:t>
                </a:r>
                <a:r>
                  <a:rPr lang="en-US" dirty="0" err="1" smtClean="0"/>
                  <a:t>bigjob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Scenario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1B: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Exp. 1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for </a:t>
                </a:r>
                <a:r>
                  <a:rPr lang="en-US" dirty="0"/>
                  <a:t>16 </a:t>
                </a:r>
                <a:r>
                  <a:rPr lang="en-US" dirty="0" smtClean="0"/>
                  <a:t>exchanges</a:t>
                </a:r>
              </a:p>
              <a:p>
                <a:pPr>
                  <a:defRPr/>
                </a:pPr>
                <a:r>
                  <a:rPr lang="en-US" dirty="0" smtClean="0"/>
                  <a:t>Scenarios 2: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1 </a:t>
                </a:r>
                <a:r>
                  <a:rPr lang="en-US" dirty="0"/>
                  <a:t>X 64 cores, 4 replicas/</a:t>
                </a:r>
                <a:r>
                  <a:rPr lang="en-US" dirty="0" err="1" smtClean="0"/>
                  <a:t>bigjob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Scenarios 3: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1 </a:t>
                </a:r>
                <a:r>
                  <a:rPr lang="en-US" dirty="0"/>
                  <a:t>X 128 cores, 8 replicas/</a:t>
                </a:r>
                <a:r>
                  <a:rPr lang="en-US" dirty="0" err="1"/>
                  <a:t>bigjob</a:t>
                </a:r>
                <a:endParaRPr lang="en-US" dirty="0"/>
              </a:p>
            </c:rich>
          </c:tx>
          <c:layout/>
        </c:title>
        <c:tickLblPos val="nextTo"/>
        <c:crossAx val="543295672"/>
        <c:crosses val="autoZero"/>
        <c:auto val="1"/>
        <c:lblAlgn val="ctr"/>
        <c:lblOffset val="100"/>
      </c:catAx>
      <c:valAx>
        <c:axId val="5432956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Runtime (in sec)</a:t>
                </a:r>
              </a:p>
            </c:rich>
          </c:tx>
          <c:layout/>
        </c:title>
        <c:numFmt formatCode="General" sourceLinked="1"/>
        <c:tickLblPos val="nextTo"/>
        <c:crossAx val="57296650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4B2-6F12-454D-8DA7-7B9C78843B81}" type="datetimeFigureOut">
              <a:rPr lang="en-US" smtClean="0"/>
              <a:pPr/>
              <a:t>9/15/10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2AEAE-9455-E64B-9026-F04C33961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4AD4-A78B-B645-8B43-825B1EB2901C}" type="datetimeFigureOut">
              <a:rPr lang="en-US" smtClean="0"/>
              <a:pPr/>
              <a:t>9/15/10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C05A-BBAC-0741-9B8E-1278839E9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What</a:t>
            </a:r>
            <a:r>
              <a:rPr lang="en-US" sz="2000" b="1" baseline="0" dirty="0" smtClean="0">
                <a:solidFill>
                  <a:srgbClr val="800000"/>
                </a:solidFill>
              </a:rPr>
              <a:t> do you mean asynchronously? Elaborate please? How does it eliminate the need to pair replicas? </a:t>
            </a:r>
          </a:p>
          <a:p>
            <a:endParaRPr lang="en-US" sz="2000" b="1" baseline="0" dirty="0" smtClean="0">
              <a:solidFill>
                <a:srgbClr val="800000"/>
              </a:solidFill>
            </a:endParaRPr>
          </a:p>
          <a:p>
            <a:r>
              <a:rPr lang="en-US" sz="2000" b="1" baseline="0" dirty="0" smtClean="0">
                <a:solidFill>
                  <a:srgbClr val="800000"/>
                </a:solidFill>
              </a:rPr>
              <a:t>We do not propose it. It has been already been proposed/implemented. We are trying to implement it using SAGA, which gives us the ability to test/implement on large-scale production infrastructure</a:t>
            </a:r>
            <a:endParaRPr lang="en-US" sz="2000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Control</a:t>
            </a:r>
            <a:r>
              <a:rPr lang="en-US" sz="2000" b="1" baseline="0" dirty="0" smtClean="0"/>
              <a:t> flow of what?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Plots/Results are not </a:t>
            </a:r>
            <a:r>
              <a:rPr lang="en-US" sz="2000" b="1" baseline="0" dirty="0" smtClean="0"/>
              <a:t> readable. Maybe </a:t>
            </a:r>
            <a:r>
              <a:rPr lang="en-US" sz="2000" b="1" baseline="0" dirty="0" err="1" smtClean="0"/>
              <a:t>pairwise</a:t>
            </a:r>
            <a:r>
              <a:rPr lang="en-US" sz="2000" b="1" baseline="0" dirty="0" smtClean="0"/>
              <a:t> </a:t>
            </a:r>
            <a:r>
              <a:rPr lang="en-US" sz="2000" b="1" baseline="0" dirty="0" err="1" smtClean="0"/>
              <a:t>compairision</a:t>
            </a:r>
            <a:r>
              <a:rPr lang="en-US" sz="2000" b="1" baseline="0" dirty="0" smtClean="0"/>
              <a:t>? </a:t>
            </a:r>
            <a:r>
              <a:rPr lang="en-US" sz="2000" b="1" baseline="0" dirty="0" err="1" smtClean="0"/>
              <a:t>Eg</a:t>
            </a:r>
            <a:r>
              <a:rPr lang="en-US" sz="2000" b="1" baseline="0" dirty="0" smtClean="0"/>
              <a:t> Sync </a:t>
            </a:r>
            <a:r>
              <a:rPr lang="en-US" sz="2000" b="1" baseline="0" dirty="0" err="1" smtClean="0"/>
              <a:t>vs</a:t>
            </a:r>
            <a:r>
              <a:rPr lang="en-US" sz="2000" b="1" baseline="0" dirty="0" smtClean="0"/>
              <a:t> Centralized, then Centralized </a:t>
            </a:r>
            <a:r>
              <a:rPr lang="en-US" sz="2000" b="1" baseline="0" dirty="0" err="1" smtClean="0"/>
              <a:t>vs</a:t>
            </a:r>
            <a:r>
              <a:rPr lang="en-US" sz="2000" b="1" baseline="0" dirty="0" smtClean="0"/>
              <a:t> </a:t>
            </a:r>
            <a:r>
              <a:rPr lang="en-US" sz="2000" b="1" baseline="0" dirty="0" err="1" smtClean="0"/>
              <a:t>Decentralised</a:t>
            </a:r>
            <a:r>
              <a:rPr lang="en-US" sz="2000" b="1" baseline="0" dirty="0" smtClean="0"/>
              <a:t>?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possible to design a decentralized synchronous RE mechanism.</a:t>
            </a:r>
          </a:p>
          <a:p>
            <a:pPr lvl="1"/>
            <a:r>
              <a:rPr lang="en-US" dirty="0" smtClean="0"/>
              <a:t>But then, with a heterogeneous infrastructure, each replica could have different run times.</a:t>
            </a:r>
          </a:p>
          <a:p>
            <a:endParaRPr lang="en-US" dirty="0" smtClean="0"/>
          </a:p>
          <a:p>
            <a:r>
              <a:rPr lang="en-US" dirty="0" smtClean="0"/>
              <a:t>The asynchronous RE mechanism eliminates the synchronization delays caused due to a heterogeneous infrastructure.</a:t>
            </a:r>
          </a:p>
          <a:p>
            <a:pPr lvl="1"/>
            <a:r>
              <a:rPr lang="en-US" dirty="0" smtClean="0"/>
              <a:t>A decentralized implementation adds to the efficiency of the asynchronous RE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this or</a:t>
            </a:r>
            <a:r>
              <a:rPr lang="en-US" baseline="0" dirty="0" smtClean="0"/>
              <a:t> 20 or 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F19CAA94-9393-BB4A-8CB6-008B1351A132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59EC1CE-E98D-704D-AD6F-6E3323A36483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92A5-8B3E-1949-B0CC-6F0593ACFA8E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C381DA14-A3C0-9C42-96F2-BEE3D5DE963D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33319320-9A5F-694B-B7B5-C734EC93AAA2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E397-A6E6-7547-B24A-92BB5049E0F2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7D46-BD5E-E641-9118-DCE28F3B83FA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9/15/10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30616" y="570391"/>
            <a:ext cx="1644429" cy="1289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4400" y="570391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20" tIns="91440" bIns="91440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9/15/10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4990"/>
            <a:ext cx="8913813" cy="792651"/>
          </a:xfrm>
          <a:solidFill>
            <a:srgbClr val="424242"/>
          </a:solidFill>
        </p:spPr>
        <p:txBody>
          <a:bodyPr lIns="1097280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2068618"/>
            <a:ext cx="7966954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298" y="334440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5"/>
            <a:ext cx="2133600" cy="365125"/>
          </a:xfrm>
        </p:spPr>
        <p:txBody>
          <a:bodyPr/>
          <a:lstStyle/>
          <a:p>
            <a:fld id="{BC26097E-015C-3B4D-86C1-CD2AD30F0B81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5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649F4-2545-3040-B7BD-803CA59D50C7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9088-CEDD-2F48-A9A0-611A3CC03FE9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ED87ACF-EB3C-EA42-8610-542FB50388EB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0E0DC31B-692F-774E-A937-DA560DE61DA8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C516-787B-9A45-AFCF-5D75DD78DEBE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476A5E-2ED6-7749-A8C1-D0B1EEEB97E0}" type="datetime1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sldNum="0"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9/15/10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94958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5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df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d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Abhinav</a:t>
            </a:r>
            <a:r>
              <a:rPr lang="en-US" dirty="0" smtClean="0"/>
              <a:t> </a:t>
            </a:r>
            <a:r>
              <a:rPr lang="en-US" dirty="0" err="1" smtClean="0"/>
              <a:t>Thota</a:t>
            </a:r>
            <a:r>
              <a:rPr lang="en-US" dirty="0" smtClean="0"/>
              <a:t>, Andre </a:t>
            </a:r>
            <a:r>
              <a:rPr lang="en-US" dirty="0" err="1" smtClean="0"/>
              <a:t>Luckow</a:t>
            </a:r>
            <a:r>
              <a:rPr lang="en-US" dirty="0" smtClean="0"/>
              <a:t>, Shantenu Jha</a:t>
            </a:r>
          </a:p>
          <a:p>
            <a:endParaRPr lang="en-US" dirty="0" smtClean="0"/>
          </a:p>
          <a:p>
            <a:r>
              <a:rPr lang="en-US" i="1" smtClean="0"/>
              <a:t>[* Student </a:t>
            </a:r>
            <a:r>
              <a:rPr lang="en-US" i="1" dirty="0" smtClean="0"/>
              <a:t>Paper:  This  work is part of </a:t>
            </a:r>
            <a:r>
              <a:rPr lang="en-US" i="1" dirty="0" err="1" smtClean="0"/>
              <a:t>Thota’s</a:t>
            </a:r>
            <a:r>
              <a:rPr lang="en-US" i="1" dirty="0" smtClean="0"/>
              <a:t> Master’s Thesis]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Efficient Replica-Exchange Simulations on Large-Scale Production Grid Infrastructure*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5614" y="5728829"/>
            <a:ext cx="826477" cy="8264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769" y="6020318"/>
            <a:ext cx="1079685" cy="421752"/>
          </a:xfrm>
          <a:prstGeom prst="rect">
            <a:avLst/>
          </a:prstGeom>
        </p:spPr>
      </p:pic>
      <p:pic>
        <p:nvPicPr>
          <p:cNvPr id="13" name="Picture 12" descr="NIH_Logo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519" y="5685488"/>
            <a:ext cx="851861" cy="851861"/>
          </a:xfrm>
          <a:prstGeom prst="rect">
            <a:avLst/>
          </a:prstGeom>
        </p:spPr>
      </p:pic>
      <p:pic>
        <p:nvPicPr>
          <p:cNvPr id="15" name="Picture 14" descr="EPSRC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446" y="5950514"/>
            <a:ext cx="1587347" cy="529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89" dirty="0" smtClean="0"/>
              <a:t>SAGA </a:t>
            </a:r>
            <a:r>
              <a:rPr lang="en-US" sz="2889" dirty="0" err="1" smtClean="0"/>
              <a:t>BigJob</a:t>
            </a:r>
            <a:r>
              <a:rPr lang="en-US" sz="2889" dirty="0" smtClean="0"/>
              <a:t>: General purpose Pilot-Job </a:t>
            </a:r>
            <a:br>
              <a:rPr lang="en-US" sz="2889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1683220"/>
          </a:xfrm>
        </p:spPr>
        <p:txBody>
          <a:bodyPr>
            <a:normAutofit/>
          </a:bodyPr>
          <a:lstStyle/>
          <a:p>
            <a:r>
              <a:rPr lang="en-US" dirty="0" smtClean="0"/>
              <a:t>We use the SAGA </a:t>
            </a:r>
            <a:r>
              <a:rPr lang="en-US" dirty="0" err="1" smtClean="0"/>
              <a:t>BigJob</a:t>
            </a:r>
            <a:r>
              <a:rPr lang="en-US" dirty="0" smtClean="0"/>
              <a:t> (the </a:t>
            </a:r>
            <a:r>
              <a:rPr lang="en-US" dirty="0"/>
              <a:t>SAGA Pilot-Job </a:t>
            </a:r>
            <a:r>
              <a:rPr lang="en-US" dirty="0" smtClean="0"/>
              <a:t>framework</a:t>
            </a:r>
            <a:r>
              <a:rPr lang="en-US" dirty="0"/>
              <a:t>)</a:t>
            </a:r>
            <a:r>
              <a:rPr lang="en-US" dirty="0" smtClean="0"/>
              <a:t> to </a:t>
            </a:r>
            <a:r>
              <a:rPr lang="en-US" dirty="0"/>
              <a:t>run RE simulations across multiple</a:t>
            </a:r>
            <a:r>
              <a:rPr lang="en-US" dirty="0" smtClean="0"/>
              <a:t>, heterogeneous </a:t>
            </a:r>
            <a:r>
              <a:rPr lang="en-US" dirty="0"/>
              <a:t>distributed </a:t>
            </a:r>
            <a:r>
              <a:rPr lang="en-US" dirty="0" smtClean="0"/>
              <a:t>Grid infrastructures.  Supports both pull and push-based.</a:t>
            </a:r>
          </a:p>
        </p:txBody>
      </p:sp>
      <p:pic>
        <p:nvPicPr>
          <p:cNvPr id="4" name="Picture 3" descr="Bigjob_arch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90643" y="2654300"/>
            <a:ext cx="6173857" cy="4091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04003" y="4802595"/>
            <a:ext cx="827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(Application)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implemented the following:</a:t>
            </a:r>
          </a:p>
          <a:p>
            <a:pPr lvl="1"/>
            <a:r>
              <a:rPr lang="en-US" dirty="0" smtClean="0"/>
              <a:t>Synchronous RE</a:t>
            </a:r>
          </a:p>
          <a:p>
            <a:pPr lvl="2"/>
            <a:r>
              <a:rPr lang="en-US" dirty="0" smtClean="0"/>
              <a:t>Case I: Synchronous (traditional) RE</a:t>
            </a:r>
          </a:p>
          <a:p>
            <a:pPr lvl="1"/>
            <a:r>
              <a:rPr lang="en-US" dirty="0" smtClean="0"/>
              <a:t>Asynchronous RE</a:t>
            </a:r>
          </a:p>
          <a:p>
            <a:pPr lvl="2"/>
            <a:r>
              <a:rPr lang="en-US" dirty="0" smtClean="0">
                <a:solidFill>
                  <a:srgbClr val="595959"/>
                </a:solidFill>
              </a:rPr>
              <a:t>Case</a:t>
            </a:r>
            <a:r>
              <a:rPr lang="en-US" dirty="0" smtClean="0"/>
              <a:t> II: Asynchronous RE (centralized)</a:t>
            </a:r>
          </a:p>
          <a:p>
            <a:pPr lvl="2"/>
            <a:r>
              <a:rPr lang="en-US" dirty="0" smtClean="0"/>
              <a:t>Case III: Asynchronous RE (decentralized)</a:t>
            </a:r>
          </a:p>
          <a:p>
            <a:r>
              <a:rPr lang="en-US" dirty="0" smtClean="0"/>
              <a:t>Compare the three cases for:</a:t>
            </a:r>
          </a:p>
          <a:p>
            <a:pPr lvl="2"/>
            <a:r>
              <a:rPr lang="en-US" dirty="0" err="1" smtClean="0"/>
              <a:t>Scalabiltiy</a:t>
            </a:r>
            <a:r>
              <a:rPr lang="en-US" dirty="0" smtClean="0"/>
              <a:t>/Performance with increasing N </a:t>
            </a:r>
          </a:p>
          <a:p>
            <a:pPr lvl="3"/>
            <a:r>
              <a:rPr lang="en-US" dirty="0" smtClean="0"/>
              <a:t>On a single resource</a:t>
            </a:r>
          </a:p>
          <a:p>
            <a:pPr lvl="2"/>
            <a:r>
              <a:rPr lang="en-US" dirty="0" smtClean="0"/>
              <a:t>Distributed Performance</a:t>
            </a:r>
          </a:p>
          <a:p>
            <a:pPr lvl="3"/>
            <a:r>
              <a:rPr lang="en-US" dirty="0" smtClean="0"/>
              <a:t>Relative performance with increasing number of resources (R)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All cases use a parallel NAMD simulation with 4, 8, 16, 32 and 64 replicas sampling a temperature between 300 K and 1000 K on </a:t>
            </a:r>
            <a:r>
              <a:rPr lang="en-US" dirty="0" err="1" smtClean="0">
                <a:solidFill>
                  <a:srgbClr val="595959"/>
                </a:solidFill>
              </a:rPr>
              <a:t>QueenBee</a:t>
            </a:r>
            <a:r>
              <a:rPr lang="en-US" dirty="0" smtClean="0">
                <a:solidFill>
                  <a:srgbClr val="595959"/>
                </a:solidFill>
              </a:rPr>
              <a:t>, a LONI/</a:t>
            </a:r>
            <a:r>
              <a:rPr lang="en-US" dirty="0" err="1" smtClean="0">
                <a:solidFill>
                  <a:srgbClr val="595959"/>
                </a:solidFill>
              </a:rPr>
              <a:t>Teragrid</a:t>
            </a:r>
            <a:r>
              <a:rPr lang="en-US" dirty="0" smtClean="0">
                <a:solidFill>
                  <a:srgbClr val="595959"/>
                </a:solidFill>
              </a:rPr>
              <a:t> machine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The ratio between the number of replicas and the number of exchanges is kept constant, for the purpose of comparison.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Each replica uses 16 MPI processes and runs 500 time steps between exchange attempts. Single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is launched with sufficient number of cores 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The metric used is the time to complete a particular number of exchanges. Ignore wait times!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Each experiment has been repeated at least 10 times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2"/>
          <p:cNvGraphicFramePr/>
          <p:nvPr/>
        </p:nvGraphicFramePr>
        <p:xfrm>
          <a:off x="0" y="982870"/>
          <a:ext cx="9143999" cy="5875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ratio between the number of replicas and the number of exchanges is kept constant</a:t>
            </a:r>
          </a:p>
          <a:p>
            <a:pPr lvl="1"/>
            <a:r>
              <a:rPr lang="en-US" dirty="0" smtClean="0"/>
              <a:t>Ideally the runtime would be constant too</a:t>
            </a:r>
          </a:p>
          <a:p>
            <a:pPr lvl="1"/>
            <a:r>
              <a:rPr lang="en-US" dirty="0" smtClean="0"/>
              <a:t>As N increases performance variation for 3 cases</a:t>
            </a:r>
          </a:p>
          <a:p>
            <a:pPr lvl="1"/>
            <a:r>
              <a:rPr lang="en-US" dirty="0" smtClean="0"/>
              <a:t>Asynchronous RE scales better with a large number of replicas and resources. The decentralized asynchronous RE beats the centralized version.</a:t>
            </a:r>
          </a:p>
          <a:p>
            <a:r>
              <a:rPr lang="en-US" dirty="0" smtClean="0"/>
              <a:t>In synchronous RE, the overhead of managing a large group of replicas at each exchange step causes the degradation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595959"/>
                </a:solidFill>
              </a:rPr>
              <a:t>All cases use a parallel NAMD simulation with 4, 8, 16, 32 and 64 replicas sampling a temperature between 300 K and 450K on </a:t>
            </a:r>
            <a:r>
              <a:rPr lang="en-US" dirty="0" err="1" smtClean="0">
                <a:solidFill>
                  <a:srgbClr val="595959"/>
                </a:solidFill>
              </a:rPr>
              <a:t>QueenBee</a:t>
            </a:r>
            <a:r>
              <a:rPr lang="en-US" dirty="0" smtClean="0">
                <a:solidFill>
                  <a:srgbClr val="595959"/>
                </a:solidFill>
              </a:rPr>
              <a:t> and Ranger 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 The ratio between the number of replicas and the number of exchanges is kept constant, for the purpose of comparison.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Each replica uses 16 MPI processes and runs 500 time steps between exchange attempts</a:t>
            </a:r>
          </a:p>
          <a:p>
            <a:pPr lvl="1"/>
            <a:r>
              <a:rPr lang="en-US" dirty="0" smtClean="0">
                <a:solidFill>
                  <a:srgbClr val="595959"/>
                </a:solidFill>
              </a:rPr>
              <a:t>Three scenarios:</a:t>
            </a:r>
          </a:p>
          <a:p>
            <a:pPr lvl="2"/>
            <a:r>
              <a:rPr lang="en-US" dirty="0" smtClean="0">
                <a:solidFill>
                  <a:srgbClr val="595959"/>
                </a:solidFill>
              </a:rPr>
              <a:t> (</a:t>
            </a:r>
            <a:r>
              <a:rPr lang="en-US" dirty="0" err="1" smtClean="0">
                <a:solidFill>
                  <a:srgbClr val="595959"/>
                </a:solidFill>
              </a:rPr>
              <a:t>i</a:t>
            </a:r>
            <a:r>
              <a:rPr lang="en-US" dirty="0" smtClean="0">
                <a:solidFill>
                  <a:srgbClr val="595959"/>
                </a:solidFill>
              </a:rPr>
              <a:t>)  Two </a:t>
            </a:r>
            <a:r>
              <a:rPr lang="en-US" dirty="0" err="1" smtClean="0">
                <a:solidFill>
                  <a:srgbClr val="595959"/>
                </a:solidFill>
              </a:rPr>
              <a:t>bigjobs</a:t>
            </a:r>
            <a:r>
              <a:rPr lang="en-US" dirty="0" smtClean="0">
                <a:solidFill>
                  <a:srgbClr val="595959"/>
                </a:solidFill>
              </a:rPr>
              <a:t> (64) on 2 machines (ii) 1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(64)  on 1 machine, (iii) 1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(128) on 1 machine</a:t>
            </a:r>
          </a:p>
          <a:p>
            <a:pPr lvl="0"/>
            <a:r>
              <a:rPr lang="en-US" dirty="0" smtClean="0">
                <a:solidFill>
                  <a:srgbClr val="595959"/>
                </a:solidFill>
              </a:rPr>
              <a:t>The metric used is the time to complete a particular number of exchanges. Cannot Ignore wait time of 2</a:t>
            </a:r>
            <a:r>
              <a:rPr lang="en-US" baseline="30000" dirty="0" smtClean="0">
                <a:solidFill>
                  <a:srgbClr val="595959"/>
                </a:solidFill>
              </a:rPr>
              <a:t>nd</a:t>
            </a:r>
            <a:r>
              <a:rPr lang="en-US" dirty="0" smtClean="0">
                <a:solidFill>
                  <a:srgbClr val="595959"/>
                </a:solidFill>
              </a:rPr>
              <a:t> </a:t>
            </a:r>
            <a:r>
              <a:rPr lang="en-US" dirty="0" err="1" smtClean="0">
                <a:solidFill>
                  <a:srgbClr val="595959"/>
                </a:solidFill>
              </a:rPr>
              <a:t>Bigjob</a:t>
            </a:r>
            <a:r>
              <a:rPr lang="en-US" dirty="0" smtClean="0">
                <a:solidFill>
                  <a:srgbClr val="595959"/>
                </a:solidFill>
              </a:rPr>
              <a:t> now..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Each experiment has been repeated at least 10 times</a:t>
            </a:r>
            <a:endParaRPr lang="en-US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-58394" y="291628"/>
          <a:ext cx="9328303" cy="587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14425" y="263525"/>
            <a:ext cx="8029575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76338" y="1530350"/>
            <a:ext cx="7967662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runs take longer than the local run. There are two reasons:</a:t>
            </a:r>
          </a:p>
          <a:p>
            <a:pPr lvl="1"/>
            <a:r>
              <a:rPr lang="en-US" dirty="0" smtClean="0"/>
              <a:t>The waiting time of the second BJ machine comes into play</a:t>
            </a:r>
          </a:p>
          <a:p>
            <a:pPr lvl="1"/>
            <a:r>
              <a:rPr lang="en-US" dirty="0" smtClean="0"/>
              <a:t>The co-ordination and communication across two machines takes longer</a:t>
            </a:r>
          </a:p>
          <a:p>
            <a:r>
              <a:rPr lang="en-US" dirty="0" smtClean="0"/>
              <a:t>Asynchronous RE formulation preservers performance over distributed resource; Synchronous  RE does not </a:t>
            </a:r>
          </a:p>
          <a:p>
            <a:pPr lvl="1"/>
            <a:r>
              <a:rPr lang="en-US" dirty="0" smtClean="0"/>
              <a:t>Heterogeneous infrastructure (Ranger and </a:t>
            </a:r>
            <a:r>
              <a:rPr lang="en-US" dirty="0" err="1" smtClean="0"/>
              <a:t>QueenBee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Coordinating the exchange step across two machines takes longer, hence adding to the overhead at each exchange step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28542" y="263714"/>
            <a:ext cx="8215458" cy="914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Understanding Distributed Applications</a:t>
            </a:r>
            <a:br>
              <a:rPr lang="en-US" sz="2800" dirty="0" smtClean="0"/>
            </a:b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IDEAS: First Principles Development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57947" y="1969288"/>
            <a:ext cx="7966954" cy="429509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Interoperability:</a:t>
            </a:r>
            <a:r>
              <a:rPr lang="en-US" b="1" dirty="0" smtClean="0"/>
              <a:t>  </a:t>
            </a:r>
            <a:r>
              <a:rPr lang="en-US" dirty="0" smtClean="0"/>
              <a:t>Ability to work across multiple distributed resources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Distributed Scale-Out:  </a:t>
            </a:r>
            <a:r>
              <a:rPr lang="en-US" dirty="0" smtClean="0"/>
              <a:t>The ability to utilize multiple distributed resources concurrently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Extensibility: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Support new patterns, different programming systems, coordination, functionality &amp; Infrastructure</a:t>
            </a:r>
          </a:p>
          <a:p>
            <a:r>
              <a:rPr lang="en-US" b="1" dirty="0" err="1" smtClean="0">
                <a:solidFill>
                  <a:srgbClr val="800000"/>
                </a:solidFill>
              </a:rPr>
              <a:t>Adaptivity</a:t>
            </a:r>
            <a:r>
              <a:rPr lang="en-US" b="1" dirty="0" smtClean="0">
                <a:solidFill>
                  <a:srgbClr val="800000"/>
                </a:solidFill>
              </a:rPr>
              <a:t>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Response to fluctuations in dynamic resource and availability of dynamic data </a:t>
            </a:r>
          </a:p>
          <a:p>
            <a:r>
              <a:rPr lang="en-US" b="1" dirty="0" smtClean="0">
                <a:solidFill>
                  <a:srgbClr val="800000"/>
                </a:solidFill>
              </a:rPr>
              <a:t>Simplicity:</a:t>
            </a:r>
            <a:r>
              <a:rPr lang="en-US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Accommodate  above distributed concerns at different levels easily…</a:t>
            </a:r>
          </a:p>
          <a:p>
            <a:pPr>
              <a:buNone/>
            </a:pPr>
            <a:r>
              <a:rPr lang="en-US" dirty="0" smtClean="0">
                <a:solidFill>
                  <a:srgbClr val="800000"/>
                </a:solidFill>
              </a:rPr>
              <a:t>     Challenge: How to develop DA effectively and efficiently with the above as first-class objectives?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Replica-Exchange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RE: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Simulations and Methodology have been tied to specific implementations and infrastructure</a:t>
            </a:r>
          </a:p>
          <a:p>
            <a:pPr lvl="1"/>
            <a:r>
              <a:rPr lang="en-US" dirty="0" smtClean="0"/>
              <a:t>Break the coupling between the development and the underlying infrastructure:</a:t>
            </a:r>
          </a:p>
          <a:p>
            <a:pPr lvl="2"/>
            <a:r>
              <a:rPr lang="en-US" dirty="0" smtClean="0"/>
              <a:t>Interoperable:  Usage across multiple infrastructure</a:t>
            </a:r>
          </a:p>
          <a:p>
            <a:pPr lvl="2"/>
            <a:r>
              <a:rPr lang="en-US" dirty="0" smtClean="0"/>
              <a:t>Extensible -- to new methods of communication and coordination </a:t>
            </a:r>
          </a:p>
          <a:p>
            <a:pPr lvl="2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Whither New Distributed Algorithms? </a:t>
            </a:r>
          </a:p>
          <a:p>
            <a:pPr lvl="2"/>
            <a:r>
              <a:rPr lang="en-US" dirty="0" smtClean="0"/>
              <a:t>Infrastructure doesn’t support implementation/testing, hence no attempts at algorithmic innovation; hence no pressure on infrastructure!</a:t>
            </a:r>
          </a:p>
          <a:p>
            <a:r>
              <a:rPr lang="en-US" dirty="0" smtClean="0"/>
              <a:t>Challenges at Multiple-Levels</a:t>
            </a:r>
          </a:p>
          <a:p>
            <a:pPr lvl="1"/>
            <a:r>
              <a:rPr lang="en-US" dirty="0" smtClean="0"/>
              <a:t>Heterogeneity of environments –  coordination and execution</a:t>
            </a:r>
          </a:p>
          <a:p>
            <a:pPr lvl="1"/>
            <a:r>
              <a:rPr lang="en-US" dirty="0" smtClean="0"/>
              <a:t>Distributed Coordination Problem: Developing applications that are able to orchestrate heterogeneous resources RE simulations involve a large number of loosely coupled ensembles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Overcoming RE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abstractions for distributed computing, implement a flexible, extensible and scalable RE capability</a:t>
            </a:r>
          </a:p>
          <a:p>
            <a:pPr lvl="1"/>
            <a:r>
              <a:rPr lang="en-US" dirty="0" err="1" smtClean="0"/>
              <a:t>Utilises</a:t>
            </a:r>
            <a:r>
              <a:rPr lang="en-US" dirty="0" smtClean="0"/>
              <a:t> a range of infrastructure concurrently</a:t>
            </a:r>
          </a:p>
          <a:p>
            <a:pPr lvl="1"/>
            <a:r>
              <a:rPr lang="en-US" dirty="0" smtClean="0"/>
              <a:t>Supports different replica pairing/exchanging mechanisms:</a:t>
            </a:r>
          </a:p>
          <a:p>
            <a:pPr lvl="2"/>
            <a:r>
              <a:rPr lang="en-US" dirty="0" smtClean="0"/>
              <a:t>Synchronous versus asynchronous and thereby different variants of the RE algorithm</a:t>
            </a:r>
          </a:p>
          <a:p>
            <a:pPr lvl="2"/>
            <a:r>
              <a:rPr lang="en-US" dirty="0" smtClean="0"/>
              <a:t>Supports different coordination mechanisms</a:t>
            </a:r>
          </a:p>
          <a:p>
            <a:r>
              <a:rPr lang="en-US" dirty="0" smtClean="0"/>
              <a:t>Implement (</a:t>
            </a:r>
            <a:r>
              <a:rPr lang="en-US" dirty="0" err="1" smtClean="0"/>
              <a:t>i</a:t>
            </a:r>
            <a:r>
              <a:rPr lang="en-US" dirty="0" smtClean="0"/>
              <a:t>) Synchronous Exchange (ii) Two type of Asynchronous Exchange types</a:t>
            </a:r>
          </a:p>
          <a:p>
            <a:pPr lvl="1"/>
            <a:r>
              <a:rPr lang="en-US" dirty="0" smtClean="0"/>
              <a:t>Performance Advantages arise</a:t>
            </a:r>
          </a:p>
          <a:p>
            <a:pPr lvl="1"/>
            <a:r>
              <a:rPr lang="en-US" dirty="0" smtClean="0"/>
              <a:t>Logical and physically distributed applications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(Traditional)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the traditional implementation of RE and number of replicas (N),  create a </a:t>
            </a:r>
            <a:r>
              <a:rPr lang="en-US" b="1" dirty="0" smtClean="0"/>
              <a:t>fixed set of  N/2</a:t>
            </a:r>
            <a:r>
              <a:rPr lang="en-US" dirty="0" smtClean="0"/>
              <a:t> pairs of replicas.</a:t>
            </a:r>
          </a:p>
          <a:p>
            <a:r>
              <a:rPr lang="en-US" dirty="0" smtClean="0"/>
              <a:t>When </a:t>
            </a:r>
            <a:r>
              <a:rPr lang="en-US" i="1" dirty="0" smtClean="0"/>
              <a:t>all</a:t>
            </a:r>
            <a:r>
              <a:rPr lang="en-US" dirty="0" smtClean="0"/>
              <a:t> the replicas reach a pre-determined state, the exchanges are attempted (the exchange step). </a:t>
            </a:r>
          </a:p>
          <a:p>
            <a:pPr lvl="1"/>
            <a:r>
              <a:rPr lang="en-US" dirty="0" smtClean="0"/>
              <a:t>If yes, (i.e. exchange is successful), parameters such as the temperature are swapped and replicas are re-started</a:t>
            </a:r>
          </a:p>
          <a:p>
            <a:pPr lvl="1"/>
            <a:r>
              <a:rPr lang="en-US" dirty="0" smtClean="0"/>
              <a:t>If not, continue till next exchange</a:t>
            </a:r>
          </a:p>
          <a:p>
            <a:r>
              <a:rPr lang="en-US" dirty="0" smtClean="0"/>
              <a:t>Limitations: </a:t>
            </a:r>
          </a:p>
          <a:p>
            <a:pPr lvl="1"/>
            <a:r>
              <a:rPr lang="en-US" dirty="0" smtClean="0"/>
              <a:t>Exchanges can only take place between fixed paired replicas;  inhibits exchanges between replicas with non-nearest temperatures.</a:t>
            </a:r>
          </a:p>
          <a:p>
            <a:pPr lvl="1"/>
            <a:r>
              <a:rPr lang="en-US" dirty="0" smtClean="0"/>
              <a:t>Synchronized exchange steps: Inefficient for heterogeneous infrastructure (i.e., different running times for each replica).  </a:t>
            </a:r>
          </a:p>
          <a:p>
            <a:pPr lvl="1"/>
            <a:r>
              <a:rPr lang="en-US" dirty="0" smtClean="0"/>
              <a:t>Synchronized exchange step means concurrent (</a:t>
            </a:r>
            <a:r>
              <a:rPr lang="en-US" dirty="0" err="1" smtClean="0"/>
              <a:t>bursty</a:t>
            </a:r>
            <a:r>
              <a:rPr lang="en-US" dirty="0" smtClean="0"/>
              <a:t>) communication and coordination; does not scale for large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Implement Asynchronous version of the RE algorithm to overcome the limitations.</a:t>
            </a:r>
          </a:p>
          <a:p>
            <a:pPr lvl="1"/>
            <a:r>
              <a:rPr lang="en-US" dirty="0" smtClean="0"/>
              <a:t>Asynchronous RE, replicas can perform exchanges with any other available replica, whenever possible – instead of  waiting for all the replicas to finish for a synchronized exchange step</a:t>
            </a:r>
          </a:p>
          <a:p>
            <a:pPr lvl="1"/>
            <a:r>
              <a:rPr lang="en-US" dirty="0" smtClean="0"/>
              <a:t>This does not limit exchanges to fixed pairs of replicas. Any two replicas can attempt to exchange.</a:t>
            </a:r>
          </a:p>
          <a:p>
            <a:r>
              <a:rPr lang="en-US" dirty="0" smtClean="0"/>
              <a:t>Experiment with two different </a:t>
            </a:r>
            <a:r>
              <a:rPr lang="en-US" dirty="0" err="1" smtClean="0"/>
              <a:t>async</a:t>
            </a:r>
            <a:r>
              <a:rPr lang="en-US" dirty="0" smtClean="0"/>
              <a:t> implementations:</a:t>
            </a:r>
          </a:p>
          <a:p>
            <a:pPr lvl="1"/>
            <a:r>
              <a:rPr lang="en-US" dirty="0" smtClean="0"/>
              <a:t>Centralized point of decision making &amp; </a:t>
            </a:r>
            <a:r>
              <a:rPr lang="en-US" dirty="0" err="1" smtClean="0"/>
              <a:t>coordination(cent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master co-ordinates and manages all the replicas and exchanges [Classical M-W Paradigm]</a:t>
            </a:r>
          </a:p>
          <a:p>
            <a:pPr lvl="1"/>
            <a:r>
              <a:rPr lang="en-US" dirty="0" smtClean="0"/>
              <a:t>Decentralized coordination (De-cent)</a:t>
            </a:r>
          </a:p>
          <a:p>
            <a:pPr lvl="2"/>
            <a:r>
              <a:rPr lang="en-US" dirty="0" smtClean="0"/>
              <a:t>Each replica is handled independently [akin to P2P..w/ M]</a:t>
            </a:r>
          </a:p>
          <a:p>
            <a:pPr lvl="2"/>
            <a:r>
              <a:rPr lang="en-US" dirty="0" smtClean="0"/>
              <a:t>Does this prevent central manager/master from becoming a bottleneck,  with large 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– Asynchronous RE Centralized</a:t>
            </a:r>
            <a:endParaRPr lang="en-US" dirty="0"/>
          </a:p>
        </p:txBody>
      </p:sp>
      <p:pic>
        <p:nvPicPr>
          <p:cNvPr id="4" name="Content Placeholder 3" descr="centralize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t="-4166" b="-4166"/>
              <a:stretch>
                <a:fillRect/>
              </a:stretch>
            </p:blipFill>
          </mc:Choice>
          <mc:Fallback>
            <p:blipFill>
              <a:blip r:embed="rId4"/>
              <a:srcRect t="-4166" b="-4166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Flow – Asynchronous RE Decentralized</a:t>
            </a:r>
            <a:endParaRPr lang="en-US" dirty="0"/>
          </a:p>
        </p:txBody>
      </p:sp>
      <p:pic>
        <p:nvPicPr>
          <p:cNvPr id="4" name="Picture 3" descr="async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269912" y="2272727"/>
            <a:ext cx="6864515" cy="399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277</TotalTime>
  <Words>1390</Words>
  <Application>Microsoft Macintosh PowerPoint</Application>
  <PresentationFormat>On-screen Show (4:3)</PresentationFormat>
  <Paragraphs>132</Paragraphs>
  <Slides>17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Perspective</vt:lpstr>
      <vt:lpstr>1_Perspective</vt:lpstr>
      <vt:lpstr>Efficient Replica-Exchange Simulations on Large-Scale Production Grid Infrastructure*</vt:lpstr>
      <vt:lpstr>Understanding Distributed Applications IDEAS: First Principles Development Objectives</vt:lpstr>
      <vt:lpstr>Replica-Exchange Simulations</vt:lpstr>
      <vt:lpstr>RE: Limitations</vt:lpstr>
      <vt:lpstr>Overcoming RE Limitations</vt:lpstr>
      <vt:lpstr>Synchronous (Traditional) RE</vt:lpstr>
      <vt:lpstr>Asynchronous RE</vt:lpstr>
      <vt:lpstr>Control Flow – Asynchronous RE Centralized</vt:lpstr>
      <vt:lpstr>Control Flow – Asynchronous RE Decentralized</vt:lpstr>
      <vt:lpstr>SAGA BigJob: General purpose Pilot-Job  </vt:lpstr>
      <vt:lpstr>Experiments</vt:lpstr>
      <vt:lpstr>Experiment Configurations</vt:lpstr>
      <vt:lpstr>Slide 13</vt:lpstr>
      <vt:lpstr>Analysis </vt:lpstr>
      <vt:lpstr>Experiment Configurations</vt:lpstr>
      <vt:lpstr>Slide 16</vt:lpstr>
      <vt:lpstr>Analysis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86</cp:revision>
  <dcterms:created xsi:type="dcterms:W3CDTF">2010-09-15T13:24:40Z</dcterms:created>
  <dcterms:modified xsi:type="dcterms:W3CDTF">2010-09-15T13:29:29Z</dcterms:modified>
</cp:coreProperties>
</file>