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715" r:id="rId3"/>
    <p:sldId id="746" r:id="rId4"/>
    <p:sldId id="576" r:id="rId5"/>
    <p:sldId id="578" r:id="rId6"/>
    <p:sldId id="634" r:id="rId7"/>
    <p:sldId id="731" r:id="rId8"/>
    <p:sldId id="743" r:id="rId9"/>
    <p:sldId id="733" r:id="rId10"/>
    <p:sldId id="274" r:id="rId11"/>
    <p:sldId id="645" r:id="rId12"/>
    <p:sldId id="647" r:id="rId13"/>
    <p:sldId id="478" r:id="rId14"/>
    <p:sldId id="555" r:id="rId15"/>
    <p:sldId id="744" r:id="rId16"/>
    <p:sldId id="682" r:id="rId17"/>
    <p:sldId id="688" r:id="rId18"/>
    <p:sldId id="693" r:id="rId19"/>
    <p:sldId id="74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horzBarState="maximized">
    <p:restoredLeft sz="15620"/>
    <p:restoredTop sz="90985" autoAdjust="0"/>
  </p:normalViewPr>
  <p:slideViewPr>
    <p:cSldViewPr snapToGrid="0" snapToObjects="1">
      <p:cViewPr>
        <p:scale>
          <a:sx n="100" d="100"/>
          <a:sy n="100" d="100"/>
        </p:scale>
        <p:origin x="-2592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“User knows where to run”:</a:t>
            </a:r>
          </a:p>
          <a:p>
            <a:endParaRPr lang="en-US" sz="1800" dirty="0" smtClean="0"/>
          </a:p>
          <a:p>
            <a:r>
              <a:rPr lang="en-US" sz="1800" dirty="0" smtClean="0"/>
              <a:t>“Information Service is only required to determine decisions at the  deployment stage not run time”</a:t>
            </a:r>
          </a:p>
          <a:p>
            <a:r>
              <a:rPr lang="en-US" sz="1800" dirty="0" smtClean="0"/>
              <a:t>“Tool X provides Dynamic Decision </a:t>
            </a:r>
            <a:r>
              <a:rPr lang="en-US" sz="1800" dirty="0" err="1" smtClean="0"/>
              <a:t>Capabilties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28.11.2010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www.cct.lsu.edu/~sjha/dpa_publications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</a:p>
          <a:p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IDEAS: DA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73100" y="1498600"/>
            <a:ext cx="8191501" cy="4765778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000"/>
                </a:solidFill>
              </a:rPr>
              <a:t>Interoperable:</a:t>
            </a:r>
            <a:r>
              <a:rPr lang="en-US" sz="1700" b="1" dirty="0" smtClean="0"/>
              <a:t>  </a:t>
            </a:r>
            <a:r>
              <a:rPr lang="en-US" sz="1700" dirty="0" smtClean="0"/>
              <a:t>Ability to work across multiple resources concurrently</a:t>
            </a:r>
          </a:p>
          <a:p>
            <a:pPr lvl="2"/>
            <a:r>
              <a:rPr lang="en-US" sz="1700" dirty="0" smtClean="0"/>
              <a:t>Includes jobs submission, coordination mechanism,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Dynamic: </a:t>
            </a:r>
            <a:r>
              <a:rPr lang="en-US" sz="1700" dirty="0" smtClean="0"/>
              <a:t>Beyond legacy static execution &amp;  resource allocation models</a:t>
            </a:r>
          </a:p>
          <a:p>
            <a:pPr lvl="2"/>
            <a:r>
              <a:rPr lang="en-US" sz="1700" dirty="0" smtClean="0"/>
              <a:t>Decisions at both deployment and run-time</a:t>
            </a:r>
          </a:p>
          <a:p>
            <a:pPr lvl="2"/>
            <a:r>
              <a:rPr lang="en-US" sz="1700" dirty="0" smtClean="0"/>
              <a:t>Dynamical execution is  almost fundamental at scale</a:t>
            </a:r>
            <a:endParaRPr lang="en-US" sz="1700" baseline="-25000" dirty="0" smtClean="0"/>
          </a:p>
          <a:p>
            <a:r>
              <a:rPr lang="en-US" sz="1700" b="1" dirty="0" smtClean="0">
                <a:solidFill>
                  <a:srgbClr val="800000"/>
                </a:solidFill>
              </a:rPr>
              <a:t>Extensible: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Support new functionality &amp; infrastructure without wholesale refactoring, i.e., lower coupling to tools &amp; infrastructure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Adaptive/Autonomic: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Flexible response to fluctuations in dynamic resources, availability of dynamic data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Scalable: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Along many dimensions and design points </a:t>
            </a:r>
          </a:p>
          <a:p>
            <a:pPr>
              <a:buNone/>
            </a:pPr>
            <a:r>
              <a:rPr lang="en-US" sz="1700" dirty="0" smtClean="0">
                <a:solidFill>
                  <a:srgbClr val="800000"/>
                </a:solidFill>
              </a:rPr>
              <a:t>     Challenge: To develop DA effectively and efficiently with IDEAS as first class objectives with  simplicity an over-aching concern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</a:t>
            </a:r>
            <a:r>
              <a:rPr lang="en-US" sz="1700" dirty="0" smtClean="0">
                <a:solidFill>
                  <a:schemeClr val="accent5"/>
                </a:solidFill>
              </a:rPr>
              <a:t>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</a:t>
            </a:r>
            <a:r>
              <a:rPr lang="en-US" sz="2600" dirty="0" smtClean="0"/>
              <a:t> SAGA </a:t>
            </a:r>
            <a:r>
              <a:rPr lang="en-US" sz="2600" dirty="0" smtClean="0"/>
              <a:t>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 smtClean="0"/>
              <a:t>Ensembel</a:t>
            </a:r>
            <a:r>
              <a:rPr lang="en-US" sz="2800" dirty="0" smtClean="0"/>
              <a:t> and Replica</a:t>
            </a:r>
            <a:r>
              <a:rPr lang="en-US" sz="2800" dirty="0" smtClean="0"/>
              <a:t>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</a:t>
            </a:r>
            <a:r>
              <a:rPr lang="en-US" dirty="0" err="1" smtClean="0"/>
              <a:t>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77" y="263714"/>
            <a:ext cx="8307623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IDEAS: Facilitating Novel Execution Modes</a:t>
            </a:r>
            <a:endParaRPr lang="en-US" sz="2400" dirty="0"/>
          </a:p>
        </p:txBody>
      </p:sp>
      <p:pic>
        <p:nvPicPr>
          <p:cNvPr id="4" name="Content Placeholder 3" descr="8replica_scenario_grid_condor_cloud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8996" b="-28996"/>
          <a:stretch>
            <a:fillRect/>
          </a:stretch>
        </p:blipFill>
        <p:spPr>
          <a:xfrm>
            <a:off x="3985305" y="857272"/>
            <a:ext cx="5021023" cy="4322519"/>
          </a:xfrm>
        </p:spPr>
      </p:pic>
      <p:pic>
        <p:nvPicPr>
          <p:cNvPr id="7" name="Content Placeholder 6" descr="deadlin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18806" b="-118806"/>
          <a:stretch>
            <a:fillRect/>
          </a:stretch>
        </p:blipFill>
        <p:spPr>
          <a:xfrm>
            <a:off x="3918465" y="3769895"/>
            <a:ext cx="5225535" cy="3960404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4294967295"/>
          </p:nvPr>
        </p:nvSpPr>
        <p:spPr>
          <a:xfrm>
            <a:off x="173784" y="2886068"/>
            <a:ext cx="4067360" cy="3811504"/>
          </a:xfrm>
        </p:spPr>
        <p:txBody>
          <a:bodyPr/>
          <a:lstStyle/>
          <a:p>
            <a:r>
              <a:rPr lang="en-US" dirty="0" smtClean="0"/>
              <a:t>Interoperability and Scale-out enable new ways of resource planning and application execution</a:t>
            </a:r>
          </a:p>
          <a:p>
            <a:r>
              <a:rPr lang="en-US" dirty="0" smtClean="0"/>
              <a:t>Deadline-driven scheduling:  e.g., task done before time T</a:t>
            </a:r>
          </a:p>
          <a:p>
            <a:r>
              <a:rPr lang="en-US" dirty="0" smtClean="0"/>
              <a:t>Adapt workload distribution and resource utilization to ensure completion</a:t>
            </a:r>
          </a:p>
        </p:txBody>
      </p:sp>
      <p:pic>
        <p:nvPicPr>
          <p:cNvPr id="9" name="Content Placeholder 3" descr="distributed_pilot_job.png"/>
          <p:cNvPicPr>
            <a:picLocks noChangeAspect="1"/>
          </p:cNvPicPr>
          <p:nvPr/>
        </p:nvPicPr>
        <p:blipFill>
          <a:blip r:embed="rId4"/>
          <a:srcRect l="-7759" r="-7759"/>
          <a:stretch>
            <a:fillRect/>
          </a:stretch>
        </p:blipFill>
        <p:spPr>
          <a:xfrm>
            <a:off x="649225" y="1224194"/>
            <a:ext cx="2872729" cy="166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1965" b="-31965"/>
          <a:stretch>
            <a:fillRect/>
          </a:stretch>
        </p:blipFill>
        <p:spPr>
          <a:xfrm>
            <a:off x="4599746" y="3276600"/>
            <a:ext cx="4333523" cy="4473575"/>
          </a:xfrm>
        </p:spPr>
      </p:pic>
      <p:pic>
        <p:nvPicPr>
          <p:cNvPr id="6" name="Content Placeholder 3" descr="repex-azure.png"/>
          <p:cNvPicPr>
            <a:picLocks noChangeAspect="1"/>
          </p:cNvPicPr>
          <p:nvPr/>
        </p:nvPicPr>
        <p:blipFill>
          <a:blip r:embed="rId3"/>
          <a:srcRect l="-10403" r="-10403"/>
          <a:stretch>
            <a:fillRect/>
          </a:stretch>
        </p:blipFill>
        <p:spPr>
          <a:xfrm>
            <a:off x="4254481" y="1165414"/>
            <a:ext cx="4878799" cy="282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are not 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</a:t>
            </a: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commercial</a:t>
            </a: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providers!</a:t>
            </a:r>
            <a:endParaRPr lang="en-US" sz="1700" dirty="0" smtClean="0"/>
          </a:p>
          <a:p>
            <a:pPr lvl="1"/>
            <a:r>
              <a:rPr lang="en-US" sz="1700" dirty="0" smtClean="0"/>
              <a:t>Community busy agenda pushing, </a:t>
            </a:r>
            <a:r>
              <a:rPr lang="en-US" sz="1700" dirty="0" err="1" smtClean="0"/>
              <a:t>e.g</a:t>
            </a:r>
            <a:r>
              <a:rPr lang="en-US" sz="1700" dirty="0" smtClean="0"/>
              <a:t>, middleware/software stacks, most innovation in DC has come from  commercial sector!</a:t>
            </a:r>
          </a:p>
          <a:p>
            <a:pPr lvl="2"/>
            <a:r>
              <a:rPr lang="en-US" sz="1700" dirty="0" smtClean="0"/>
              <a:t>Infrastructure, Algorithmic &amp; Development</a:t>
            </a:r>
          </a:p>
          <a:p>
            <a:pPr lvl="2"/>
            <a:r>
              <a:rPr lang="en-US" sz="1700" dirty="0" smtClean="0"/>
              <a:t>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  <a:p>
            <a:r>
              <a:rPr lang="en-US" sz="1700" dirty="0" smtClean="0"/>
              <a:t>Simplicity is the Ultimate Sophistication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“Confused Beauty for Truth”, -- “How Did Economists Get It So Wrong?”, in analogy to the Financial Crisis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Moral and Intellectual courage to admit we got it wrong	</a:t>
            </a:r>
          </a:p>
          <a:p>
            <a:pPr lvl="1"/>
            <a:r>
              <a:rPr lang="en-US" sz="1700" dirty="0" smtClean="0"/>
              <a:t>More condemnation in Grid2009, “Critical Analysis of PGI and DA”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</a:t>
            </a:r>
            <a:r>
              <a:rPr lang="en-US" dirty="0" smtClean="0"/>
              <a:t>Abstractions</a:t>
            </a:r>
          </a:p>
          <a:p>
            <a:pPr lvl="1"/>
            <a:r>
              <a:rPr lang="en-US" dirty="0" smtClean="0"/>
              <a:t>Introduce IDEAS as minimal set of DA Design Objective</a:t>
            </a:r>
            <a:endParaRPr lang="en-US" dirty="0" smtClean="0"/>
          </a:p>
          <a:p>
            <a:r>
              <a:rPr lang="en-US" dirty="0" smtClean="0"/>
              <a:t>SAGA, Pilot</a:t>
            </a:r>
            <a:r>
              <a:rPr lang="en-US" dirty="0" smtClean="0"/>
              <a:t>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executions</a:t>
            </a:r>
          </a:p>
          <a:p>
            <a:pPr lvl="1"/>
            <a:r>
              <a:rPr lang="en-US" dirty="0" smtClean="0"/>
              <a:t>Pilot-Job: Power of “right” Abstractions</a:t>
            </a:r>
          </a:p>
          <a:p>
            <a:pPr lvl="1"/>
            <a:r>
              <a:rPr lang="en-US" dirty="0" smtClean="0"/>
              <a:t>Interoperability is the starting point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  <a:endParaRPr lang="en-US" dirty="0" smtClean="0"/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</a:t>
            </a:r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Utilizing Azure’s </a:t>
            </a:r>
            <a:r>
              <a:rPr lang="en-US" smtClean="0"/>
              <a:t>native abstractions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</a:t>
            </a:r>
            <a:r>
              <a:rPr lang="en-US" sz="2100" dirty="0" smtClean="0"/>
              <a:t>#1: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space</a:t>
            </a:r>
            <a:r>
              <a:rPr lang="de-DE" sz="2400" dirty="0" smtClean="0"/>
              <a:t> of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DA </a:t>
            </a:r>
            <a:r>
              <a:rPr lang="de-DE" sz="2400" dirty="0" err="1" smtClean="0"/>
              <a:t>is</a:t>
            </a:r>
            <a:r>
              <a:rPr lang="de-DE" sz="2400" dirty="0" smtClean="0"/>
              <a:t> large, </a:t>
            </a:r>
            <a:r>
              <a:rPr lang="de-DE" sz="2400" dirty="0" err="1" smtClean="0"/>
              <a:t>but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of </a:t>
            </a:r>
            <a:r>
              <a:rPr lang="de-DE" sz="2400" dirty="0" err="1" smtClean="0"/>
              <a:t>effective</a:t>
            </a:r>
            <a:r>
              <a:rPr lang="de-DE" sz="2400" dirty="0" smtClean="0"/>
              <a:t> DA </a:t>
            </a:r>
            <a:r>
              <a:rPr lang="de-DE" sz="2400" dirty="0" err="1" smtClean="0"/>
              <a:t>small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TODO add slide from grid 2010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</a:t>
            </a:r>
            <a:r>
              <a:rPr lang="en-US" sz="2600" dirty="0" err="1" smtClean="0"/>
              <a:t>Distributedness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17500" y="1282700"/>
            <a:ext cx="47117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Relation between Application, Abstractions and Patterns:</a:t>
            </a:r>
          </a:p>
          <a:p>
            <a:pPr lvl="1"/>
            <a:r>
              <a:rPr lang="en-US" sz="1700" dirty="0" smtClean="0"/>
              <a:t>Application: Need or can use &gt;1 R</a:t>
            </a:r>
          </a:p>
          <a:p>
            <a:pPr lvl="1"/>
            <a:r>
              <a:rPr lang="en-US" dirty="0" smtClean="0"/>
              <a:t>Patterns: Formalizations of commonly occurring modes of computation, composition, and/or resource usage</a:t>
            </a:r>
          </a:p>
          <a:p>
            <a:pPr lvl="2"/>
            <a:r>
              <a:rPr lang="en-US" dirty="0" smtClean="0"/>
              <a:t>Develop, </a:t>
            </a:r>
            <a:r>
              <a:rPr lang="en-US" dirty="0" smtClean="0"/>
              <a:t>Deploy &amp; Exec Phase</a:t>
            </a:r>
          </a:p>
          <a:p>
            <a:pPr lvl="1"/>
            <a:r>
              <a:rPr lang="en-US" dirty="0" smtClean="0"/>
              <a:t>Abstractions: Process, mechanism or infrastructure to support a commonly occurring usage </a:t>
            </a:r>
            <a:endParaRPr lang="en-US" sz="7200" dirty="0" smtClean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982" r="-2982"/>
          <a:stretch>
            <a:fillRect/>
          </a:stretch>
        </p:blipFill>
        <p:spPr>
          <a:xfrm>
            <a:off x="5026464" y="1770063"/>
            <a:ext cx="4042878" cy="4173537"/>
          </a:xfrm>
        </p:spPr>
      </p:pic>
      <p:pic>
        <p:nvPicPr>
          <p:cNvPr id="7" name="Picture 6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5200"/>
            <a:ext cx="5185943" cy="180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8100" y="1346200"/>
            <a:ext cx="4470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Analysis of Distributed Applications leads to three types of patterns</a:t>
            </a:r>
          </a:p>
          <a:p>
            <a:pPr lvl="1"/>
            <a:r>
              <a:rPr lang="en-US" sz="1700" dirty="0" smtClean="0"/>
              <a:t>Patterns that appear in the Parallel Programming </a:t>
            </a:r>
          </a:p>
          <a:p>
            <a:pPr lvl="1"/>
            <a:r>
              <a:rPr lang="en-US" sz="1700" dirty="0" smtClean="0"/>
              <a:t>Patterns driven by distributed concerns (</a:t>
            </a:r>
            <a:r>
              <a:rPr lang="en-US" sz="1700" dirty="0" err="1" smtClean="0"/>
              <a:t>eg</a:t>
            </a:r>
            <a:r>
              <a:rPr lang="en-US" sz="1700" dirty="0" smtClean="0"/>
              <a:t> </a:t>
            </a:r>
            <a:r>
              <a:rPr lang="en-US" sz="1700" dirty="0" smtClean="0"/>
              <a:t>@HOME, consensus)</a:t>
            </a:r>
          </a:p>
          <a:p>
            <a:pPr lvl="1"/>
            <a:r>
              <a:rPr lang="en-US" sz="1700" dirty="0" smtClean="0"/>
              <a:t>Patterns addressing distributed environment concerns exclusively (</a:t>
            </a:r>
            <a:r>
              <a:rPr lang="en-US" sz="1700" dirty="0" err="1" smtClean="0"/>
              <a:t>eg</a:t>
            </a:r>
            <a:r>
              <a:rPr lang="en-US" sz="1700" dirty="0" smtClean="0"/>
              <a:t> co-allocation)</a:t>
            </a:r>
          </a:p>
          <a:p>
            <a:r>
              <a:rPr lang="en-US" sz="1700" dirty="0" smtClean="0"/>
              <a:t>There exists tools that support patterns, i.e., provide abstractions 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10" name="Picture 9" descr="tabl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739900"/>
            <a:ext cx="4775200" cy="2641600"/>
          </a:xfrm>
          <a:prstGeom prst="rect">
            <a:avLst/>
          </a:prstGeom>
        </p:spPr>
      </p:pic>
      <p:pic>
        <p:nvPicPr>
          <p:cNvPr id="12" name="Picture 11" descr="tabl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4740897"/>
            <a:ext cx="7467600" cy="21171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#5: Need an Autonomic Approach to managing complexity and dynamism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1219200"/>
            <a:ext cx="85979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Challenges in Distributed Applications:</a:t>
            </a:r>
          </a:p>
          <a:p>
            <a:pPr lvl="1"/>
            <a:r>
              <a:rPr lang="en-US" sz="1700" dirty="0" smtClean="0"/>
              <a:t>Complexity: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Multiple-levels, External Dependency, Varying control </a:t>
            </a:r>
          </a:p>
          <a:p>
            <a:pPr lvl="1"/>
            <a:r>
              <a:rPr lang="en-US" sz="1700" dirty="0" smtClean="0"/>
              <a:t>Dynamism:  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resource availability and requirements</a:t>
            </a:r>
          </a:p>
          <a:p>
            <a:r>
              <a:rPr lang="en-US" sz="1700" dirty="0" smtClean="0"/>
              <a:t>Posit that Autonomic Approaches can help address two challenges</a:t>
            </a:r>
          </a:p>
          <a:p>
            <a:pPr lvl="1"/>
            <a:r>
              <a:rPr lang="en-US" sz="1700" dirty="0" smtClean="0"/>
              <a:t> Provide formulations that hide complexity &amp; support dynamism</a:t>
            </a:r>
          </a:p>
          <a:p>
            <a:pPr lvl="2"/>
            <a:r>
              <a:rPr lang="en-US" sz="1700" dirty="0" smtClean="0"/>
              <a:t>Programming the Infrastructure “</a:t>
            </a:r>
            <a:r>
              <a:rPr lang="en-US" sz="1700" dirty="0" err="1" smtClean="0"/>
              <a:t>autonomically</a:t>
            </a:r>
            <a:r>
              <a:rPr lang="en-US" sz="1700" dirty="0" smtClean="0"/>
              <a:t>”</a:t>
            </a:r>
          </a:p>
          <a:p>
            <a:pPr lvl="3"/>
            <a:endParaRPr lang="en-US" sz="1700" dirty="0" smtClean="0"/>
          </a:p>
          <a:p>
            <a:pPr lvl="2">
              <a:buNone/>
            </a:pPr>
            <a:r>
              <a:rPr lang="en-US" sz="1700" dirty="0" smtClean="0"/>
              <a:t>	</a:t>
            </a:r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5" name="Picture 4" descr="proposed_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8" y="4688681"/>
            <a:ext cx="3628722" cy="1976438"/>
          </a:xfrm>
          <a:prstGeom prst="rect">
            <a:avLst/>
          </a:prstGeom>
        </p:spPr>
      </p:pic>
      <p:sp>
        <p:nvSpPr>
          <p:cNvPr id="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3505200"/>
            <a:ext cx="6807200" cy="2743200"/>
          </a:xfrm>
        </p:spPr>
        <p:txBody>
          <a:bodyPr>
            <a:noAutofit/>
          </a:bodyPr>
          <a:lstStyle/>
          <a:p>
            <a:r>
              <a:rPr lang="en-US" sz="1700" dirty="0" smtClean="0"/>
              <a:t>Objective: Intelligence in Compute-Data placement</a:t>
            </a:r>
          </a:p>
          <a:p>
            <a:pPr lvl="1"/>
            <a:r>
              <a:rPr lang="en-US" sz="1700" dirty="0" smtClean="0"/>
              <a:t>Sophisticated models of data-compute co-movement</a:t>
            </a:r>
          </a:p>
          <a:p>
            <a:pPr lvl="2"/>
            <a:r>
              <a:rPr lang="en-US" sz="1700" dirty="0" smtClean="0"/>
              <a:t>Tier 0 data at BNL; all compute migrated to Tier 0 </a:t>
            </a:r>
          </a:p>
          <a:p>
            <a:r>
              <a:rPr lang="en-US" dirty="0" smtClean="0"/>
              <a:t>For an objective, which strategy? </a:t>
            </a:r>
            <a:endParaRPr lang="en-US" sz="1700" dirty="0" smtClean="0"/>
          </a:p>
          <a:p>
            <a:pPr lvl="1"/>
            <a:r>
              <a:rPr lang="en-US" dirty="0" smtClean="0"/>
              <a:t>S1: Assignment of workers  determined by min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/>
            <a:r>
              <a:rPr lang="en-US" dirty="0" smtClean="0"/>
              <a:t>S2: Assignment of workers, by min data transfer</a:t>
            </a:r>
          </a:p>
          <a:p>
            <a:pPr lvl="1"/>
            <a:r>
              <a:rPr lang="en-US" dirty="0" smtClean="0"/>
              <a:t>S3: Upon tracked dependencies</a:t>
            </a:r>
          </a:p>
          <a:p>
            <a:r>
              <a:rPr lang="en-US" dirty="0" smtClean="0"/>
              <a:t>Each S</a:t>
            </a:r>
            <a:r>
              <a:rPr lang="en-US" sz="1600" dirty="0" smtClean="0"/>
              <a:t>N</a:t>
            </a:r>
            <a:r>
              <a:rPr lang="en-US" dirty="0" smtClean="0"/>
              <a:t>: Could have different mechanism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aseline="-250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0</TotalTime>
  <Words>1567</Words>
  <Application>Microsoft Macintosh PowerPoint</Application>
  <PresentationFormat>Bildschirmpräsentation (4:3)</PresentationFormat>
  <Paragraphs>160</Paragraphs>
  <Slides>19</Slides>
  <Notes>3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Perspective</vt:lpstr>
      <vt:lpstr>Abstractions for Loosely-Coupled and Ensemble-based Simulations on Azure</vt:lpstr>
      <vt:lpstr>Overview</vt:lpstr>
      <vt:lpstr>Assertion #1: The space of possible DA is large, but number of effective DA small</vt:lpstr>
      <vt:lpstr>Assertion #2: Developing DA is a hard undertaking</vt:lpstr>
      <vt:lpstr>Assertion #3: Embrace Distribution</vt:lpstr>
      <vt:lpstr>Assertion #3: Embrace Distributedness Corollary: Clouds are not Panacea</vt:lpstr>
      <vt:lpstr>Assertion #4: Role for a Pattern-Oriented and Abstraction-Based Development Cycle</vt:lpstr>
      <vt:lpstr>Assertion #4: Role for a Pattern-Oriented and Abstraction-Based Development Cycle</vt:lpstr>
      <vt:lpstr>Assertion #5: Need an Autonomic Approach to managing complexity and dynamism</vt:lpstr>
      <vt:lpstr>IDEAS: DA Development Objectives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Ensembel and Replica-Exchange  Simulations</vt:lpstr>
      <vt:lpstr> IDEAS: Facilitating Novel Execution Modes</vt:lpstr>
      <vt:lpstr>Azure: Using BigJob API and Coordinating Multiple Tasks</vt:lpstr>
      <vt:lpstr>Azure: Scalability with Simplicity Providing Infra-level abstractions for DDIA</vt:lpstr>
      <vt:lpstr>Although Clouds are not Panacea..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Torsten Meier</cp:lastModifiedBy>
  <cp:revision>1603</cp:revision>
  <cp:lastPrinted>2010-11-03T18:37:11Z</cp:lastPrinted>
  <dcterms:created xsi:type="dcterms:W3CDTF">2010-11-28T09:13:19Z</dcterms:created>
  <dcterms:modified xsi:type="dcterms:W3CDTF">2010-11-28T10:34:30Z</dcterms:modified>
</cp:coreProperties>
</file>