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Default Extension="tiff" ContentType="image/tiff"/>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png" ContentType="image/png"/>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1" r:id="rId1"/>
  </p:sldMasterIdLst>
  <p:notesMasterIdLst>
    <p:notesMasterId r:id="rId3"/>
  </p:notesMasterIdLst>
  <p:sldIdLst>
    <p:sldId id="256" r:id="rId2"/>
  </p:sldIdLst>
  <p:sldSz cx="43891200" cy="32918400"/>
  <p:notesSz cx="9601200" cy="7315200"/>
  <p:defaultTextStyle>
    <a:defPPr>
      <a:defRPr lang="zh-TW"/>
    </a:defPPr>
    <a:lvl1pPr algn="l" rtl="0" fontAlgn="base">
      <a:spcBef>
        <a:spcPct val="0"/>
      </a:spcBef>
      <a:spcAft>
        <a:spcPct val="0"/>
      </a:spcAft>
      <a:defRPr kumimoji="1" sz="86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6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6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6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600" kern="1200">
        <a:solidFill>
          <a:schemeClr val="tx1"/>
        </a:solidFill>
        <a:latin typeface="Arial" charset="0"/>
        <a:ea typeface="新細明體" pitchFamily="18" charset="-120"/>
        <a:cs typeface="+mn-cs"/>
      </a:defRPr>
    </a:lvl5pPr>
    <a:lvl6pPr marL="2286000" algn="l" defTabSz="914400" rtl="0" eaLnBrk="1" latinLnBrk="0" hangingPunct="1">
      <a:defRPr kumimoji="1" sz="8600" kern="1200">
        <a:solidFill>
          <a:schemeClr val="tx1"/>
        </a:solidFill>
        <a:latin typeface="Arial" charset="0"/>
        <a:ea typeface="新細明體" pitchFamily="18" charset="-120"/>
        <a:cs typeface="+mn-cs"/>
      </a:defRPr>
    </a:lvl6pPr>
    <a:lvl7pPr marL="2743200" algn="l" defTabSz="914400" rtl="0" eaLnBrk="1" latinLnBrk="0" hangingPunct="1">
      <a:defRPr kumimoji="1" sz="8600" kern="1200">
        <a:solidFill>
          <a:schemeClr val="tx1"/>
        </a:solidFill>
        <a:latin typeface="Arial" charset="0"/>
        <a:ea typeface="新細明體" pitchFamily="18" charset="-120"/>
        <a:cs typeface="+mn-cs"/>
      </a:defRPr>
    </a:lvl7pPr>
    <a:lvl8pPr marL="3200400" algn="l" defTabSz="914400" rtl="0" eaLnBrk="1" latinLnBrk="0" hangingPunct="1">
      <a:defRPr kumimoji="1" sz="8600" kern="1200">
        <a:solidFill>
          <a:schemeClr val="tx1"/>
        </a:solidFill>
        <a:latin typeface="Arial" charset="0"/>
        <a:ea typeface="新細明體" pitchFamily="18" charset="-120"/>
        <a:cs typeface="+mn-cs"/>
      </a:defRPr>
    </a:lvl8pPr>
    <a:lvl9pPr marL="3657600" algn="l" defTabSz="914400" rtl="0" eaLnBrk="1" latinLnBrk="0" hangingPunct="1">
      <a:defRPr kumimoji="1" sz="8600"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FF9966"/>
    <a:srgbClr val="CC3300"/>
    <a:srgbClr val="990099"/>
    <a:srgbClr val="FF0000"/>
    <a:srgbClr val="FFCC00"/>
    <a:srgbClr val="FF6600"/>
    <a:srgbClr val="FF99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8425" autoAdjust="0"/>
    <p:restoredTop sz="89540" autoAdjust="0"/>
  </p:normalViewPr>
  <p:slideViewPr>
    <p:cSldViewPr snapToObjects="1">
      <p:cViewPr>
        <p:scale>
          <a:sx n="33" d="100"/>
          <a:sy n="33" d="100"/>
        </p:scale>
        <p:origin x="664" y="1536"/>
      </p:cViewPr>
      <p:guideLst>
        <p:guide orient="horz" pos="3149"/>
        <p:guide pos="1675"/>
        <p:guide pos="13631"/>
        <p:guide pos="25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365125"/>
          </a:xfrm>
          <a:prstGeom prst="rect">
            <a:avLst/>
          </a:prstGeom>
        </p:spPr>
        <p:txBody>
          <a:bodyPr vert="horz" lIns="91440" tIns="45720" rIns="91440" bIns="45720" rtlCol="0"/>
          <a:lstStyle>
            <a:lvl1pPr algn="r">
              <a:defRPr sz="1200"/>
            </a:lvl1pPr>
          </a:lstStyle>
          <a:p>
            <a:fld id="{A60BDE4C-1E47-4343-BCB3-7EC161DBAAFD}" type="datetimeFigureOut">
              <a:rPr lang="en-US" smtClean="0"/>
              <a:pPr/>
              <a:t>8/21/08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6948488"/>
            <a:ext cx="4160838" cy="365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1440" tIns="45720" rIns="91440" bIns="45720" rtlCol="0" anchor="b"/>
          <a:lstStyle>
            <a:lvl1pPr algn="r">
              <a:defRPr sz="1200"/>
            </a:lvl1pPr>
          </a:lstStyle>
          <a:p>
            <a:fld id="{FF34F5F8-850F-3543-B626-47243AE502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250 word abstract</a:t>
            </a:r>
          </a:p>
          <a:p>
            <a:r>
              <a:rPr lang="en-US" dirty="0" smtClean="0"/>
              <a:t>Connections with </a:t>
            </a:r>
            <a:r>
              <a:rPr lang="en-US" dirty="0" err="1" smtClean="0"/>
              <a:t>cybertools</a:t>
            </a:r>
            <a:endParaRPr lang="en-US" dirty="0" smtClean="0"/>
          </a:p>
          <a:p>
            <a:r>
              <a:rPr lang="en-US" dirty="0" smtClean="0"/>
              <a:t>acknowledgements</a:t>
            </a:r>
            <a:endParaRPr lang="en-US" dirty="0"/>
          </a:p>
        </p:txBody>
      </p:sp>
      <p:sp>
        <p:nvSpPr>
          <p:cNvPr id="4" name="Slide Number Placeholder 3"/>
          <p:cNvSpPr>
            <a:spLocks noGrp="1"/>
          </p:cNvSpPr>
          <p:nvPr>
            <p:ph type="sldNum" sz="quarter" idx="10"/>
          </p:nvPr>
        </p:nvSpPr>
        <p:spPr/>
        <p:txBody>
          <a:bodyPr/>
          <a:lstStyle/>
          <a:p>
            <a:fld id="{FF34F5F8-850F-3543-B626-47243AE5027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2F5720DC-31FC-48AE-B47A-DA6D8E18D098}" type="slidenum">
              <a:rPr lang="en-US" altLang="zh-TW"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77E2DE4D-8D7F-4A67-8159-5DF965757401}" type="slidenum">
              <a:rPr lang="en-US" altLang="zh-TW"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E24AA318-F486-449C-BE1F-A5DA6EC1AF88}" type="slidenum">
              <a:rPr lang="en-US" altLang="zh-TW" smtClean="0"/>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userDrawn="1">
  <p:cSld name="Title, Text, and 2 Content">
    <p:spTree>
      <p:nvGrpSpPr>
        <p:cNvPr id="1" name=""/>
        <p:cNvGrpSpPr/>
        <p:nvPr/>
      </p:nvGrpSpPr>
      <p:grpSpPr>
        <a:xfrm>
          <a:off x="0" y="0"/>
          <a:ext cx="0" cy="0"/>
          <a:chOff x="0" y="0"/>
          <a:chExt cx="0" cy="0"/>
        </a:xfrm>
      </p:grpSpPr>
      <p:sp>
        <p:nvSpPr>
          <p:cNvPr id="14" name="Rounded Rectangle 13"/>
          <p:cNvSpPr/>
          <p:nvPr userDrawn="1"/>
        </p:nvSpPr>
        <p:spPr>
          <a:xfrm>
            <a:off x="457199" y="448288"/>
            <a:ext cx="42976800" cy="32004000"/>
          </a:xfrm>
          <a:prstGeom prst="roundRect">
            <a:avLst>
              <a:gd name="adj" fmla="val 1439"/>
            </a:avLst>
          </a:prstGeom>
          <a:noFill/>
          <a:ln w="25400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half" idx="1"/>
          </p:nvPr>
        </p:nvSpPr>
        <p:spPr>
          <a:xfrm>
            <a:off x="2193925" y="7680325"/>
            <a:ext cx="19675475" cy="21724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021800" y="7680325"/>
            <a:ext cx="19675475" cy="10785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021800" y="18618200"/>
            <a:ext cx="19675475" cy="107870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9"/>
          <p:cNvSpPr txBox="1">
            <a:spLocks noChangeArrowheads="1"/>
          </p:cNvSpPr>
          <p:nvPr userDrawn="1"/>
        </p:nvSpPr>
        <p:spPr>
          <a:xfrm>
            <a:off x="374067" y="332512"/>
            <a:ext cx="43159680" cy="4297680"/>
          </a:xfrm>
          <a:prstGeom prst="rect">
            <a:avLst/>
          </a:prstGeom>
          <a:solidFill>
            <a:srgbClr val="0000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438840" tIns="219422" rIns="438840" bIns="219422" rtlCol="0" anchor="ctr">
            <a:normAutofit fontScale="97500"/>
          </a:bodyPr>
          <a:lstStyle/>
          <a:p>
            <a:pPr marL="0" marR="0" lvl="0" indent="0" algn="ctr" defTabSz="4388419" rtl="0" eaLnBrk="1" fontAlgn="ctr" latinLnBrk="0" hangingPunct="1">
              <a:lnSpc>
                <a:spcPct val="100000"/>
              </a:lnSpc>
              <a:spcBef>
                <a:spcPct val="0"/>
              </a:spcBef>
              <a:spcAft>
                <a:spcPts val="0"/>
              </a:spcAft>
              <a:buClrTx/>
              <a:buSzTx/>
              <a:buFontTx/>
              <a:buNone/>
              <a:tabLst/>
              <a:defRPr/>
            </a:pPr>
            <a:endParaRPr kumimoji="0" lang="en-US" altLang="zh-TW" sz="55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3" name="Picture 12" descr="nsf4c.tiff"/>
          <p:cNvPicPr>
            <a:picLocks noChangeAspect="1"/>
          </p:cNvPicPr>
          <p:nvPr userDrawn="1"/>
        </p:nvPicPr>
        <p:blipFill>
          <a:blip r:embed="rId2"/>
          <a:stretch>
            <a:fillRect/>
          </a:stretch>
        </p:blipFill>
        <p:spPr>
          <a:xfrm>
            <a:off x="39619371" y="614544"/>
            <a:ext cx="3657600" cy="3657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FFD1859-7502-4659-9634-C4F7D4227CFE}" type="slidenum">
              <a:rPr lang="en-US" altLang="zh-TW"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8E26389B-43AB-44EB-9036-A81469AF6A1D}" type="slidenum">
              <a:rPr lang="en-US" altLang="zh-TW"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E3C6B061-584C-481F-8DC1-467ACB39797E}" type="slidenum">
              <a:rPr lang="en-US" altLang="zh-TW"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7FD5F042-56BC-45A7-A37E-D1AC1957DBAB}" type="slidenum">
              <a:rPr lang="en-US" altLang="zh-TW"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3A9D6483-10FC-4AC2-AEE0-B2A4BF7EB7B5}" type="slidenum">
              <a:rPr lang="en-US" altLang="zh-TW"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4B0F42E4-8130-47E4-8BB2-3ECE15D0BAD2}" type="slidenum">
              <a:rPr lang="en-US" altLang="zh-TW"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618C6B0-E9C6-49A1-9B92-C565445D700C}" type="slidenum">
              <a:rPr lang="en-US" altLang="zh-TW"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B457DD8C-C85E-4E9B-85EF-B0527B2F0B02}" type="slidenum">
              <a:rPr lang="en-US" altLang="zh-TW"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7B217479-F822-485B-BD4C-0F7433EBF64E}" type="slidenum">
              <a:rPr lang="en-US" altLang="zh-TW" smtClean="0"/>
              <a:pPr>
                <a:defRPr/>
              </a:pPr>
              <a:t>‹#›</a:t>
            </a:fld>
            <a:endParaRPr lang="en-US" altLang="zh-TW"/>
          </a:p>
        </p:txBody>
      </p:sp>
      <p:sp>
        <p:nvSpPr>
          <p:cNvPr id="7" name="Rectangle 7"/>
          <p:cNvSpPr>
            <a:spLocks noChangeArrowheads="1"/>
          </p:cNvSpPr>
          <p:nvPr userDrawn="1"/>
        </p:nvSpPr>
        <p:spPr bwMode="auto">
          <a:xfrm>
            <a:off x="0" y="0"/>
            <a:ext cx="43891200" cy="32918400"/>
          </a:xfrm>
          <a:prstGeom prst="rect">
            <a:avLst/>
          </a:prstGeom>
          <a:gradFill rotWithShape="1">
            <a:gsLst>
              <a:gs pos="0">
                <a:schemeClr val="bg1"/>
              </a:gs>
              <a:gs pos="100000">
                <a:srgbClr val="0099FF"/>
              </a:gs>
            </a:gsLst>
            <a:lin ang="2700000" scaled="1"/>
          </a:gra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df"/><Relationship Id="rId7" Type="http://schemas.openxmlformats.org/officeDocument/2006/relationships/image" Target="../media/image6.pdf"/><Relationship Id="rId1" Type="http://schemas.openxmlformats.org/officeDocument/2006/relationships/slideLayout" Target="../slideLayouts/slideLayout12.xml"/><Relationship Id="rId2" Type="http://schemas.openxmlformats.org/officeDocument/2006/relationships/notesSlide" Target="../notesSlides/notesSlide1.xml"/><Relationship Id="rId9" Type="http://schemas.openxmlformats.org/officeDocument/2006/relationships/image" Target="../media/image7.jpeg"/><Relationship Id="rId3" Type="http://schemas.openxmlformats.org/officeDocument/2006/relationships/image" Target="../media/image2.jpe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7" name="Rectangle 9"/>
          <p:cNvSpPr>
            <a:spLocks noGrp="1" noChangeArrowheads="1"/>
          </p:cNvSpPr>
          <p:nvPr>
            <p:ph type="title" idx="4294967295"/>
          </p:nvPr>
        </p:nvSpPr>
        <p:spPr>
          <a:xfrm>
            <a:off x="4294192" y="370115"/>
            <a:ext cx="33602612" cy="4114800"/>
          </a:xfrm>
          <a:noFill/>
          <a:effectLst>
            <a:outerShdw dist="107763" dir="2700000" algn="ctr" rotWithShape="0">
              <a:schemeClr val="bg2">
                <a:alpha val="50000"/>
              </a:schemeClr>
            </a:outerShdw>
          </a:effectLst>
        </p:spPr>
        <p:txBody>
          <a:bodyPr>
            <a:normAutofit fontScale="90000"/>
          </a:bodyPr>
          <a:lstStyle/>
          <a:p>
            <a:pPr fontAlgn="ctr">
              <a:lnSpc>
                <a:spcPct val="150000"/>
              </a:lnSpc>
              <a:spcBef>
                <a:spcPts val="0"/>
              </a:spcBef>
              <a:defRPr/>
            </a:pPr>
            <a:r>
              <a:rPr lang="en-US" altLang="zh-TW" sz="8800" b="1" dirty="0" smtClean="0">
                <a:solidFill>
                  <a:srgbClr val="FFFFFF"/>
                </a:solidFill>
                <a:effectLst>
                  <a:outerShdw blurRad="38100" dist="38100" dir="2700000" algn="tl">
                    <a:srgbClr val="000000"/>
                  </a:outerShdw>
                </a:effectLst>
                <a:latin typeface="Tahoma"/>
                <a:cs typeface="Tahoma"/>
              </a:rPr>
              <a:t>Enabling Distributed Applications with SAGA</a:t>
            </a:r>
            <a:r>
              <a:rPr lang="en-US" altLang="zh-TW" sz="8800" dirty="0" smtClean="0">
                <a:solidFill>
                  <a:srgbClr val="FFFFFF"/>
                </a:solidFill>
                <a:effectLst>
                  <a:outerShdw blurRad="38100" dist="38100" dir="2700000" algn="tl">
                    <a:srgbClr val="000000"/>
                  </a:outerShdw>
                </a:effectLst>
                <a:latin typeface="Tahoma"/>
                <a:cs typeface="Tahoma"/>
              </a:rPr>
              <a:t/>
            </a:r>
            <a:br>
              <a:rPr lang="en-US" altLang="zh-TW" sz="8800" dirty="0" smtClean="0">
                <a:solidFill>
                  <a:srgbClr val="FFFFFF"/>
                </a:solidFill>
                <a:effectLst>
                  <a:outerShdw blurRad="38100" dist="38100" dir="2700000" algn="tl">
                    <a:srgbClr val="000000"/>
                  </a:outerShdw>
                </a:effectLst>
                <a:latin typeface="Tahoma"/>
                <a:cs typeface="Tahoma"/>
              </a:rPr>
            </a:br>
            <a:r>
              <a:rPr lang="en-US" altLang="zh-TW" sz="4800" b="1" dirty="0" err="1" smtClean="0">
                <a:solidFill>
                  <a:schemeClr val="bg1"/>
                </a:solidFill>
                <a:effectLst>
                  <a:outerShdw blurRad="38100" dist="38100" dir="2700000" algn="tl">
                    <a:srgbClr val="000000"/>
                  </a:outerShdw>
                </a:effectLst>
                <a:latin typeface="Tahoma"/>
                <a:cs typeface="Tahoma"/>
              </a:rPr>
              <a:t>João</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Abecasis</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Shantenu</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Jha</a:t>
            </a:r>
            <a:r>
              <a:rPr lang="en-US" altLang="zh-TW" sz="4800" b="1" dirty="0" smtClean="0">
                <a:solidFill>
                  <a:schemeClr val="bg1"/>
                </a:solidFill>
                <a:effectLst>
                  <a:outerShdw blurRad="38100" dist="38100" dir="2700000" algn="tl">
                    <a:srgbClr val="000000"/>
                  </a:outerShdw>
                </a:effectLst>
                <a:latin typeface="Tahoma"/>
                <a:cs typeface="Tahoma"/>
              </a:rPr>
              <a:t>, </a:t>
            </a:r>
            <a:r>
              <a:rPr lang="en-US" altLang="zh-TW" sz="4800" b="1" dirty="0" err="1" smtClean="0">
                <a:solidFill>
                  <a:schemeClr val="bg1"/>
                </a:solidFill>
                <a:effectLst>
                  <a:outerShdw blurRad="38100" dist="38100" dir="2700000" algn="tl">
                    <a:srgbClr val="000000"/>
                  </a:outerShdw>
                </a:effectLst>
                <a:latin typeface="Tahoma"/>
                <a:cs typeface="Tahoma"/>
              </a:rPr>
              <a:t>Hartmut</a:t>
            </a:r>
            <a:r>
              <a:rPr lang="en-US" altLang="zh-TW" sz="4800" b="1" dirty="0" smtClean="0">
                <a:solidFill>
                  <a:schemeClr val="bg1"/>
                </a:solidFill>
                <a:effectLst>
                  <a:outerShdw blurRad="38100" dist="38100" dir="2700000" algn="tl">
                    <a:srgbClr val="000000"/>
                  </a:outerShdw>
                </a:effectLst>
                <a:latin typeface="Tahoma"/>
                <a:cs typeface="Tahoma"/>
              </a:rPr>
              <a:t> Kaiser, </a:t>
            </a:r>
            <a:r>
              <a:rPr lang="en-US" altLang="zh-TW" sz="4800" b="1" dirty="0" err="1" smtClean="0">
                <a:solidFill>
                  <a:schemeClr val="bg1"/>
                </a:solidFill>
                <a:effectLst>
                  <a:outerShdw blurRad="38100" dist="38100" dir="2700000" algn="tl">
                    <a:srgbClr val="000000"/>
                  </a:outerShdw>
                </a:effectLst>
                <a:latin typeface="Tahoma"/>
                <a:cs typeface="Tahoma"/>
              </a:rPr>
              <a:t>Joohyun</a:t>
            </a:r>
            <a:r>
              <a:rPr lang="en-US" altLang="zh-TW" sz="4800" b="1" dirty="0" smtClean="0">
                <a:solidFill>
                  <a:schemeClr val="bg1"/>
                </a:solidFill>
                <a:effectLst>
                  <a:outerShdw blurRad="38100" dist="38100" dir="2700000" algn="tl">
                    <a:srgbClr val="000000"/>
                  </a:outerShdw>
                </a:effectLst>
                <a:latin typeface="Tahoma"/>
                <a:cs typeface="Tahoma"/>
              </a:rPr>
              <a:t> Kim, André </a:t>
            </a:r>
            <a:r>
              <a:rPr lang="en-US" altLang="zh-TW" sz="4800" b="1" dirty="0" err="1" smtClean="0">
                <a:solidFill>
                  <a:schemeClr val="bg1"/>
                </a:solidFill>
                <a:effectLst>
                  <a:outerShdw blurRad="38100" dist="38100" dir="2700000" algn="tl">
                    <a:srgbClr val="000000"/>
                  </a:outerShdw>
                </a:effectLst>
                <a:latin typeface="Tahoma"/>
                <a:cs typeface="Tahoma"/>
              </a:rPr>
              <a:t>Merzky</a:t>
            </a:r>
            <a:r>
              <a:rPr lang="en-US" altLang="zh-TW" sz="4800" b="1" dirty="0" smtClean="0">
                <a:solidFill>
                  <a:schemeClr val="bg1"/>
                </a:solidFill>
                <a:effectLst>
                  <a:outerShdw blurRad="38100" dist="38100" dir="2700000" algn="tl">
                    <a:srgbClr val="000000"/>
                  </a:outerShdw>
                </a:effectLst>
                <a:latin typeface="Tahoma"/>
                <a:cs typeface="Tahoma"/>
              </a:rPr>
              <a:t>, and Ole Weidner</a:t>
            </a:r>
            <a:r>
              <a:rPr lang="en-US" altLang="zh-TW" sz="1400" dirty="0" smtClean="0">
                <a:solidFill>
                  <a:schemeClr val="bg1"/>
                </a:solidFill>
                <a:latin typeface="Tahoma"/>
                <a:cs typeface="Tahoma"/>
              </a:rPr>
              <a:t/>
            </a:r>
            <a:br>
              <a:rPr lang="en-US" altLang="zh-TW" sz="1400" dirty="0" smtClean="0">
                <a:solidFill>
                  <a:schemeClr val="bg1"/>
                </a:solidFill>
                <a:latin typeface="Tahoma"/>
                <a:cs typeface="Tahoma"/>
              </a:rPr>
            </a:br>
            <a:r>
              <a:rPr lang="en-US" altLang="zh-TW" sz="3600" b="1" dirty="0" smtClean="0">
                <a:solidFill>
                  <a:schemeClr val="bg1"/>
                </a:solidFill>
                <a:effectLst>
                  <a:outerShdw blurRad="38100" dist="38100" dir="2700000" algn="tl">
                    <a:srgbClr val="000000"/>
                  </a:outerShdw>
                </a:effectLst>
                <a:latin typeface="Tahoma"/>
                <a:cs typeface="Tahoma"/>
              </a:rPr>
              <a:t>Center for Computation &amp; Technology, Louisiana State University, Baton Rouge, U.S.A.</a:t>
            </a:r>
            <a:endParaRPr lang="en-US" altLang="zh-TW" sz="5500" dirty="0" smtClean="0">
              <a:latin typeface="Tahoma"/>
              <a:cs typeface="Tahoma"/>
            </a:endParaRPr>
          </a:p>
        </p:txBody>
      </p:sp>
      <p:sp>
        <p:nvSpPr>
          <p:cNvPr id="1189" name="AutoShape 1627"/>
          <p:cNvSpPr>
            <a:spLocks noChangeArrowheads="1"/>
          </p:cNvSpPr>
          <p:nvPr/>
        </p:nvSpPr>
        <p:spPr bwMode="auto">
          <a:xfrm>
            <a:off x="897388" y="4968870"/>
            <a:ext cx="13716000" cy="15343177"/>
          </a:xfrm>
          <a:prstGeom prst="roundRect">
            <a:avLst>
              <a:gd name="adj" fmla="val 16667"/>
            </a:avLst>
          </a:prstGeom>
          <a:solidFill>
            <a:schemeClr val="bg2"/>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Abstract</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The Simple API for Grid Applications (SAGA), a proposed recommendation of the Open Grid Forum (OGF), defines a high-level programmatic interface for developers of Distributed Applications [1]. The fundamental idea of SAGA is to lower the barrier for applications and application scientists to utilize distributed infrastructure. SAGA provides a simple, uniform, stable interface to the most often required functionality in order to construct general purpose, extensible and scalable applications.</a:t>
            </a:r>
          </a:p>
          <a:p>
            <a:pPr algn="just">
              <a:lnSpc>
                <a:spcPct val="130000"/>
              </a:lnSpc>
              <a:spcAft>
                <a:spcPts val="1800"/>
              </a:spcAft>
            </a:pPr>
            <a:r>
              <a:rPr lang="en-US" sz="2800" dirty="0" smtClean="0">
                <a:latin typeface="Georgia"/>
                <a:cs typeface="Georgia"/>
              </a:rPr>
              <a:t>Our group has lead the SAGA effort, starting from the specification effort at the OGF to providing the first C++ implementation [2]. We are also developing several different novel applications, using SAGA to harness the power of distributed infrastructure.</a:t>
            </a:r>
          </a:p>
          <a:p>
            <a:pPr algn="just">
              <a:lnSpc>
                <a:spcPct val="130000"/>
              </a:lnSpc>
              <a:spcAft>
                <a:spcPts val="1800"/>
              </a:spcAft>
            </a:pPr>
            <a:r>
              <a:rPr lang="en-US" sz="2800" dirty="0" smtClean="0">
                <a:latin typeface="Georgia"/>
                <a:cs typeface="Georgia"/>
              </a:rPr>
              <a:t>From the vision we have for the project and also from our experience developing on top of it, we believe SAGA is truly an enabler in the development of Distributed Applications. Here we present different types of distributed applications being developed on top of SAGA. Namely, (</a:t>
            </a:r>
            <a:r>
              <a:rPr lang="en-US" sz="2800" dirty="0" err="1" smtClean="0">
                <a:latin typeface="Georgia"/>
                <a:cs typeface="Georgia"/>
              </a:rPr>
              <a:t>i</a:t>
            </a:r>
            <a:r>
              <a:rPr lang="en-US" sz="2800" dirty="0" smtClean="0">
                <a:latin typeface="Georgia"/>
                <a:cs typeface="Georgia"/>
              </a:rPr>
              <a:t>) porting legacy applications to utilize distributed resources; (ii) development of applications based upon abstractions and frameworks that are themselves developed using SAGA; (iii) first principles applications, explicitly cognizant of the fact that they will operate in a distributed environment, where the application logic is coupled with the distributed logic. SAGA Supports all such development.</a:t>
            </a:r>
          </a:p>
        </p:txBody>
      </p:sp>
      <p:sp>
        <p:nvSpPr>
          <p:cNvPr id="1207" name="Rectangle 1025"/>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09" name="Rectangle 1026"/>
          <p:cNvSpPr>
            <a:spLocks noChangeArrowheads="1"/>
          </p:cNvSpPr>
          <p:nvPr/>
        </p:nvSpPr>
        <p:spPr bwMode="auto">
          <a:xfrm>
            <a:off x="0" y="2057400"/>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210" name="Rectangle 1028"/>
          <p:cNvSpPr>
            <a:spLocks noChangeArrowheads="1"/>
          </p:cNvSpPr>
          <p:nvPr/>
        </p:nvSpPr>
        <p:spPr bwMode="auto">
          <a:xfrm>
            <a:off x="0" y="0"/>
            <a:ext cx="43891200" cy="457200"/>
          </a:xfrm>
          <a:prstGeom prst="rect">
            <a:avLst/>
          </a:prstGeom>
          <a:noFill/>
          <a:ln w="9525">
            <a:noFill/>
            <a:miter lim="800000"/>
            <a:headEnd/>
            <a:tailEnd/>
          </a:ln>
        </p:spPr>
        <p:txBody>
          <a:bodyPr wrap="none" anchor="ctr">
            <a:spAutoFit/>
          </a:bodyPr>
          <a:lstStyle/>
          <a:p>
            <a:endParaRPr lang="en-US"/>
          </a:p>
        </p:txBody>
      </p:sp>
      <p:sp>
        <p:nvSpPr>
          <p:cNvPr id="1212" name="Rectangle 1029"/>
          <p:cNvSpPr>
            <a:spLocks noChangeArrowheads="1"/>
          </p:cNvSpPr>
          <p:nvPr/>
        </p:nvSpPr>
        <p:spPr bwMode="auto">
          <a:xfrm>
            <a:off x="0" y="2676525"/>
            <a:ext cx="43891200" cy="0"/>
          </a:xfrm>
          <a:prstGeom prst="rect">
            <a:avLst/>
          </a:prstGeom>
          <a:noFill/>
          <a:ln w="9525">
            <a:noFill/>
            <a:miter lim="800000"/>
            <a:headEnd/>
            <a:tailEnd/>
          </a:ln>
        </p:spPr>
        <p:txBody>
          <a:bodyPr wrap="none" anchor="ctr">
            <a:spAutoFit/>
          </a:bodyPr>
          <a:lstStyle/>
          <a:p>
            <a:pPr eaLnBrk="0" hangingPunct="0"/>
            <a:endParaRPr lang="en-US"/>
          </a:p>
        </p:txBody>
      </p:sp>
      <p:sp>
        <p:nvSpPr>
          <p:cNvPr id="14" name="Rectangle 13"/>
          <p:cNvSpPr/>
          <p:nvPr/>
        </p:nvSpPr>
        <p:spPr>
          <a:xfrm>
            <a:off x="0" y="29565600"/>
            <a:ext cx="6934200" cy="33528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 name="Picture 142" descr="ProcessHorizontal.jpg"/>
          <p:cNvPicPr>
            <a:picLocks noChangeAspect="1"/>
          </p:cNvPicPr>
          <p:nvPr/>
        </p:nvPicPr>
        <p:blipFill>
          <a:blip r:embed="rId3"/>
          <a:stretch>
            <a:fillRect/>
          </a:stretch>
        </p:blipFill>
        <p:spPr>
          <a:xfrm>
            <a:off x="310417" y="29826858"/>
            <a:ext cx="6312916" cy="2733674"/>
          </a:xfrm>
          <a:prstGeom prst="rect">
            <a:avLst/>
          </a:prstGeom>
        </p:spPr>
      </p:pic>
      <p:grpSp>
        <p:nvGrpSpPr>
          <p:cNvPr id="13" name="Group 12"/>
          <p:cNvGrpSpPr/>
          <p:nvPr/>
        </p:nvGrpSpPr>
        <p:grpSpPr>
          <a:xfrm>
            <a:off x="609600" y="558800"/>
            <a:ext cx="5189836" cy="3809999"/>
            <a:chOff x="457200" y="457200"/>
            <a:chExt cx="5486400" cy="4027715"/>
          </a:xfrm>
        </p:grpSpPr>
        <p:sp>
          <p:nvSpPr>
            <p:cNvPr id="12" name="Rectangle 11"/>
            <p:cNvSpPr/>
            <p:nvPr/>
          </p:nvSpPr>
          <p:spPr>
            <a:xfrm>
              <a:off x="457200" y="457200"/>
              <a:ext cx="5486400" cy="40277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CT Logo - FULLCOLORTOWER_VERT.png"/>
            <p:cNvPicPr>
              <a:picLocks noChangeAspect="1"/>
            </p:cNvPicPr>
            <p:nvPr/>
          </p:nvPicPr>
          <p:blipFill>
            <a:blip r:embed="rId4"/>
            <a:stretch>
              <a:fillRect/>
            </a:stretch>
          </p:blipFill>
          <p:spPr>
            <a:xfrm>
              <a:off x="621298" y="545716"/>
              <a:ext cx="5162057" cy="3721483"/>
            </a:xfrm>
            <a:prstGeom prst="rect">
              <a:avLst/>
            </a:prstGeom>
          </p:spPr>
        </p:pic>
      </p:grpSp>
      <p:sp>
        <p:nvSpPr>
          <p:cNvPr id="17" name="AutoShape 1627"/>
          <p:cNvSpPr>
            <a:spLocks noChangeArrowheads="1"/>
          </p:cNvSpPr>
          <p:nvPr/>
        </p:nvSpPr>
        <p:spPr bwMode="auto">
          <a:xfrm>
            <a:off x="897388" y="20726400"/>
            <a:ext cx="27900090" cy="8839200"/>
          </a:xfrm>
          <a:prstGeom prst="roundRect">
            <a:avLst>
              <a:gd name="adj" fmla="val 16667"/>
            </a:avLst>
          </a:prstGeom>
          <a:solidFill>
            <a:srgbClr val="FFFFFF"/>
          </a:solidFill>
          <a:ln w="76200">
            <a:solidFill>
              <a:srgbClr val="000099"/>
            </a:solidFill>
            <a:round/>
            <a:headEnd/>
            <a:tailEnd/>
          </a:ln>
        </p:spPr>
        <p:txBody>
          <a:bodyPr wrap="square" lIns="274320" rIns="274320" bIns="548640" anchor="t">
            <a:noAutofit/>
          </a:bodyPr>
          <a:lstStyle/>
          <a:p>
            <a:pPr algn="ctr">
              <a:lnSpc>
                <a:spcPct val="130000"/>
              </a:lnSpc>
              <a:spcAft>
                <a:spcPts val="1800"/>
              </a:spcAft>
            </a:pPr>
            <a:endParaRPr lang="en-US" sz="2800" dirty="0" smtClean="0">
              <a:latin typeface="Georgia"/>
              <a:cs typeface="Georgia"/>
            </a:endParaRPr>
          </a:p>
        </p:txBody>
      </p:sp>
      <p:sp>
        <p:nvSpPr>
          <p:cNvPr id="20" name="AutoShape 1627"/>
          <p:cNvSpPr>
            <a:spLocks noChangeArrowheads="1"/>
          </p:cNvSpPr>
          <p:nvPr/>
        </p:nvSpPr>
        <p:spPr bwMode="auto">
          <a:xfrm>
            <a:off x="29265568" y="24612600"/>
            <a:ext cx="13716000" cy="482515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References</a:t>
            </a:r>
            <a:endParaRPr lang="en-US" sz="4000" b="1" dirty="0" smtClean="0">
              <a:solidFill>
                <a:srgbClr val="000099"/>
              </a:solidFill>
              <a:latin typeface="Tahoma"/>
              <a:cs typeface="Tahoma"/>
            </a:endParaRPr>
          </a:p>
          <a:p>
            <a:pPr marL="514350" indent="-514350" algn="just">
              <a:lnSpc>
                <a:spcPct val="130000"/>
              </a:lnSpc>
              <a:spcAft>
                <a:spcPts val="600"/>
              </a:spcAft>
              <a:buFont typeface="+mj-lt"/>
              <a:buAutoNum type="arabicPeriod"/>
            </a:pPr>
            <a:r>
              <a:rPr lang="en-US" sz="2800" dirty="0" err="1" smtClean="0">
                <a:latin typeface="Georgia"/>
                <a:cs typeface="Georgia"/>
              </a:rPr>
              <a:t>Goodale</a:t>
            </a:r>
            <a:r>
              <a:rPr lang="en-US" sz="2800" dirty="0" smtClean="0">
                <a:latin typeface="Georgia"/>
                <a:cs typeface="Georgia"/>
              </a:rPr>
              <a:t>, T, </a:t>
            </a:r>
            <a:r>
              <a:rPr lang="en-US" sz="2800" dirty="0" err="1" smtClean="0">
                <a:latin typeface="Georgia"/>
                <a:cs typeface="Georgia"/>
              </a:rPr>
              <a:t>Jha</a:t>
            </a:r>
            <a:r>
              <a:rPr lang="en-US" sz="2800" dirty="0" smtClean="0">
                <a:latin typeface="Georgia"/>
                <a:cs typeface="Georgia"/>
              </a:rPr>
              <a:t>, S, Kaiser, H, </a:t>
            </a:r>
            <a:r>
              <a:rPr lang="en-US" sz="2800" dirty="0" err="1" smtClean="0">
                <a:latin typeface="Georgia"/>
                <a:cs typeface="Georgia"/>
              </a:rPr>
              <a:t>Kielmann</a:t>
            </a:r>
            <a:r>
              <a:rPr lang="en-US" sz="2800" dirty="0" smtClean="0">
                <a:latin typeface="Georgia"/>
                <a:cs typeface="Georgia"/>
              </a:rPr>
              <a:t>, T, </a:t>
            </a:r>
            <a:r>
              <a:rPr lang="en-US" sz="2800" dirty="0" err="1" smtClean="0">
                <a:latin typeface="Georgia"/>
                <a:cs typeface="Georgia"/>
              </a:rPr>
              <a:t>Kleijer</a:t>
            </a:r>
            <a:r>
              <a:rPr lang="en-US" sz="2800" dirty="0" smtClean="0">
                <a:latin typeface="Georgia"/>
                <a:cs typeface="Georgia"/>
              </a:rPr>
              <a:t>, P, </a:t>
            </a:r>
            <a:r>
              <a:rPr lang="en-US" sz="2800" dirty="0" err="1" smtClean="0">
                <a:latin typeface="Georgia"/>
                <a:cs typeface="Georgia"/>
              </a:rPr>
              <a:t>Merzky</a:t>
            </a:r>
            <a:r>
              <a:rPr lang="en-US" sz="2800" dirty="0" smtClean="0">
                <a:latin typeface="Georgia"/>
                <a:cs typeface="Georgia"/>
              </a:rPr>
              <a:t>, A, </a:t>
            </a:r>
            <a:r>
              <a:rPr lang="en-US" sz="2800" dirty="0" err="1" smtClean="0">
                <a:latin typeface="Georgia"/>
                <a:cs typeface="Georgia"/>
              </a:rPr>
              <a:t>Shalf</a:t>
            </a:r>
            <a:r>
              <a:rPr lang="en-US" sz="2800" dirty="0" smtClean="0">
                <a:latin typeface="Georgia"/>
                <a:cs typeface="Georgia"/>
              </a:rPr>
              <a:t>, J, Smith, C, (2007) GFD-R-P.90 A Simple API for Grid Applications (SAGA), Open Grid Forum</a:t>
            </a:r>
          </a:p>
          <a:p>
            <a:pPr marL="514350" indent="-514350" algn="just">
              <a:lnSpc>
                <a:spcPct val="130000"/>
              </a:lnSpc>
              <a:spcAft>
                <a:spcPts val="600"/>
              </a:spcAft>
              <a:buFont typeface="+mj-lt"/>
              <a:buAutoNum type="arabicPeriod"/>
            </a:pPr>
            <a:r>
              <a:rPr lang="en-US" sz="2800" dirty="0" smtClean="0">
                <a:latin typeface="Georgia"/>
                <a:cs typeface="Georgia"/>
              </a:rPr>
              <a:t>SAGA C++ Project [Online]. http://</a:t>
            </a:r>
            <a:r>
              <a:rPr lang="en-US" sz="2800" dirty="0" err="1" smtClean="0">
                <a:latin typeface="Georgia"/>
                <a:cs typeface="Georgia"/>
              </a:rPr>
              <a:t>saga.cct.lsu.edu</a:t>
            </a:r>
            <a:endParaRPr lang="en-US" sz="2800" dirty="0" smtClean="0">
              <a:latin typeface="Georgia"/>
              <a:cs typeface="Georgia"/>
            </a:endParaRPr>
          </a:p>
        </p:txBody>
      </p:sp>
      <p:sp>
        <p:nvSpPr>
          <p:cNvPr id="21" name="AutoShape 1627"/>
          <p:cNvSpPr>
            <a:spLocks noChangeArrowheads="1"/>
          </p:cNvSpPr>
          <p:nvPr/>
        </p:nvSpPr>
        <p:spPr bwMode="auto">
          <a:xfrm>
            <a:off x="7315200" y="30800338"/>
            <a:ext cx="35666368" cy="1813262"/>
          </a:xfrm>
          <a:prstGeom prst="roundRect">
            <a:avLst>
              <a:gd name="adj" fmla="val 16667"/>
            </a:avLst>
          </a:prstGeom>
          <a:noFill/>
          <a:ln w="76200">
            <a:noFill/>
            <a:round/>
            <a:headEnd/>
            <a:tailEnd/>
          </a:ln>
        </p:spPr>
        <p:txBody>
          <a:bodyPr wrap="square" lIns="274320" rIns="274320" bIns="548640" anchor="t">
            <a:spAutoFit/>
          </a:bodyPr>
          <a:lstStyle/>
          <a:p>
            <a:pPr>
              <a:lnSpc>
                <a:spcPct val="130000"/>
              </a:lnSpc>
              <a:spcAft>
                <a:spcPts val="1800"/>
              </a:spcAft>
            </a:pPr>
            <a:r>
              <a:rPr lang="en-US" sz="5400" b="1" dirty="0" smtClean="0">
                <a:solidFill>
                  <a:srgbClr val="000099"/>
                </a:solidFill>
                <a:latin typeface="Tahoma"/>
                <a:cs typeface="Tahoma"/>
              </a:rPr>
              <a:t>Acknowledgements: </a:t>
            </a:r>
            <a:r>
              <a:rPr lang="en-US" sz="2800" dirty="0" smtClean="0">
                <a:latin typeface="Georgia"/>
                <a:cs typeface="Georgia"/>
              </a:rPr>
              <a:t>This work was supported by NSF and the Louisiana Board-of-Regents.</a:t>
            </a:r>
          </a:p>
        </p:txBody>
      </p:sp>
      <p:sp>
        <p:nvSpPr>
          <p:cNvPr id="22" name="AutoShape 1627"/>
          <p:cNvSpPr>
            <a:spLocks noChangeArrowheads="1"/>
          </p:cNvSpPr>
          <p:nvPr/>
        </p:nvSpPr>
        <p:spPr bwMode="auto">
          <a:xfrm>
            <a:off x="29265568" y="13106400"/>
            <a:ext cx="13716000" cy="10293881"/>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Connections with </a:t>
            </a:r>
            <a:r>
              <a:rPr lang="en-US" sz="5400" b="1" dirty="0" err="1" smtClean="0">
                <a:solidFill>
                  <a:srgbClr val="000099"/>
                </a:solidFill>
                <a:latin typeface="Tahoma"/>
                <a:cs typeface="Tahoma"/>
              </a:rPr>
              <a:t>CyberTools</a:t>
            </a:r>
            <a:endParaRPr lang="en-US" sz="4000" b="1" dirty="0" smtClean="0">
              <a:solidFill>
                <a:srgbClr val="000099"/>
              </a:solidFill>
              <a:latin typeface="Tahoma"/>
              <a:cs typeface="Tahoma"/>
            </a:endParaRPr>
          </a:p>
          <a:p>
            <a:pPr algn="just">
              <a:lnSpc>
                <a:spcPct val="130000"/>
              </a:lnSpc>
              <a:spcAft>
                <a:spcPts val="1800"/>
              </a:spcAft>
            </a:pPr>
            <a:r>
              <a:rPr lang="en-US" sz="2800" dirty="0" smtClean="0">
                <a:latin typeface="Georgia"/>
                <a:cs typeface="Georgia"/>
              </a:rPr>
              <a:t>SAGA is being used within the </a:t>
            </a:r>
            <a:r>
              <a:rPr lang="en-US" sz="2800" dirty="0" err="1" smtClean="0">
                <a:latin typeface="Georgia"/>
                <a:cs typeface="Georgia"/>
              </a:rPr>
              <a:t>Cybertools</a:t>
            </a:r>
            <a:r>
              <a:rPr lang="en-US" sz="2800" dirty="0" smtClean="0">
                <a:latin typeface="Georgia"/>
                <a:cs typeface="Georgia"/>
              </a:rPr>
              <a:t> project in several critical ways:</a:t>
            </a:r>
          </a:p>
          <a:p>
            <a:pPr marL="457200" indent="-457200" algn="just">
              <a:lnSpc>
                <a:spcPct val="130000"/>
              </a:lnSpc>
              <a:spcAft>
                <a:spcPts val="1800"/>
              </a:spcAft>
              <a:buFont typeface="Courier New"/>
              <a:buChar char="o"/>
            </a:pPr>
            <a:r>
              <a:rPr lang="en-US" sz="2800" dirty="0" smtClean="0">
                <a:latin typeface="Georgia"/>
                <a:cs typeface="Georgia"/>
              </a:rPr>
              <a:t>It is being used to create a general purpose "Application Manager", that will enable many science drivers to utilize remote LONI machines without any changes to the execution environment. In particular it can be used to support specific application usage patterns, for example, it has been used for distributed replica</a:t>
            </a:r>
            <a:r>
              <a:rPr lang="en-US" sz="2800" smtClean="0">
                <a:latin typeface="Georgia"/>
                <a:cs typeface="Georgia"/>
              </a:rPr>
              <a:t>-</a:t>
            </a:r>
            <a:r>
              <a:rPr lang="en-US" sz="2800" smtClean="0">
                <a:latin typeface="Georgia"/>
                <a:cs typeface="Georgia"/>
              </a:rPr>
              <a:t>exchange (RE) </a:t>
            </a:r>
            <a:r>
              <a:rPr lang="en-US" sz="2800" dirty="0" smtClean="0">
                <a:latin typeface="Georgia"/>
                <a:cs typeface="Georgia"/>
              </a:rPr>
              <a:t>simulations using NAMD</a:t>
            </a:r>
            <a:r>
              <a:rPr lang="en-US" sz="2800" dirty="0" smtClean="0">
                <a:latin typeface="Georgia"/>
                <a:cs typeface="Georgia"/>
              </a:rPr>
              <a:t>. The same  infrastructure can be </a:t>
            </a:r>
            <a:r>
              <a:rPr lang="en-US" sz="2800" dirty="0" smtClean="0">
                <a:latin typeface="Georgia"/>
                <a:cs typeface="Georgia"/>
              </a:rPr>
              <a:t>used for use with other codes such as LAMMPS, etc. The figure above provides  details on how SAGA is used to implement RE.</a:t>
            </a:r>
            <a:endParaRPr lang="en-US" sz="2800" dirty="0" smtClean="0">
              <a:latin typeface="Georgia"/>
              <a:cs typeface="Georgia"/>
            </a:endParaRPr>
          </a:p>
          <a:p>
            <a:pPr marL="457200" indent="-457200" algn="just">
              <a:lnSpc>
                <a:spcPct val="130000"/>
              </a:lnSpc>
              <a:spcAft>
                <a:spcPts val="1800"/>
              </a:spcAft>
              <a:buFont typeface="Courier New"/>
              <a:buChar char="o"/>
            </a:pPr>
            <a:r>
              <a:rPr lang="en-US" sz="2800" dirty="0" smtClean="0">
                <a:latin typeface="Georgia"/>
                <a:cs typeface="Georgia"/>
              </a:rPr>
              <a:t> SAGA </a:t>
            </a:r>
            <a:r>
              <a:rPr lang="en-US" sz="2800" dirty="0" smtClean="0">
                <a:latin typeface="Georgia"/>
                <a:cs typeface="Georgia"/>
              </a:rPr>
              <a:t>will be the interfaced with Cactus applications to use Information Services and other advanced </a:t>
            </a:r>
            <a:r>
              <a:rPr lang="en-US" sz="2800" dirty="0" err="1" smtClean="0">
                <a:latin typeface="Georgia"/>
                <a:cs typeface="Georgia"/>
              </a:rPr>
              <a:t>CyberInfrastructure</a:t>
            </a:r>
            <a:r>
              <a:rPr lang="en-US" sz="2800" dirty="0" smtClean="0">
                <a:latin typeface="Georgia"/>
                <a:cs typeface="Georgia"/>
              </a:rPr>
              <a:t> features.</a:t>
            </a:r>
          </a:p>
          <a:p>
            <a:pPr marL="457200" indent="-457200" algn="just">
              <a:lnSpc>
                <a:spcPct val="130000"/>
              </a:lnSpc>
              <a:spcAft>
                <a:spcPts val="1800"/>
              </a:spcAft>
              <a:buFont typeface="Courier New"/>
              <a:buChar char="o"/>
            </a:pPr>
            <a:r>
              <a:rPr lang="en-US" sz="2800" dirty="0" smtClean="0">
                <a:latin typeface="Georgia"/>
                <a:cs typeface="Georgia"/>
              </a:rPr>
              <a:t>SAGA will also provide the basic capability for interfacing multi-physics applications (via extension to the API to support messaging)</a:t>
            </a:r>
          </a:p>
        </p:txBody>
      </p:sp>
      <p:pic>
        <p:nvPicPr>
          <p:cNvPr id="23" name="Picture 22" descr="bigpicture_01.pdf"/>
          <p:cNvPicPr>
            <a:picLocks noChangeAspect="1"/>
          </p:cNvPicPr>
          <p:nvPr/>
        </p:nvPicPr>
        <mc:AlternateContent>
          <mc:Choice xmlns:ma="http://schemas.microsoft.com/office/mac/drawingml/2008/main" Requires="ma">
            <p:blipFill>
              <a:blip r:embed="rId5"/>
              <a:srcRect l="2267" t="4522" r="2178" b="6562"/>
              <a:stretch>
                <a:fillRect/>
              </a:stretch>
            </p:blipFill>
          </mc:Choice>
          <mc:Fallback>
            <p:blipFill>
              <a:blip r:embed="rId6"/>
              <a:srcRect l="2267" t="4522" r="2178" b="6562"/>
              <a:stretch>
                <a:fillRect/>
              </a:stretch>
            </p:blipFill>
          </mc:Fallback>
        </mc:AlternateContent>
        <p:spPr>
          <a:xfrm>
            <a:off x="15081478" y="21793200"/>
            <a:ext cx="13106400" cy="6858000"/>
          </a:xfrm>
          <a:prstGeom prst="rect">
            <a:avLst/>
          </a:prstGeom>
        </p:spPr>
      </p:pic>
      <p:pic>
        <p:nvPicPr>
          <p:cNvPr id="24" name="Picture 23" descr="bigpicture_02.pdf"/>
          <p:cNvPicPr>
            <a:picLocks noChangeAspect="1"/>
          </p:cNvPicPr>
          <p:nvPr/>
        </p:nvPicPr>
        <mc:AlternateContent xmlns:ma="http://schemas.microsoft.com/office/mac/drawingml/2008/main">
          <mc:Choice Requires="ma">
            <p:blipFill>
              <a:blip r:embed="rId7"/>
              <a:srcRect l="2267" t="4073" r="2178" b="6682"/>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8"/>
              <a:srcRect l="2267" t="4073" r="2178" b="6682"/>
              <a:stretch>
                <a:fillRect/>
              </a:stretch>
            </p:blipFill>
          </mc:Fallback>
        </mc:AlternateContent>
        <p:spPr>
          <a:xfrm>
            <a:off x="1663596" y="21706267"/>
            <a:ext cx="13098921" cy="6879467"/>
          </a:xfrm>
          <a:prstGeom prst="rect">
            <a:avLst/>
          </a:prstGeom>
        </p:spPr>
      </p:pic>
      <p:pic>
        <p:nvPicPr>
          <p:cNvPr id="26" name="Picture 25" descr="remd_arch.jpg"/>
          <p:cNvPicPr>
            <a:picLocks noChangeAspect="1"/>
          </p:cNvPicPr>
          <p:nvPr/>
        </p:nvPicPr>
        <p:blipFill>
          <a:blip r:embed="rId9"/>
          <a:stretch>
            <a:fillRect/>
          </a:stretch>
        </p:blipFill>
        <p:spPr>
          <a:xfrm>
            <a:off x="15631026" y="5029200"/>
            <a:ext cx="24678774" cy="7356348"/>
          </a:xfrm>
          <a:prstGeom prst="rect">
            <a:avLst/>
          </a:prstGeom>
        </p:spPr>
      </p:pic>
      <p:sp>
        <p:nvSpPr>
          <p:cNvPr id="27" name="AutoShape 1627"/>
          <p:cNvSpPr>
            <a:spLocks noChangeArrowheads="1"/>
          </p:cNvSpPr>
          <p:nvPr/>
        </p:nvSpPr>
        <p:spPr bwMode="auto">
          <a:xfrm>
            <a:off x="15621000" y="13335000"/>
            <a:ext cx="13176478" cy="2710529"/>
          </a:xfrm>
          <a:prstGeom prst="roundRect">
            <a:avLst>
              <a:gd name="adj" fmla="val 16667"/>
            </a:avLst>
          </a:prstGeom>
          <a:solidFill>
            <a:srgbClr val="FFFFFF"/>
          </a:solidFill>
          <a:ln w="76200">
            <a:solidFill>
              <a:srgbClr val="000099"/>
            </a:solidFill>
            <a:round/>
            <a:headEnd/>
            <a:tailEnd/>
          </a:ln>
        </p:spPr>
        <p:txBody>
          <a:bodyPr wrap="square" lIns="274320" rIns="274320" bIns="548640" anchor="t">
            <a:spAutoFit/>
          </a:bodyPr>
          <a:lstStyle/>
          <a:p>
            <a:pPr algn="ctr">
              <a:lnSpc>
                <a:spcPct val="130000"/>
              </a:lnSpc>
              <a:spcAft>
                <a:spcPts val="1800"/>
              </a:spcAft>
            </a:pPr>
            <a:r>
              <a:rPr lang="en-US" sz="5400" b="1" dirty="0" smtClean="0">
                <a:solidFill>
                  <a:srgbClr val="000099"/>
                </a:solidFill>
                <a:latin typeface="Tahoma"/>
                <a:cs typeface="Tahoma"/>
              </a:rPr>
              <a:t>Simple, yet Powerful</a:t>
            </a:r>
            <a:endParaRPr lang="en-US" sz="5400" b="1" dirty="0" smtClean="0">
              <a:solidFill>
                <a:srgbClr val="000099"/>
              </a:solidFill>
              <a:latin typeface="Tahoma"/>
              <a:cs typeface="Tahoma"/>
            </a:endParaRPr>
          </a:p>
          <a:p>
            <a:pPr algn="just">
              <a:lnSpc>
                <a:spcPct val="130000"/>
              </a:lnSpc>
              <a:spcAft>
                <a:spcPts val="1800"/>
              </a:spcAft>
            </a:pPr>
            <a:r>
              <a:rPr lang="en-US" sz="2800" dirty="0" err="1" smtClean="0">
                <a:latin typeface="Georgia"/>
                <a:cs typeface="Georgia"/>
              </a:rPr>
              <a:t>CyberInfrastucture</a:t>
            </a:r>
            <a:r>
              <a:rPr lang="en-US" sz="2800" dirty="0" smtClean="0">
                <a:latin typeface="Georgia"/>
                <a:cs typeface="Georgia"/>
              </a:rPr>
              <a:t> is all about </a:t>
            </a:r>
            <a:endParaRPr lang="en-US" sz="2800" dirty="0" smtClean="0">
              <a:latin typeface="Georgia"/>
              <a:cs typeface="Georgi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4062</TotalTime>
  <Words>558</Words>
  <Application>Microsoft Office PowerPoint</Application>
  <PresentationFormat>Custom</PresentationFormat>
  <Paragraphs>20</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Enabling Distributed Applications with SAGA João Abecasis, Shantenu Jha, Hartmut Kaiser, Joohyun Kim, André Merzky, and Ole Weidner Center for Computation &amp; Technology, Louisiana State University, Baton Rouge, U.S.A.</vt:lpstr>
    </vt:vector>
  </TitlesOfParts>
  <Company>Net School</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pin-chuan chen</dc:creator>
  <cp:lastModifiedBy>Shantenu Jha</cp:lastModifiedBy>
  <cp:revision>158</cp:revision>
  <dcterms:created xsi:type="dcterms:W3CDTF">2008-08-22T02:08:50Z</dcterms:created>
  <dcterms:modified xsi:type="dcterms:W3CDTF">2008-08-22T02:36:55Z</dcterms:modified>
</cp:coreProperties>
</file>