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slideLayouts/slideLayout15.xml" ContentType="application/vnd.openxmlformats-officedocument.presentationml.slideLayout+xml"/>
  <Override PartName="/ppt/notesSlides/notesSlide4.xml" ContentType="application/vnd.openxmlformats-officedocument.presentationml.notesSlide+xml"/>
  <Override PartName="/ppt/slides/slide9.xml" ContentType="application/vnd.openxmlformats-officedocument.presentationml.slide+xml"/>
  <Default Extension="emf" ContentType="image/x-emf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Default Extension="jpeg" ContentType="image/jpeg"/>
  <Override PartName="/ppt/slideMasters/slideMaster2.xml" ContentType="application/vnd.openxmlformats-officedocument.presentationml.slideMaster+xml"/>
  <Override PartName="/docProps/app.xml" ContentType="application/vnd.openxmlformats-officedocument.extended-properties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s/slide22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slideLayouts/slideLayout16.xml" ContentType="application/vnd.openxmlformats-officedocument.presentationml.slideLayout+xml"/>
  <Override PartName="/ppt/tableStyles.xml" ContentType="application/vnd.openxmlformats-officedocument.presentationml.tableStyles+xml"/>
  <Override PartName="/ppt/notesSlides/notesSlide5.xml" ContentType="application/vnd.openxmlformats-officedocument.presentationml.notesSlide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12.xml" ContentType="application/vnd.openxmlformats-officedocument.presentationml.slideLayout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theme/theme3.xml" ContentType="application/vnd.openxmlformats-officedocument.theme+xml"/>
  <Override PartName="/ppt/slides/slide16.xml" ContentType="application/vnd.openxmlformats-officedocument.presentationml.slide+xml"/>
  <Override PartName="/ppt/slideLayouts/slideLayout13.xml" ContentType="application/vnd.openxmlformats-officedocument.presentationml.slideLayout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Layouts/slideLayout14.xml" ContentType="application/vnd.openxmlformats-officedocument.presentationml.slideLayout+xml"/>
  <Override PartName="/ppt/notesSlides/notesSlide3.xml" ContentType="application/vnd.openxmlformats-officedocument.presentationml.notes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  <p:sldMasterId id="2147483677" r:id="rId2"/>
  </p:sldMasterIdLst>
  <p:notesMasterIdLst>
    <p:notesMasterId r:id="rId25"/>
  </p:notesMasterIdLst>
  <p:sldIdLst>
    <p:sldId id="256" r:id="rId3"/>
    <p:sldId id="715" r:id="rId4"/>
    <p:sldId id="787" r:id="rId5"/>
    <p:sldId id="822" r:id="rId6"/>
    <p:sldId id="823" r:id="rId7"/>
    <p:sldId id="788" r:id="rId8"/>
    <p:sldId id="786" r:id="rId9"/>
    <p:sldId id="754" r:id="rId10"/>
    <p:sldId id="772" r:id="rId11"/>
    <p:sldId id="478" r:id="rId12"/>
    <p:sldId id="555" r:id="rId13"/>
    <p:sldId id="791" r:id="rId14"/>
    <p:sldId id="773" r:id="rId15"/>
    <p:sldId id="819" r:id="rId16"/>
    <p:sldId id="821" r:id="rId17"/>
    <p:sldId id="820" r:id="rId18"/>
    <p:sldId id="815" r:id="rId19"/>
    <p:sldId id="816" r:id="rId20"/>
    <p:sldId id="817" r:id="rId21"/>
    <p:sldId id="757" r:id="rId22"/>
    <p:sldId id="759" r:id="rId23"/>
    <p:sldId id="824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  <p:clrMru>
    <a:srgbClr val="323232"/>
    <a:srgbClr val="E9A400"/>
    <a:srgbClr val="42424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 showComments="0">
  <p:normalViewPr showOutlineIcons="0">
    <p:restoredLeft sz="15353" autoAdjust="0"/>
    <p:restoredTop sz="97997" autoAdjust="0"/>
  </p:normalViewPr>
  <p:slideViewPr>
    <p:cSldViewPr snapToGrid="0" snapToObjects="1">
      <p:cViewPr>
        <p:scale>
          <a:sx n="100" d="100"/>
          <a:sy n="100" d="100"/>
        </p:scale>
        <p:origin x="-2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516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61E8F-4E15-A840-9658-105F9DD3DE22}" type="datetimeFigureOut">
              <a:rPr lang="en-US" smtClean="0"/>
              <a:pPr/>
              <a:t>6/7/11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4DA2A-F2F4-D74A-8AEC-1933B33E97E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Added</a:t>
            </a:r>
            <a:r>
              <a:rPr lang="en-US" baseline="0" dirty="0" smtClean="0"/>
              <a:t> slide 3</a:t>
            </a:r>
          </a:p>
          <a:p>
            <a:r>
              <a:rPr lang="en-US" baseline="0" dirty="0" smtClean="0"/>
              <a:t>I think there will not be time to focus on “assertion based” approach, </a:t>
            </a:r>
            <a:r>
              <a:rPr lang="en-US" baseline="0" dirty="0" err="1" smtClean="0"/>
              <a:t>i.e</a:t>
            </a:r>
            <a:r>
              <a:rPr lang="en-US" baseline="0" dirty="0" smtClean="0"/>
              <a:t> slides 4-7. Possibly include slide 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4DA2A-F2F4-D74A-8AEC-1933B33E97E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Fixed the diagram.. Please</a:t>
            </a:r>
            <a:r>
              <a:rPr lang="en-US" baseline="0" dirty="0" smtClean="0"/>
              <a:t> </a:t>
            </a:r>
            <a:r>
              <a:rPr lang="en-US" dirty="0" smtClean="0"/>
              <a:t>remove next slide if you are OK</a:t>
            </a:r>
            <a:r>
              <a:rPr lang="en-US" baseline="0" dirty="0" smtClean="0"/>
              <a:t> with this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C6E2D0-3DA8-0A4F-9A90-3E1A8900A569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(JK) Here,</a:t>
            </a:r>
            <a:r>
              <a:rPr lang="en-US" baseline="0" dirty="0" smtClean="0"/>
              <a:t> upper two tables represent the benefits of task level concurrency and scale-out strategy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C6E2D0-3DA8-0A4F-9A90-3E1A8900A569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65362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will be very hard to read!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C6E2D0-3DA8-0A4F-9A90-3E1A8900A569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“Clouds are about provisioning, grids are about federation”</a:t>
            </a:r>
          </a:p>
          <a:p>
            <a:r>
              <a:rPr lang="en-US" dirty="0" smtClean="0"/>
              <a:t>“</a:t>
            </a:r>
            <a:r>
              <a:rPr lang="en-US" i="1" dirty="0" smtClean="0"/>
              <a:t>IF</a:t>
            </a:r>
            <a:r>
              <a:rPr lang="en-US" dirty="0" smtClean="0"/>
              <a:t> you can keep your head when all about you, Are losing theirs and blaming it on you..”</a:t>
            </a:r>
          </a:p>
          <a:p>
            <a:r>
              <a:rPr lang="en-US" dirty="0" smtClean="0"/>
              <a:t>“The reason why we are so well prepared to handle the multi-core era, is because we took the trouble to understand parallel programming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4DA2A-F2F4-D74A-8AEC-1933B33E97E0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>
            <a:normAutofit/>
          </a:bodyPr>
          <a:lstStyle>
            <a:lvl1pPr>
              <a:defRPr sz="380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6/7/11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C4AD4EB-88D0-C141-9474-CCD86A78CB94}" type="datetimeFigureOut">
              <a:rPr lang="en-US" smtClean="0"/>
              <a:pPr/>
              <a:t>6/7/11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6/7/11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C4AD4EB-88D0-C141-9474-CCD86A78CB94}" type="datetimeFigureOut">
              <a:rPr lang="en-US" smtClean="0"/>
              <a:pPr/>
              <a:t>6/7/11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C4AD4EB-88D0-C141-9474-CCD86A78CB94}" type="datetimeFigureOut">
              <a:rPr lang="en-US" smtClean="0"/>
              <a:pPr/>
              <a:t>6/7/11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6/7/11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6/7/11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481" y="273629"/>
            <a:ext cx="8226720" cy="11434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4E8BC8-EE91-D843-BCA2-CBD8D82325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947" y="1529880"/>
            <a:ext cx="7966954" cy="4608884"/>
          </a:xfrm>
        </p:spPr>
        <p:txBody>
          <a:bodyPr/>
          <a:lstStyle>
            <a:lvl1pPr>
              <a:buClr>
                <a:schemeClr val="tx1">
                  <a:lumMod val="75000"/>
                  <a:lumOff val="25000"/>
                </a:schemeClr>
              </a:buClr>
              <a:defRPr/>
            </a:lvl1pPr>
            <a:lvl2pPr>
              <a:buClr>
                <a:schemeClr val="tx1">
                  <a:lumMod val="95000"/>
                  <a:lumOff val="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bg2"/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6/7/11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6/7/11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6/7/11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C4AD4EB-88D0-C141-9474-CCD86A78CB94}" type="datetimeFigureOut">
              <a:rPr lang="en-US" smtClean="0"/>
              <a:pPr/>
              <a:t>6/7/11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C4AD4EB-88D0-C141-9474-CCD86A78CB94}" type="datetimeFigureOut">
              <a:rPr lang="en-US" smtClean="0"/>
              <a:pPr/>
              <a:t>6/7/11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6/7/11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6/7/11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C4AD4EB-88D0-C141-9474-CCD86A78CB94}" type="datetimeFigureOut">
              <a:rPr lang="en-US" smtClean="0"/>
              <a:pPr/>
              <a:t>6/7/11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4424" y="263714"/>
            <a:ext cx="8029576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1549124"/>
            <a:ext cx="7610476" cy="4791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C4AD4EB-88D0-C141-9474-CCD86A78CB94}" type="datetimeFigureOut">
              <a:rPr lang="en-US" smtClean="0"/>
              <a:pPr/>
              <a:t>6/7/11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" name="Picture 9" descr="saga_logo_grey.png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1" y="0"/>
            <a:ext cx="914400" cy="58756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95000"/>
            <a:lumOff val="5000"/>
          </a:schemeClr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Font typeface="Arial"/>
        <a:buChar char="•"/>
        <a:defRPr sz="1800" kern="1200">
          <a:solidFill>
            <a:schemeClr val="accent5"/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tx1">
            <a:lumMod val="65000"/>
            <a:lumOff val="35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659" tIns="45718" rIns="274306" bIns="4571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3"/>
            <a:ext cx="7610476" cy="3670767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60"/>
            <a:ext cx="2133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CA5C856-D373-2E49-9257-F90004C68B8A}" type="datetimeFigureOut">
              <a:rPr lang="en-US" smtClean="0"/>
              <a:pPr/>
              <a:t>6/7/11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60"/>
            <a:ext cx="2895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6"/>
            <a:ext cx="4572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A3ED9D4-50B3-0B4A-B516-79D03659F9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1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1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xStyles>
    <p:titleStyle>
      <a:lvl1pPr marL="0" indent="0" algn="l" defTabSz="914353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882" indent="-342882" algn="l" defTabSz="914353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765" indent="-336532" algn="l" defTabSz="914353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4997" indent="-349232" algn="l" defTabSz="914353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530" indent="-336532" algn="l" defTabSz="914353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762" indent="-349232" algn="l" defTabSz="914353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47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48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5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aga.cct.lsu.edu" TargetMode="External"/><Relationship Id="rId4" Type="http://schemas.openxmlformats.org/officeDocument/2006/relationships/hyperlink" Target="http://dare.cct.lsu.edu/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6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6901" y="3088574"/>
            <a:ext cx="8169610" cy="2943926"/>
          </a:xfrm>
        </p:spPr>
        <p:txBody>
          <a:bodyPr>
            <a:noAutofit/>
          </a:bodyPr>
          <a:lstStyle/>
          <a:p>
            <a:r>
              <a:rPr lang="en-US" sz="2100" dirty="0" err="1" smtClean="0"/>
              <a:t>Joohyun</a:t>
            </a:r>
            <a:r>
              <a:rPr lang="en-US" sz="2100" dirty="0" smtClean="0"/>
              <a:t> Kim, </a:t>
            </a:r>
            <a:r>
              <a:rPr lang="en-US" sz="2100" dirty="0" err="1" smtClean="0"/>
              <a:t>Sharath</a:t>
            </a:r>
            <a:r>
              <a:rPr lang="en-US" sz="2100" dirty="0" smtClean="0"/>
              <a:t> </a:t>
            </a:r>
            <a:r>
              <a:rPr lang="en-US" sz="2100" dirty="0" err="1" smtClean="0"/>
              <a:t>Maddineni</a:t>
            </a:r>
            <a:r>
              <a:rPr lang="en-US" sz="2100" dirty="0" smtClean="0"/>
              <a:t>, Shantenu Jha</a:t>
            </a:r>
          </a:p>
          <a:p>
            <a:endParaRPr lang="en-US" sz="2100" dirty="0" smtClean="0">
              <a:solidFill>
                <a:srgbClr val="800000"/>
              </a:solidFill>
            </a:endParaRPr>
          </a:p>
          <a:p>
            <a:r>
              <a:rPr lang="en-US" sz="2100" dirty="0" smtClean="0">
                <a:solidFill>
                  <a:srgbClr val="800000"/>
                </a:solidFill>
                <a:hlinkClick r:id="rId3"/>
              </a:rPr>
              <a:t>http://</a:t>
            </a:r>
            <a:r>
              <a:rPr lang="en-US" sz="2100" dirty="0" smtClean="0">
                <a:solidFill>
                  <a:srgbClr val="800000"/>
                </a:solidFill>
                <a:hlinkClick r:id="rId3"/>
              </a:rPr>
              <a:t>saga.cct.lsu.edu</a:t>
            </a:r>
            <a:r>
              <a:rPr lang="en-US" sz="2100" dirty="0" smtClean="0">
                <a:solidFill>
                  <a:srgbClr val="800000"/>
                </a:solidFill>
              </a:rPr>
              <a:t> and </a:t>
            </a:r>
            <a:r>
              <a:rPr lang="en-US" sz="2100" dirty="0" smtClean="0">
                <a:solidFill>
                  <a:srgbClr val="800000"/>
                </a:solidFill>
                <a:hlinkClick r:id="rId4"/>
              </a:rPr>
              <a:t>http</a:t>
            </a:r>
            <a:r>
              <a:rPr lang="en-US" sz="2100" dirty="0" smtClean="0">
                <a:solidFill>
                  <a:srgbClr val="800000"/>
                </a:solidFill>
                <a:hlinkClick r:id="rId4"/>
              </a:rPr>
              <a:t>://dare.cct.lsu.edu/</a:t>
            </a:r>
            <a:endParaRPr lang="en-US" sz="2100" dirty="0" smtClean="0">
              <a:solidFill>
                <a:srgbClr val="800000"/>
              </a:solidFill>
            </a:endParaRPr>
          </a:p>
          <a:p>
            <a:r>
              <a:rPr lang="en-US" sz="2100" dirty="0" smtClean="0">
                <a:solidFill>
                  <a:srgbClr val="800000"/>
                </a:solidFill>
              </a:rPr>
              <a:t>Emerging Computational Methods for Life Sciences, 2011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6100" y="800100"/>
            <a:ext cx="8169611" cy="1856674"/>
          </a:xfrm>
        </p:spPr>
        <p:txBody>
          <a:bodyPr>
            <a:noAutofit/>
          </a:bodyPr>
          <a:lstStyle/>
          <a:p>
            <a:r>
              <a:rPr lang="en-US" sz="2400" dirty="0" smtClean="0"/>
              <a:t>Characterizing Deep Sequencing Analytics Using BFAST: Towards a Scalable Distributed Architecture for Next-Generation Sequencing Data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Abstractions for Dynamic Execution </a:t>
            </a:r>
            <a:br>
              <a:rPr lang="en-US" sz="2400" dirty="0" smtClean="0"/>
            </a:br>
            <a:r>
              <a:rPr lang="en-US" sz="2400" dirty="0" smtClean="0"/>
              <a:t>SAGA Pilot-Job (</a:t>
            </a:r>
            <a:r>
              <a:rPr lang="en-US" sz="2400" dirty="0" err="1" smtClean="0"/>
              <a:t>BigJob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pic>
        <p:nvPicPr>
          <p:cNvPr id="4" name="Content Placeholder 3" descr="bigjob.png"/>
          <p:cNvPicPr>
            <a:picLocks noGrp="1" noChangeAspect="1"/>
          </p:cNvPicPr>
          <p:nvPr>
            <p:ph idx="1"/>
          </p:nvPr>
        </p:nvPicPr>
        <p:blipFill>
          <a:blip r:embed="rId2"/>
          <a:srcRect l="-2356" r="-2356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Deployment &amp; Scheduling of  Multiple  Infrastructure Independent Pilot-Jobs</a:t>
            </a:r>
            <a:endParaRPr lang="en-US" sz="2400" dirty="0"/>
          </a:p>
        </p:txBody>
      </p:sp>
      <p:pic>
        <p:nvPicPr>
          <p:cNvPr id="5" name="Content Placeholder 4" descr="distributed_pilot_job.png"/>
          <p:cNvPicPr>
            <a:picLocks noGrp="1" noChangeAspect="1"/>
          </p:cNvPicPr>
          <p:nvPr>
            <p:ph idx="1"/>
          </p:nvPr>
        </p:nvPicPr>
        <p:blipFill>
          <a:blip r:embed="rId2"/>
          <a:srcRect t="-10678" b="-10678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What is “unique” about Pilot-Jobs built using the right abstractions?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5246" y="1250480"/>
            <a:ext cx="8195553" cy="5023320"/>
          </a:xfrm>
        </p:spPr>
        <p:txBody>
          <a:bodyPr>
            <a:noAutofit/>
          </a:bodyPr>
          <a:lstStyle/>
          <a:p>
            <a:r>
              <a:rPr lang="en-US" sz="1700" dirty="0" smtClean="0"/>
              <a:t>Pilot-Jobs: Decouple resource assignment &amp; resource-workload binding</a:t>
            </a:r>
          </a:p>
          <a:p>
            <a:r>
              <a:rPr lang="en-US" sz="1700" dirty="0" smtClean="0"/>
              <a:t>Pilot-Jobs are/have been typically used for:</a:t>
            </a:r>
          </a:p>
          <a:p>
            <a:pPr lvl="1"/>
            <a:r>
              <a:rPr lang="en-US" sz="1700" dirty="0" smtClean="0"/>
              <a:t>Enhancing resource utilization; Facilitate high-throughput simulation</a:t>
            </a:r>
          </a:p>
          <a:p>
            <a:pPr lvl="1"/>
            <a:r>
              <a:rPr lang="en-US" sz="1700" dirty="0" smtClean="0"/>
              <a:t>Lowering wait time for multiple jobs (better predictability)</a:t>
            </a:r>
          </a:p>
          <a:p>
            <a:r>
              <a:rPr lang="en-US" sz="1700" dirty="0" smtClean="0"/>
              <a:t>Several unique aspects  about the SAGA-based Pilot-Job</a:t>
            </a:r>
          </a:p>
          <a:p>
            <a:pPr lvl="1"/>
            <a:r>
              <a:rPr lang="en-US" sz="1700" dirty="0" smtClean="0"/>
              <a:t>Pilot-Jobs have not been used for Science Driven Objectives:</a:t>
            </a:r>
          </a:p>
          <a:p>
            <a:pPr lvl="2"/>
            <a:r>
              <a:rPr lang="en-US" sz="1700" dirty="0" smtClean="0"/>
              <a:t>First demonstration of multi-physics simulations, REMD simulations </a:t>
            </a:r>
          </a:p>
          <a:p>
            <a:pPr lvl="2"/>
            <a:r>
              <a:rPr lang="en-US" sz="1700" dirty="0" smtClean="0"/>
              <a:t>Frameworks based upon </a:t>
            </a:r>
            <a:r>
              <a:rPr lang="en-US" sz="1700" dirty="0" err="1" smtClean="0"/>
              <a:t>PJs</a:t>
            </a:r>
            <a:r>
              <a:rPr lang="en-US" sz="1700" dirty="0" smtClean="0"/>
              <a:t> (pull model) for specific back-ends</a:t>
            </a:r>
          </a:p>
          <a:p>
            <a:pPr lvl="1"/>
            <a:r>
              <a:rPr lang="en-US" sz="1700" dirty="0" smtClean="0"/>
              <a:t>Infrastructure Independent and “standard” PJ API to access other </a:t>
            </a:r>
            <a:r>
              <a:rPr lang="en-US" sz="1700" dirty="0" err="1" smtClean="0"/>
              <a:t>PJs</a:t>
            </a:r>
            <a:r>
              <a:rPr lang="en-US" sz="1700" dirty="0" smtClean="0"/>
              <a:t> </a:t>
            </a:r>
          </a:p>
          <a:p>
            <a:pPr lvl="2"/>
            <a:r>
              <a:rPr lang="en-US" sz="1700" dirty="0" smtClean="0"/>
              <a:t>SAGA PJ (</a:t>
            </a:r>
            <a:r>
              <a:rPr lang="en-US" sz="1700" dirty="0" err="1" smtClean="0"/>
              <a:t>BigJob</a:t>
            </a:r>
            <a:r>
              <a:rPr lang="en-US" sz="1700" dirty="0" smtClean="0"/>
              <a:t>) API  basis for inter-operable PJ (Azure, DIANE)  </a:t>
            </a:r>
          </a:p>
          <a:p>
            <a:r>
              <a:rPr lang="en-US" sz="1700" dirty="0" smtClean="0"/>
              <a:t>SAGA-based Pilot-Job form the basis for</a:t>
            </a:r>
          </a:p>
          <a:p>
            <a:pPr lvl="1"/>
            <a:r>
              <a:rPr lang="en-US" sz="1700" dirty="0" smtClean="0"/>
              <a:t>Extension of Pilot-abstraction to other “dimensions”</a:t>
            </a:r>
          </a:p>
          <a:p>
            <a:pPr lvl="1"/>
            <a:r>
              <a:rPr lang="en-US" sz="1700" dirty="0" smtClean="0"/>
              <a:t>For autonomic scheduling and application-level scheduling</a:t>
            </a:r>
          </a:p>
          <a:p>
            <a:pPr lvl="1"/>
            <a:r>
              <a:rPr lang="en-US" sz="1700" dirty="0" smtClean="0"/>
              <a:t>Advanced run-time frameworks for load-balancing and FT</a:t>
            </a:r>
          </a:p>
          <a:p>
            <a:pPr lvl="1"/>
            <a:endParaRPr lang="en-US" sz="1700" dirty="0" smtClean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14456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DARE-based Science Gateways</a:t>
            </a:r>
            <a:endParaRPr lang="en-US" sz="24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546100" y="1595868"/>
            <a:ext cx="3148357" cy="3910483"/>
          </a:xfrm>
        </p:spPr>
        <p:txBody>
          <a:bodyPr>
            <a:normAutofit/>
          </a:bodyPr>
          <a:lstStyle/>
          <a:p>
            <a:r>
              <a:rPr lang="en-US" sz="1700" dirty="0" smtClean="0"/>
              <a:t>Provides fundamental abstractions for Dynamic and Adaptive Execution</a:t>
            </a:r>
          </a:p>
          <a:p>
            <a:pPr lvl="1"/>
            <a:r>
              <a:rPr lang="en-US" sz="1700" dirty="0" smtClean="0"/>
              <a:t>Integrated compute and data </a:t>
            </a:r>
          </a:p>
          <a:p>
            <a:r>
              <a:rPr lang="en-US" sz="1700" dirty="0" smtClean="0"/>
              <a:t>Efficient and novel runtime environments for Map-Reduce</a:t>
            </a:r>
          </a:p>
          <a:p>
            <a:r>
              <a:rPr lang="en-US" sz="1700" dirty="0" smtClean="0"/>
              <a:t>Interoperable across DCI</a:t>
            </a:r>
          </a:p>
          <a:p>
            <a:r>
              <a:rPr lang="en-US" sz="1700" dirty="0" smtClean="0"/>
              <a:t>Extensible: new features and abstractions</a:t>
            </a:r>
            <a:endParaRPr lang="en-US" sz="1700" dirty="0"/>
          </a:p>
        </p:txBody>
      </p:sp>
      <p:pic>
        <p:nvPicPr>
          <p:cNvPr id="5" name="Picture 4" descr="DAREOutlin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4457" y="1595868"/>
            <a:ext cx="5449543" cy="4601733"/>
          </a:xfrm>
          <a:prstGeom prst="rect">
            <a:avLst/>
          </a:prstGeom>
        </p:spPr>
      </p:pic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64712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dirty="0" smtClean="0"/>
              <a:t>Tradeoffs: Comp. </a:t>
            </a:r>
            <a:r>
              <a:rPr lang="en-US" sz="2800" dirty="0" err="1" smtClean="0"/>
              <a:t>vs</a:t>
            </a:r>
            <a:r>
              <a:rPr lang="en-US" sz="2800" dirty="0" smtClean="0"/>
              <a:t> </a:t>
            </a:r>
            <a:r>
              <a:rPr lang="en-US" sz="2800" dirty="0" err="1" smtClean="0"/>
              <a:t>Mem</a:t>
            </a:r>
            <a:r>
              <a:rPr lang="en-US" sz="2800" dirty="0" smtClean="0"/>
              <a:t>. </a:t>
            </a:r>
            <a:r>
              <a:rPr lang="en-US" sz="2800" dirty="0" err="1" smtClean="0"/>
              <a:t>vs</a:t>
            </a:r>
            <a:r>
              <a:rPr lang="en-US" sz="2800" dirty="0" smtClean="0"/>
              <a:t> I/O </a:t>
            </a:r>
            <a:r>
              <a:rPr lang="en-US" sz="2800" dirty="0" err="1" smtClean="0"/>
              <a:t>vs</a:t>
            </a:r>
            <a:r>
              <a:rPr lang="en-US" sz="2800" dirty="0" smtClean="0"/>
              <a:t> </a:t>
            </a:r>
            <a:r>
              <a:rPr lang="en-US" sz="2800" dirty="0" err="1" smtClean="0"/>
              <a:t>DoD</a:t>
            </a:r>
            <a:endParaRPr lang="en-US" sz="2800" dirty="0">
              <a:latin typeface="Arial"/>
              <a:cs typeface="Arial"/>
            </a:endParaRPr>
          </a:p>
        </p:txBody>
      </p:sp>
      <p:pic>
        <p:nvPicPr>
          <p:cNvPr id="22" name="Picture 21" descr="bfast-dare-scaleou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" y="1223319"/>
            <a:ext cx="9144000" cy="4411362"/>
          </a:xfrm>
          <a:prstGeom prst="rect">
            <a:avLst/>
          </a:prstGeom>
        </p:spPr>
      </p:pic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14705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/>
              <a:t>DARE-NGS : Mapping on Scalable Distributed HPC resources</a:t>
            </a:r>
          </a:p>
        </p:txBody>
      </p:sp>
      <p:pic>
        <p:nvPicPr>
          <p:cNvPr id="10" name="Picture 9" descr="table6-ecmls0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" y="1511300"/>
            <a:ext cx="7988300" cy="2750958"/>
          </a:xfrm>
          <a:prstGeom prst="rect">
            <a:avLst/>
          </a:prstGeom>
        </p:spPr>
      </p:pic>
      <p:pic>
        <p:nvPicPr>
          <p:cNvPr id="5" name="Picture 4" descr="table7-ecmls0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500" y="4262258"/>
            <a:ext cx="7988300" cy="2311400"/>
          </a:xfrm>
          <a:prstGeom prst="rect">
            <a:avLst/>
          </a:prstGeom>
        </p:spPr>
      </p:pic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44078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AREOut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4622" y="1928392"/>
            <a:ext cx="3464667" cy="29256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Towards NGS Analytics as a Service: </a:t>
            </a:r>
            <a:br>
              <a:rPr lang="en-US" sz="2400" dirty="0" smtClean="0"/>
            </a:br>
            <a:r>
              <a:rPr lang="en-US" sz="2400" dirty="0" smtClean="0"/>
              <a:t>DARE-based Gateway on XD</a:t>
            </a:r>
            <a:endParaRPr lang="en-US" sz="2400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300748" y="1263180"/>
            <a:ext cx="5203874" cy="5277320"/>
          </a:xfrm>
        </p:spPr>
        <p:txBody>
          <a:bodyPr>
            <a:normAutofit/>
          </a:bodyPr>
          <a:lstStyle/>
          <a:p>
            <a:r>
              <a:rPr lang="en-US" dirty="0" smtClean="0"/>
              <a:t>Some NGS specific challenges</a:t>
            </a:r>
          </a:p>
          <a:p>
            <a:pPr lvl="1"/>
            <a:r>
              <a:rPr lang="en-US" dirty="0" smtClean="0"/>
              <a:t>Efficient Algorithm/tool/code selection</a:t>
            </a:r>
          </a:p>
          <a:p>
            <a:pPr lvl="2"/>
            <a:r>
              <a:rPr lang="en-US" dirty="0" smtClean="0"/>
              <a:t>Hosting pre-installed  VM</a:t>
            </a:r>
          </a:p>
          <a:p>
            <a:pPr lvl="1"/>
            <a:r>
              <a:rPr lang="en-US" dirty="0" smtClean="0"/>
              <a:t>Efficient task scheduling and placement</a:t>
            </a:r>
          </a:p>
          <a:p>
            <a:pPr lvl="2"/>
            <a:r>
              <a:rPr lang="en-US" dirty="0" smtClean="0"/>
              <a:t>What can we learn from HEP? WMS? </a:t>
            </a:r>
          </a:p>
          <a:p>
            <a:pPr lvl="1"/>
            <a:r>
              <a:rPr lang="en-US" dirty="0" smtClean="0"/>
              <a:t>Efficient Distributed data management</a:t>
            </a:r>
          </a:p>
          <a:p>
            <a:pPr lvl="1"/>
            <a:r>
              <a:rPr lang="en-US" dirty="0" smtClean="0"/>
              <a:t>Efficient Data transfer/scheduling</a:t>
            </a:r>
          </a:p>
          <a:p>
            <a:pPr lvl="2"/>
            <a:r>
              <a:rPr lang="en-US" dirty="0" smtClean="0"/>
              <a:t>Transfer of Ref. genome index files:</a:t>
            </a:r>
          </a:p>
          <a:p>
            <a:pPr lvl="3"/>
            <a:r>
              <a:rPr lang="en-US" dirty="0" smtClean="0"/>
              <a:t> </a:t>
            </a:r>
            <a:r>
              <a:rPr lang="en-US" dirty="0" err="1" smtClean="0"/>
              <a:t>O(hours</a:t>
            </a:r>
            <a:r>
              <a:rPr lang="en-US" dirty="0" smtClean="0"/>
              <a:t>) 130 GB, </a:t>
            </a:r>
          </a:p>
          <a:p>
            <a:pPr lvl="2"/>
            <a:r>
              <a:rPr lang="en-US" dirty="0" smtClean="0"/>
              <a:t>Transfer of Short read files: </a:t>
            </a:r>
          </a:p>
          <a:p>
            <a:pPr lvl="3"/>
            <a:r>
              <a:rPr lang="en-US" dirty="0" smtClean="0"/>
              <a:t> </a:t>
            </a:r>
            <a:r>
              <a:rPr lang="en-US" dirty="0" err="1" smtClean="0"/>
              <a:t>O(mins</a:t>
            </a:r>
            <a:r>
              <a:rPr lang="en-US" dirty="0" smtClean="0"/>
              <a:t>) [L to QB] 9 GB</a:t>
            </a:r>
          </a:p>
          <a:p>
            <a:pPr lvl="1"/>
            <a:r>
              <a:rPr lang="en-US" dirty="0" smtClean="0"/>
              <a:t>Determine optimal point -- tradeoff 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8" name="Picture 7" descr="windows_azure_small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8538" y="3548661"/>
            <a:ext cx="694531" cy="474753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5092699" y="1358900"/>
            <a:ext cx="431800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800000"/>
                </a:solidFill>
              </a:rPr>
              <a:t>http://</a:t>
            </a:r>
            <a:r>
              <a:rPr lang="en-US" sz="1600" dirty="0" err="1" smtClean="0">
                <a:solidFill>
                  <a:srgbClr val="800000"/>
                </a:solidFill>
              </a:rPr>
              <a:t>dare.cct.lsu.edu/gateways/ngs</a:t>
            </a:r>
            <a:endParaRPr lang="en-US" sz="1600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57529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9800" y="263714"/>
            <a:ext cx="8204200" cy="9144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Clouds Present: Novel or more of the same?</a:t>
            </a:r>
            <a:endParaRPr lang="en-US" sz="24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1428280"/>
            <a:ext cx="8356599" cy="5251920"/>
          </a:xfrm>
        </p:spPr>
        <p:txBody>
          <a:bodyPr>
            <a:noAutofit/>
          </a:bodyPr>
          <a:lstStyle/>
          <a:p>
            <a:r>
              <a:rPr lang="en-US" sz="1700" dirty="0" smtClean="0"/>
              <a:t>Clouds address several “barriers” of decade past</a:t>
            </a:r>
          </a:p>
          <a:p>
            <a:pPr lvl="1"/>
            <a:r>
              <a:rPr lang="en-US" sz="1700" dirty="0" smtClean="0"/>
              <a:t>Better control over software environment via virtualization</a:t>
            </a:r>
          </a:p>
          <a:p>
            <a:pPr lvl="1"/>
            <a:r>
              <a:rPr lang="en-US" sz="1700" dirty="0" smtClean="0"/>
              <a:t>Illusion of unlimited and immediate available resource can lead to better capacity planning and scheduling </a:t>
            </a:r>
          </a:p>
          <a:p>
            <a:r>
              <a:rPr lang="en-US" sz="1700" dirty="0" smtClean="0"/>
              <a:t>Clouds do not remove many/all of the challenges inherent in  DA</a:t>
            </a:r>
          </a:p>
          <a:p>
            <a:pPr lvl="1"/>
            <a:r>
              <a:rPr lang="en-US" sz="1700" dirty="0" smtClean="0"/>
              <a:t>Clouds are about provisioning, grids are about federation</a:t>
            </a:r>
          </a:p>
          <a:p>
            <a:pPr lvl="1"/>
            <a:r>
              <a:rPr lang="en-US" sz="1700" dirty="0" smtClean="0"/>
              <a:t>Fundamental challenges in logical and physical distribution remain</a:t>
            </a:r>
          </a:p>
          <a:p>
            <a:pPr lvl="2"/>
            <a:r>
              <a:rPr lang="en-US" sz="1700" dirty="0" smtClean="0"/>
              <a:t>Makes some thing worse as impose a model of strong localization</a:t>
            </a:r>
          </a:p>
          <a:p>
            <a:r>
              <a:rPr lang="en-US" sz="1700" dirty="0" smtClean="0"/>
              <a:t>If Clouds part of a larger, richer distributed CI</a:t>
            </a:r>
          </a:p>
          <a:p>
            <a:pPr lvl="1"/>
            <a:r>
              <a:rPr lang="en-US" sz="1700" dirty="0" smtClean="0"/>
              <a:t>Certain tasks better suited for Grids, others on Clouds</a:t>
            </a:r>
          </a:p>
          <a:p>
            <a:r>
              <a:rPr lang="en-US" sz="1700" dirty="0" smtClean="0"/>
              <a:t>Clouds represent a natural and positive evolution but will need a careful interplay of application and system-level abstractions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What are the Challenges for LS Applications on Clouds?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700" dirty="0" smtClean="0"/>
              <a:t>Data-Intensive Distributed Applications Revisited</a:t>
            </a:r>
          </a:p>
          <a:p>
            <a:pPr lvl="1"/>
            <a:r>
              <a:rPr lang="en-US" sz="1700" dirty="0" smtClean="0"/>
              <a:t>Where, when, how to distribute? How to manage coordination?</a:t>
            </a:r>
          </a:p>
          <a:p>
            <a:pPr lvl="1"/>
            <a:r>
              <a:rPr lang="en-US" sz="1700" dirty="0" smtClean="0"/>
              <a:t>What is the task decomposition granularity? Mapping to resources?</a:t>
            </a:r>
          </a:p>
          <a:p>
            <a:pPr lvl="1"/>
            <a:r>
              <a:rPr lang="en-US" sz="1700" dirty="0" smtClean="0"/>
              <a:t>What are the data transfer/access/storage mechanisms</a:t>
            </a:r>
          </a:p>
          <a:p>
            <a:r>
              <a:rPr lang="en-US" sz="1700" dirty="0" smtClean="0"/>
              <a:t>Life-Science Applications have</a:t>
            </a:r>
          </a:p>
          <a:p>
            <a:pPr lvl="1"/>
            <a:r>
              <a:rPr lang="en-US" sz="1700" dirty="0" smtClean="0"/>
              <a:t>Multi-parametric trade-offs exist: </a:t>
            </a:r>
            <a:r>
              <a:rPr lang="en-US" sz="1700" dirty="0" err="1" smtClean="0"/>
              <a:t>Mem</a:t>
            </a:r>
            <a:r>
              <a:rPr lang="en-US" sz="1700" dirty="0" smtClean="0"/>
              <a:t> </a:t>
            </a:r>
            <a:r>
              <a:rPr lang="en-US" sz="1700" dirty="0" err="1" smtClean="0"/>
              <a:t>vs</a:t>
            </a:r>
            <a:r>
              <a:rPr lang="en-US" sz="1700" dirty="0" smtClean="0"/>
              <a:t> I/O </a:t>
            </a:r>
            <a:r>
              <a:rPr lang="en-US" sz="1700" dirty="0" err="1" smtClean="0"/>
              <a:t>vs</a:t>
            </a:r>
            <a:r>
              <a:rPr lang="en-US" sz="1700" dirty="0" smtClean="0"/>
              <a:t> CPU </a:t>
            </a:r>
            <a:r>
              <a:rPr lang="en-US" sz="1700" dirty="0" err="1" smtClean="0"/>
              <a:t>vs</a:t>
            </a:r>
            <a:r>
              <a:rPr lang="en-US" sz="1700" dirty="0" smtClean="0"/>
              <a:t>  </a:t>
            </a:r>
            <a:r>
              <a:rPr lang="en-US" sz="1700" dirty="0" err="1" smtClean="0"/>
              <a:t>DoD</a:t>
            </a:r>
            <a:endParaRPr lang="en-US" sz="1700" dirty="0" smtClean="0"/>
          </a:p>
          <a:p>
            <a:pPr lvl="1"/>
            <a:r>
              <a:rPr lang="en-US" sz="1700" dirty="0" smtClean="0"/>
              <a:t>NGS: Sequence length variation</a:t>
            </a:r>
          </a:p>
          <a:p>
            <a:r>
              <a:rPr lang="en-US" sz="1700" dirty="0" smtClean="0"/>
              <a:t>Need to support  distributed, dynamic loads</a:t>
            </a:r>
          </a:p>
          <a:p>
            <a:pPr lvl="1"/>
            <a:r>
              <a:rPr lang="en-US" sz="1700" dirty="0" smtClean="0"/>
              <a:t>DA challenges need to be addressed dynamically!</a:t>
            </a:r>
          </a:p>
          <a:p>
            <a:pPr lvl="2"/>
            <a:r>
              <a:rPr lang="en-US" sz="1700" dirty="0" smtClean="0"/>
              <a:t>Resource Elasticity/Cloudburst + Heterogeneous task-resource binding and need to for application configuration trade-offs</a:t>
            </a:r>
          </a:p>
          <a:p>
            <a:pPr lvl="1"/>
            <a:endParaRPr lang="en-US" sz="1700" dirty="0" smtClean="0"/>
          </a:p>
          <a:p>
            <a:endParaRPr lang="en-US" sz="1700" dirty="0" smtClean="0"/>
          </a:p>
          <a:p>
            <a:pPr lvl="1"/>
            <a:endParaRPr lang="en-US" sz="1700" dirty="0" smtClean="0"/>
          </a:p>
          <a:p>
            <a:pPr lvl="1"/>
            <a:endParaRPr lang="en-US" sz="1700" dirty="0" smtClean="0"/>
          </a:p>
          <a:p>
            <a:pPr lvl="1"/>
            <a:endParaRPr lang="en-US" sz="1700" dirty="0" smtClean="0"/>
          </a:p>
          <a:p>
            <a:pPr>
              <a:buNone/>
            </a:pPr>
            <a:endParaRPr lang="en-US" sz="1700" dirty="0" smtClean="0"/>
          </a:p>
          <a:p>
            <a:endParaRPr lang="en-US" sz="1700" dirty="0" smtClean="0"/>
          </a:p>
          <a:p>
            <a:endParaRPr lang="en-US" sz="17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What are the Challenges for LS Applications on Clouds?</a:t>
            </a:r>
            <a:endParaRPr lang="en-US" sz="24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757946" y="1529880"/>
            <a:ext cx="8386053" cy="4608884"/>
          </a:xfrm>
        </p:spPr>
        <p:txBody>
          <a:bodyPr>
            <a:normAutofit/>
          </a:bodyPr>
          <a:lstStyle/>
          <a:p>
            <a:r>
              <a:rPr lang="en-US" sz="1700" dirty="0" smtClean="0"/>
              <a:t>What is the Cloud infrastructure configuration?</a:t>
            </a:r>
          </a:p>
          <a:p>
            <a:pPr lvl="1"/>
            <a:r>
              <a:rPr lang="en-US" sz="1700" dirty="0" smtClean="0"/>
              <a:t>No well-defined single infrastructure configuration or capabilities</a:t>
            </a:r>
          </a:p>
          <a:p>
            <a:pPr lvl="2"/>
            <a:r>
              <a:rPr lang="en-US" sz="1700" dirty="0" smtClean="0"/>
              <a:t>Contrast: Astronomy, HEP - Application characteristic better defined</a:t>
            </a:r>
          </a:p>
          <a:p>
            <a:pPr lvl="1"/>
            <a:r>
              <a:rPr lang="en-US" sz="1700" dirty="0" smtClean="0"/>
              <a:t>“Why is the </a:t>
            </a:r>
            <a:r>
              <a:rPr lang="en-US" sz="1700" dirty="0" err="1" smtClean="0"/>
              <a:t>TeraGrid</a:t>
            </a:r>
            <a:r>
              <a:rPr lang="en-US" sz="1700" dirty="0" smtClean="0"/>
              <a:t> is not used for data-intensive applications” </a:t>
            </a:r>
          </a:p>
          <a:p>
            <a:pPr lvl="2"/>
            <a:r>
              <a:rPr lang="en-US" sz="1700" dirty="0" smtClean="0"/>
              <a:t>Is it just about storage? Or is it about data transfer?</a:t>
            </a:r>
          </a:p>
          <a:p>
            <a:r>
              <a:rPr lang="en-US" sz="1700" dirty="0" smtClean="0"/>
              <a:t>“Building this infrastructure is not trivial” (Fox) </a:t>
            </a:r>
          </a:p>
          <a:p>
            <a:pPr lvl="1"/>
            <a:r>
              <a:rPr lang="en-US" sz="1700" dirty="0" smtClean="0"/>
              <a:t>Need Abstractions to Support Dynamic Applications</a:t>
            </a:r>
          </a:p>
          <a:p>
            <a:pPr lvl="2"/>
            <a:r>
              <a:rPr lang="en-US" sz="1700" dirty="0" smtClean="0"/>
              <a:t>Both Development and  System/Infrastructure level abstractions</a:t>
            </a:r>
          </a:p>
          <a:p>
            <a:pPr lvl="1"/>
            <a:r>
              <a:rPr lang="en-US" sz="1700" dirty="0" smtClean="0"/>
              <a:t>There are “hard” parts and tractable parts </a:t>
            </a:r>
          </a:p>
          <a:p>
            <a:pPr lvl="2"/>
            <a:r>
              <a:rPr lang="en-US" sz="1700" dirty="0" smtClean="0"/>
              <a:t>SAGA handles the hard part, opening up innovation elsewhere</a:t>
            </a:r>
          </a:p>
          <a:p>
            <a:r>
              <a:rPr lang="en-US" sz="1700" dirty="0" smtClean="0"/>
              <a:t>Moving compute to data: Is the data localization model imposed by Clouds scalable and/or sustainable" ?</a:t>
            </a:r>
          </a:p>
          <a:p>
            <a:pPr lvl="2"/>
            <a:endParaRPr lang="en-US" sz="1700" dirty="0" smtClean="0"/>
          </a:p>
          <a:p>
            <a:endParaRPr lang="en-US" sz="17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Overview</a:t>
            </a:r>
            <a:endParaRPr lang="en-US" dirty="0" smtClean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700" dirty="0" smtClean="0"/>
              <a:t>NGS Analytics</a:t>
            </a:r>
          </a:p>
          <a:p>
            <a:pPr lvl="1"/>
            <a:r>
              <a:rPr lang="en-US" sz="1700" dirty="0" smtClean="0"/>
              <a:t>BFAST </a:t>
            </a:r>
            <a:r>
              <a:rPr lang="en-US" sz="1700" dirty="0" smtClean="0"/>
              <a:t>as an </a:t>
            </a:r>
            <a:r>
              <a:rPr lang="en-US" sz="1700" dirty="0" smtClean="0"/>
              <a:t>example of NGS</a:t>
            </a:r>
            <a:r>
              <a:rPr lang="en-US" sz="1700" dirty="0" smtClean="0"/>
              <a:t> alignment Analytics</a:t>
            </a:r>
          </a:p>
          <a:p>
            <a:r>
              <a:rPr lang="en-US" sz="1700" dirty="0" smtClean="0"/>
              <a:t>BFAST computational characterization</a:t>
            </a:r>
          </a:p>
          <a:p>
            <a:pPr lvl="1"/>
            <a:r>
              <a:rPr lang="en-US" sz="1700" dirty="0" smtClean="0"/>
              <a:t>Tradeoffs: Com</a:t>
            </a:r>
            <a:r>
              <a:rPr lang="en-US" sz="1700" dirty="0" smtClean="0"/>
              <a:t>. </a:t>
            </a:r>
            <a:r>
              <a:rPr lang="en-US" sz="1700" dirty="0" err="1" smtClean="0"/>
              <a:t>vs</a:t>
            </a:r>
            <a:r>
              <a:rPr lang="en-US" sz="1700" dirty="0" smtClean="0"/>
              <a:t> </a:t>
            </a:r>
            <a:r>
              <a:rPr lang="en-US" sz="1700" dirty="0" err="1" smtClean="0"/>
              <a:t>Mem</a:t>
            </a:r>
            <a:r>
              <a:rPr lang="en-US" sz="1700" dirty="0" smtClean="0"/>
              <a:t>. </a:t>
            </a:r>
            <a:r>
              <a:rPr lang="en-US" sz="1700" dirty="0" err="1" smtClean="0"/>
              <a:t>vs</a:t>
            </a:r>
            <a:r>
              <a:rPr lang="en-US" sz="1700" dirty="0" smtClean="0"/>
              <a:t> I/O </a:t>
            </a:r>
            <a:r>
              <a:rPr lang="en-US" sz="1700" dirty="0" err="1" smtClean="0"/>
              <a:t>vs</a:t>
            </a:r>
            <a:r>
              <a:rPr lang="en-US" sz="1700" dirty="0" smtClean="0"/>
              <a:t> </a:t>
            </a:r>
            <a:r>
              <a:rPr lang="en-US" sz="1700" dirty="0" err="1" smtClean="0"/>
              <a:t>DoD</a:t>
            </a:r>
            <a:endParaRPr lang="en-US" sz="1700" dirty="0" smtClean="0"/>
          </a:p>
          <a:p>
            <a:pPr lvl="1"/>
            <a:r>
              <a:rPr lang="en-US" sz="1700" dirty="0" smtClean="0"/>
              <a:t>Sensitive to specific data-set </a:t>
            </a:r>
            <a:r>
              <a:rPr lang="en-US" sz="1700" dirty="0" smtClean="0"/>
              <a:t>size</a:t>
            </a:r>
          </a:p>
          <a:p>
            <a:pPr lvl="2"/>
            <a:r>
              <a:rPr lang="en-US" sz="1700" dirty="0" smtClean="0"/>
              <a:t>Thus need specific ….</a:t>
            </a:r>
          </a:p>
          <a:p>
            <a:r>
              <a:rPr lang="en-US" sz="1700" dirty="0" smtClean="0"/>
              <a:t>DARE</a:t>
            </a:r>
            <a:r>
              <a:rPr lang="en-US" sz="1700" dirty="0" smtClean="0"/>
              <a:t>-based </a:t>
            </a:r>
            <a:r>
              <a:rPr lang="en-US" sz="1700" dirty="0" smtClean="0"/>
              <a:t>Gateway</a:t>
            </a:r>
          </a:p>
          <a:p>
            <a:pPr lvl="1"/>
            <a:r>
              <a:rPr lang="en-US" sz="1700" dirty="0" smtClean="0"/>
              <a:t>XD/</a:t>
            </a:r>
            <a:r>
              <a:rPr lang="en-US" sz="1700" dirty="0" err="1" smtClean="0"/>
              <a:t>FutureGrid</a:t>
            </a:r>
            <a:r>
              <a:rPr lang="en-US" sz="1700" dirty="0" smtClean="0"/>
              <a:t> Solution:  Architecture, Performance and Scalability</a:t>
            </a:r>
          </a:p>
          <a:p>
            <a:pPr lvl="1"/>
            <a:r>
              <a:rPr lang="en-US" sz="1700" dirty="0" smtClean="0"/>
              <a:t>Towards Lessons and Experience from DARE-based Gateway</a:t>
            </a:r>
            <a:r>
              <a:rPr lang="en-US" sz="1700" dirty="0" smtClean="0"/>
              <a:t> </a:t>
            </a:r>
          </a:p>
          <a:p>
            <a:r>
              <a:rPr lang="en-US" sz="1700" dirty="0" smtClean="0"/>
              <a:t>Understand the present challenges for LS Applications on Cloud</a:t>
            </a:r>
          </a:p>
          <a:p>
            <a:pPr lvl="1"/>
            <a:r>
              <a:rPr lang="en-US" sz="1700" dirty="0" smtClean="0"/>
              <a:t>Understanding </a:t>
            </a:r>
            <a:r>
              <a:rPr lang="en-US" sz="1700" i="1" dirty="0" smtClean="0"/>
              <a:t>common</a:t>
            </a:r>
            <a:r>
              <a:rPr lang="en-US" sz="1700" dirty="0" smtClean="0"/>
              <a:t> computational </a:t>
            </a:r>
            <a:r>
              <a:rPr lang="en-US" sz="1700" dirty="0" smtClean="0"/>
              <a:t>characteristics</a:t>
            </a:r>
            <a:endParaRPr lang="en-US" sz="1700" dirty="0" smtClean="0"/>
          </a:p>
          <a:p>
            <a:pPr lvl="2"/>
            <a:endParaRPr lang="en-US" sz="1700" dirty="0" smtClean="0"/>
          </a:p>
          <a:p>
            <a:pPr lvl="1"/>
            <a:endParaRPr lang="en-US" sz="1700" dirty="0" smtClean="0"/>
          </a:p>
          <a:p>
            <a:endParaRPr lang="en-US" sz="17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LS Applications – compute and data intensive present broad range of challenges at scale</a:t>
            </a:r>
          </a:p>
          <a:p>
            <a:r>
              <a:rPr lang="en-US" dirty="0" smtClean="0"/>
              <a:t>Ready/Need for community provided solution on XD</a:t>
            </a:r>
          </a:p>
          <a:p>
            <a:pPr lvl="1"/>
            <a:r>
              <a:rPr lang="en-US" dirty="0" smtClean="0"/>
              <a:t>Extensions to abstractions for dynamic data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	SAGA Team and contributors: </a:t>
            </a:r>
            <a:r>
              <a:rPr lang="en-US" dirty="0" smtClean="0">
                <a:solidFill>
                  <a:srgbClr val="800000"/>
                </a:solidFill>
              </a:rPr>
              <a:t>http://</a:t>
            </a:r>
            <a:r>
              <a:rPr lang="en-US" dirty="0" err="1" smtClean="0">
                <a:solidFill>
                  <a:srgbClr val="800000"/>
                </a:solidFill>
              </a:rPr>
              <a:t>saga.cct.lsu.edu</a:t>
            </a:r>
            <a:endParaRPr lang="en-US" dirty="0" smtClean="0">
              <a:solidFill>
                <a:srgbClr val="800000"/>
              </a:solidFill>
            </a:endParaRP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Futuregrid</a:t>
            </a:r>
            <a:r>
              <a:rPr lang="en-US" dirty="0" smtClean="0"/>
              <a:t> Acknowledgement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	This document was developed with support from the National Science Foundation (NSF) under Grant No.0910812 to Indiana University for "</a:t>
            </a:r>
            <a:r>
              <a:rPr lang="en-US" dirty="0" err="1" smtClean="0">
                <a:solidFill>
                  <a:schemeClr val="tx1"/>
                </a:solidFill>
              </a:rPr>
              <a:t>FutureGrid</a:t>
            </a:r>
            <a:r>
              <a:rPr lang="en-US" dirty="0" smtClean="0">
                <a:solidFill>
                  <a:schemeClr val="tx1"/>
                </a:solidFill>
              </a:rPr>
              <a:t>: An Experimental, High-Performance Grid Test-bed." Any opinions, findings, and conclusions or recommendations expressed in this material are those of the </a:t>
            </a:r>
            <a:r>
              <a:rPr lang="en-US" dirty="0" err="1" smtClean="0">
                <a:solidFill>
                  <a:schemeClr val="tx1"/>
                </a:solidFill>
              </a:rPr>
              <a:t>author(s</a:t>
            </a:r>
            <a:r>
              <a:rPr lang="en-US" dirty="0" smtClean="0">
                <a:solidFill>
                  <a:schemeClr val="tx1"/>
                </a:solidFill>
              </a:rPr>
              <a:t>) and do not necessarily </a:t>
            </a:r>
            <a:r>
              <a:rPr lang="en-US" dirty="0" err="1" smtClean="0">
                <a:solidFill>
                  <a:schemeClr val="tx1"/>
                </a:solidFill>
              </a:rPr>
              <a:t>reaect</a:t>
            </a:r>
            <a:r>
              <a:rPr lang="en-US" dirty="0" smtClean="0">
                <a:solidFill>
                  <a:schemeClr val="tx1"/>
                </a:solidFill>
              </a:rPr>
              <a:t> the views </a:t>
            </a:r>
          </a:p>
          <a:p>
            <a:pPr>
              <a:buNone/>
            </a:pPr>
            <a:r>
              <a:rPr lang="en-US" i="1" dirty="0" smtClean="0"/>
              <a:t>     Also Acknowledge useful discussions:</a:t>
            </a:r>
          </a:p>
          <a:p>
            <a:pPr>
              <a:buNone/>
            </a:pPr>
            <a:r>
              <a:rPr lang="en-US" i="1" dirty="0" smtClean="0"/>
              <a:t>		 Geoffrey Fox and Jon </a:t>
            </a:r>
            <a:r>
              <a:rPr lang="en-US" i="1" dirty="0" err="1" smtClean="0"/>
              <a:t>Weissman</a:t>
            </a:r>
            <a:endParaRPr lang="en-US" i="1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prstClr val="white"/>
                </a:solidFill>
              </a:rPr>
              <a:t>BFAST: A prototype for NGS Analytics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0747" y="1346200"/>
            <a:ext cx="4880853" cy="5328120"/>
          </a:xfrm>
        </p:spPr>
        <p:txBody>
          <a:bodyPr>
            <a:normAutofit fontScale="77500" lnSpcReduction="20000"/>
          </a:bodyPr>
          <a:lstStyle/>
          <a:p>
            <a:r>
              <a:rPr lang="en-US" sz="1800" dirty="0" smtClean="0"/>
              <a:t>Classify </a:t>
            </a:r>
            <a:r>
              <a:rPr lang="en-US" sz="1800" dirty="0" smtClean="0"/>
              <a:t>most alignment software into categories based upon the property of the indexing</a:t>
            </a:r>
          </a:p>
          <a:p>
            <a:pPr lvl="1"/>
            <a:r>
              <a:rPr lang="en-US" sz="1600" dirty="0" smtClean="0"/>
              <a:t>Hash-based and Tree-based</a:t>
            </a:r>
          </a:p>
          <a:p>
            <a:r>
              <a:rPr lang="en-US" sz="1800" dirty="0" smtClean="0"/>
              <a:t>BFAST Higher </a:t>
            </a:r>
            <a:r>
              <a:rPr lang="en-US" sz="1800" dirty="0" smtClean="0"/>
              <a:t>sensitivity (CAL finding and gapped Smith-Waterman alignment)</a:t>
            </a:r>
          </a:p>
          <a:p>
            <a:r>
              <a:rPr lang="en-US" sz="1800" dirty="0" smtClean="0"/>
              <a:t>Relatively large memory and disk space</a:t>
            </a:r>
          </a:p>
          <a:p>
            <a:r>
              <a:rPr lang="en-US" sz="1800" dirty="0" smtClean="0"/>
              <a:t>Data types: (</a:t>
            </a:r>
            <a:r>
              <a:rPr lang="en-US" sz="1800" dirty="0" err="1" smtClean="0"/>
              <a:t>i</a:t>
            </a:r>
            <a:r>
              <a:rPr lang="en-US" sz="1800" dirty="0" smtClean="0"/>
              <a:t>) Short- Read (ii) Reference (iii) Index data</a:t>
            </a:r>
          </a:p>
          <a:p>
            <a:r>
              <a:rPr lang="en-US" sz="1800" dirty="0" smtClean="0"/>
              <a:t>Supports Advanced features: (</a:t>
            </a:r>
            <a:r>
              <a:rPr lang="en-US" sz="1800" dirty="0" err="1" smtClean="0"/>
              <a:t>i</a:t>
            </a:r>
            <a:r>
              <a:rPr lang="en-US" sz="1800" dirty="0" smtClean="0"/>
              <a:t>) Multi-threading support (ii) Low-memory option (index file splitting)</a:t>
            </a:r>
          </a:p>
          <a:p>
            <a:r>
              <a:rPr lang="en-US" sz="1800" dirty="0" smtClean="0"/>
              <a:t>Breaking up short-read data permits task-level concurrency</a:t>
            </a:r>
          </a:p>
          <a:p>
            <a:pPr lvl="1"/>
            <a:r>
              <a:rPr lang="en-US" dirty="0" smtClean="0"/>
              <a:t>Each Task requires full reference genome –  possible I/O bottleneck</a:t>
            </a:r>
          </a:p>
          <a:p>
            <a:pPr lvl="1"/>
            <a:r>
              <a:rPr lang="en-US" dirty="0" smtClean="0"/>
              <a:t>Distribute to over I/O bottleneck?</a:t>
            </a:r>
          </a:p>
          <a:p>
            <a:r>
              <a:rPr lang="en-US" sz="1800" dirty="0" smtClean="0"/>
              <a:t>Tradeoffs: Comp. </a:t>
            </a:r>
            <a:r>
              <a:rPr lang="en-US" sz="1800" dirty="0" err="1" smtClean="0"/>
              <a:t>vs</a:t>
            </a:r>
            <a:r>
              <a:rPr lang="en-US" sz="1800" dirty="0" smtClean="0"/>
              <a:t> </a:t>
            </a:r>
            <a:r>
              <a:rPr lang="en-US" sz="1800" dirty="0" err="1" smtClean="0"/>
              <a:t>Mem</a:t>
            </a:r>
            <a:r>
              <a:rPr lang="en-US" sz="1800" dirty="0" smtClean="0"/>
              <a:t>. </a:t>
            </a:r>
            <a:r>
              <a:rPr lang="en-US" sz="1800" dirty="0" err="1" smtClean="0"/>
              <a:t>vs</a:t>
            </a:r>
            <a:r>
              <a:rPr lang="en-US" sz="1800" dirty="0" smtClean="0"/>
              <a:t> I/O </a:t>
            </a:r>
            <a:r>
              <a:rPr lang="en-US" sz="1800" dirty="0" err="1" smtClean="0"/>
              <a:t>vs</a:t>
            </a:r>
            <a:r>
              <a:rPr lang="en-US" sz="1800" dirty="0" smtClean="0"/>
              <a:t> </a:t>
            </a:r>
            <a:r>
              <a:rPr lang="en-US" sz="1800" dirty="0" err="1" smtClean="0"/>
              <a:t>DoD</a:t>
            </a:r>
            <a:endParaRPr lang="en-US" sz="1800" dirty="0" smtClean="0"/>
          </a:p>
          <a:p>
            <a:pPr lvl="1"/>
            <a:r>
              <a:rPr lang="en-US" dirty="0" smtClean="0"/>
              <a:t>Sensitive to specific data-set size</a:t>
            </a:r>
          </a:p>
          <a:p>
            <a:endParaRPr lang="en-US" dirty="0"/>
          </a:p>
        </p:txBody>
      </p:sp>
      <p:pic>
        <p:nvPicPr>
          <p:cNvPr id="12" name="Picture 11" descr="workflo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/>
              </a:ext>
            </a:extLst>
          </a:blip>
          <a:stretch>
            <a:fillRect/>
          </a:stretch>
        </p:blipFill>
        <p:spPr>
          <a:xfrm>
            <a:off x="5548843" y="3695700"/>
            <a:ext cx="3174471" cy="276182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pic>
      <p:pic>
        <p:nvPicPr>
          <p:cNvPr id="13" name="Picture 12" descr="ngs-sw-co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9979" y="1346200"/>
            <a:ext cx="3828768" cy="190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NGS Analytics</a:t>
            </a:r>
            <a:endParaRPr lang="en-US" sz="2400" dirty="0"/>
          </a:p>
        </p:txBody>
      </p:sp>
      <p:pic>
        <p:nvPicPr>
          <p:cNvPr id="6" name="Content Placeholder 5" descr="nih_cost_per_genome.jpg"/>
          <p:cNvPicPr>
            <a:picLocks noGrp="1" noChangeAspect="1"/>
          </p:cNvPicPr>
          <p:nvPr>
            <p:ph idx="1"/>
          </p:nvPr>
        </p:nvPicPr>
        <p:blipFill>
          <a:blip r:embed="rId2"/>
          <a:srcRect l="-14834" r="-14834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prstClr val="white"/>
                </a:solidFill>
              </a:rPr>
              <a:t>BFAST: A prototype for NGS Analytics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0747" y="1450974"/>
            <a:ext cx="8182853" cy="4479925"/>
          </a:xfrm>
        </p:spPr>
        <p:txBody>
          <a:bodyPr>
            <a:noAutofit/>
          </a:bodyPr>
          <a:lstStyle/>
          <a:p>
            <a:r>
              <a:rPr lang="en-US" sz="1700" dirty="0" smtClean="0"/>
              <a:t>Most software is associated with specific sequencing </a:t>
            </a:r>
            <a:r>
              <a:rPr lang="en-US" sz="1700" dirty="0" smtClean="0"/>
              <a:t>instruments</a:t>
            </a:r>
          </a:p>
          <a:p>
            <a:pPr lvl="1"/>
            <a:r>
              <a:rPr lang="en-US" sz="1700" dirty="0" smtClean="0"/>
              <a:t>Multi-stage, but focus on alignment/mapping</a:t>
            </a:r>
          </a:p>
          <a:p>
            <a:r>
              <a:rPr lang="en-US" sz="1700" dirty="0" smtClean="0"/>
              <a:t>Classify </a:t>
            </a:r>
            <a:r>
              <a:rPr lang="en-US" sz="1700" dirty="0" smtClean="0"/>
              <a:t>most alignment software into categories 	based upon based upon indexing property</a:t>
            </a:r>
          </a:p>
          <a:p>
            <a:pPr lvl="1"/>
            <a:r>
              <a:rPr lang="en-US" sz="1700" dirty="0" smtClean="0"/>
              <a:t>Hash-based and Tree-based</a:t>
            </a:r>
          </a:p>
          <a:p>
            <a:r>
              <a:rPr lang="en-US" sz="1700" dirty="0" smtClean="0"/>
              <a:t>Relative to other alignments programs, 					BFAST has:		</a:t>
            </a:r>
            <a:endParaRPr lang="en-US" sz="1700" dirty="0" smtClean="0"/>
          </a:p>
          <a:p>
            <a:pPr lvl="1"/>
            <a:r>
              <a:rPr lang="en-US" sz="1700" dirty="0" smtClean="0"/>
              <a:t>higher sensitivity</a:t>
            </a:r>
          </a:p>
          <a:p>
            <a:pPr lvl="1"/>
            <a:r>
              <a:rPr lang="en-US" sz="1700" dirty="0" smtClean="0"/>
              <a:t>large </a:t>
            </a:r>
            <a:r>
              <a:rPr lang="en-US" sz="1700" dirty="0" smtClean="0"/>
              <a:t>memory</a:t>
            </a:r>
            <a:r>
              <a:rPr lang="en-US" sz="1700" dirty="0" smtClean="0"/>
              <a:t> and </a:t>
            </a:r>
            <a:r>
              <a:rPr lang="en-US" sz="1700" dirty="0" smtClean="0"/>
              <a:t>disk</a:t>
            </a:r>
            <a:r>
              <a:rPr lang="en-US" sz="1700" dirty="0" smtClean="0"/>
              <a:t> requirements</a:t>
            </a:r>
          </a:p>
          <a:p>
            <a:r>
              <a:rPr lang="en-US" sz="1700" dirty="0" smtClean="0"/>
              <a:t>Data </a:t>
            </a:r>
            <a:r>
              <a:rPr lang="en-US" sz="1700" dirty="0" smtClean="0"/>
              <a:t>types:</a:t>
            </a:r>
            <a:endParaRPr lang="en-US" sz="1700" dirty="0" smtClean="0"/>
          </a:p>
          <a:p>
            <a:pPr lvl="1"/>
            <a:r>
              <a:rPr lang="en-US" sz="1700" dirty="0" smtClean="0"/>
              <a:t>Short read  data</a:t>
            </a:r>
          </a:p>
          <a:p>
            <a:pPr lvl="1"/>
            <a:r>
              <a:rPr lang="en-US" sz="1700" dirty="0" smtClean="0"/>
              <a:t>Reference </a:t>
            </a:r>
            <a:r>
              <a:rPr lang="en-US" sz="1700" dirty="0" smtClean="0"/>
              <a:t>Index data</a:t>
            </a:r>
          </a:p>
          <a:p>
            <a:endParaRPr lang="en-US" sz="1700" dirty="0" smtClean="0"/>
          </a:p>
        </p:txBody>
      </p:sp>
      <p:pic>
        <p:nvPicPr>
          <p:cNvPr id="13" name="Picture 12" descr="ngs-sw-co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7600" y="4645585"/>
            <a:ext cx="4114800" cy="2047315"/>
          </a:xfrm>
          <a:prstGeom prst="rect">
            <a:avLst/>
          </a:prstGeom>
        </p:spPr>
      </p:pic>
      <p:pic>
        <p:nvPicPr>
          <p:cNvPr id="6" name="Picture 5" descr="workflo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/>
              </a:ext>
            </a:extLst>
          </a:blip>
          <a:stretch>
            <a:fillRect/>
          </a:stretch>
        </p:blipFill>
        <p:spPr>
          <a:xfrm>
            <a:off x="5992679" y="1866900"/>
            <a:ext cx="2846521" cy="247650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prstClr val="white"/>
                </a:solidFill>
              </a:rPr>
              <a:t>BFAST: A prototype for NGS Analytics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4000" y="1498600"/>
            <a:ext cx="4291100" cy="4279900"/>
          </a:xfrm>
        </p:spPr>
        <p:txBody>
          <a:bodyPr>
            <a:noAutofit/>
          </a:bodyPr>
          <a:lstStyle/>
          <a:p>
            <a:r>
              <a:rPr lang="en-US" sz="1700" dirty="0" smtClean="0"/>
              <a:t>Supports </a:t>
            </a:r>
            <a:r>
              <a:rPr lang="en-US" sz="1700" dirty="0" smtClean="0"/>
              <a:t>Advanced features:</a:t>
            </a:r>
            <a:r>
              <a:rPr lang="en-US" sz="1700" dirty="0" smtClean="0"/>
              <a:t> </a:t>
            </a:r>
            <a:endParaRPr lang="en-US" sz="1700" dirty="0" smtClean="0"/>
          </a:p>
          <a:p>
            <a:pPr lvl="1"/>
            <a:r>
              <a:rPr lang="en-US" sz="1700" dirty="0" smtClean="0"/>
              <a:t> </a:t>
            </a:r>
            <a:r>
              <a:rPr lang="en-US" sz="1700" dirty="0" smtClean="0"/>
              <a:t>Multi-threading support</a:t>
            </a:r>
            <a:r>
              <a:rPr lang="en-US" sz="1700" dirty="0" smtClean="0"/>
              <a:t> </a:t>
            </a:r>
            <a:endParaRPr lang="en-US" sz="1700" dirty="0" smtClean="0"/>
          </a:p>
          <a:p>
            <a:pPr lvl="1"/>
            <a:r>
              <a:rPr lang="en-US" sz="1700" dirty="0" smtClean="0"/>
              <a:t>Low</a:t>
            </a:r>
            <a:r>
              <a:rPr lang="en-US" sz="1700" dirty="0" smtClean="0"/>
              <a:t>-memory option (index file splitting)</a:t>
            </a:r>
            <a:endParaRPr lang="en-US" sz="1700" dirty="0" smtClean="0"/>
          </a:p>
          <a:p>
            <a:r>
              <a:rPr lang="en-US" sz="1700" dirty="0" smtClean="0"/>
              <a:t>Breaking </a:t>
            </a:r>
            <a:r>
              <a:rPr lang="en-US" sz="1700" dirty="0" smtClean="0"/>
              <a:t>up short-read data permits task-level concurrency</a:t>
            </a:r>
          </a:p>
          <a:p>
            <a:pPr lvl="1"/>
            <a:r>
              <a:rPr lang="en-US" sz="1700" dirty="0" smtClean="0"/>
              <a:t>Each</a:t>
            </a:r>
            <a:r>
              <a:rPr lang="en-US" sz="1700" dirty="0" smtClean="0"/>
              <a:t> task </a:t>
            </a:r>
            <a:r>
              <a:rPr lang="en-US" sz="1700" dirty="0" smtClean="0"/>
              <a:t>requires full reference </a:t>
            </a:r>
            <a:r>
              <a:rPr lang="en-US" sz="1700" dirty="0" smtClean="0"/>
              <a:t>genome</a:t>
            </a:r>
            <a:r>
              <a:rPr lang="en-US" sz="1700" dirty="0" smtClean="0"/>
              <a:t> </a:t>
            </a:r>
            <a:r>
              <a:rPr lang="en-US" sz="1700" dirty="0" smtClean="0"/>
              <a:t>possible </a:t>
            </a:r>
            <a:r>
              <a:rPr lang="en-US" sz="1700" dirty="0" smtClean="0"/>
              <a:t>I/O </a:t>
            </a:r>
            <a:r>
              <a:rPr lang="en-US" sz="1700" dirty="0" smtClean="0"/>
              <a:t>bottleneck</a:t>
            </a:r>
          </a:p>
          <a:p>
            <a:pPr lvl="1"/>
            <a:r>
              <a:rPr lang="en-US" sz="1700" dirty="0" smtClean="0"/>
              <a:t>Distribute to overcome I/O bottleneck?</a:t>
            </a:r>
            <a:endParaRPr lang="en-US" sz="1700" dirty="0" smtClean="0"/>
          </a:p>
          <a:p>
            <a:r>
              <a:rPr lang="en-US" sz="1700" dirty="0" smtClean="0"/>
              <a:t>Tradeoffs:</a:t>
            </a:r>
          </a:p>
          <a:p>
            <a:pPr lvl="1"/>
            <a:r>
              <a:rPr lang="en-US" sz="1700" dirty="0" smtClean="0"/>
              <a:t>Com. </a:t>
            </a:r>
            <a:r>
              <a:rPr lang="en-US" sz="1700" dirty="0" err="1" smtClean="0"/>
              <a:t>vs</a:t>
            </a:r>
            <a:r>
              <a:rPr lang="en-US" sz="1700" dirty="0" smtClean="0"/>
              <a:t> </a:t>
            </a:r>
            <a:r>
              <a:rPr lang="en-US" sz="1700" dirty="0" err="1" smtClean="0"/>
              <a:t>Mem</a:t>
            </a:r>
            <a:r>
              <a:rPr lang="en-US" sz="1700" dirty="0" smtClean="0"/>
              <a:t>. </a:t>
            </a:r>
            <a:r>
              <a:rPr lang="en-US" sz="1700" dirty="0" err="1" smtClean="0"/>
              <a:t>vs</a:t>
            </a:r>
            <a:r>
              <a:rPr lang="en-US" sz="1700" dirty="0" smtClean="0"/>
              <a:t> I/O </a:t>
            </a:r>
            <a:r>
              <a:rPr lang="en-US" sz="1700" dirty="0" err="1" smtClean="0"/>
              <a:t>vs</a:t>
            </a:r>
            <a:r>
              <a:rPr lang="en-US" sz="1700" dirty="0" smtClean="0"/>
              <a:t> </a:t>
            </a:r>
            <a:r>
              <a:rPr lang="en-US" sz="1700" dirty="0" err="1" smtClean="0"/>
              <a:t>DoD</a:t>
            </a:r>
            <a:endParaRPr lang="en-US" sz="1700" dirty="0" smtClean="0"/>
          </a:p>
          <a:p>
            <a:pPr lvl="1"/>
            <a:r>
              <a:rPr lang="en-US" sz="1700" dirty="0" smtClean="0"/>
              <a:t>Sensitive to specific data-set </a:t>
            </a:r>
            <a:r>
              <a:rPr lang="en-US" sz="1700" dirty="0" smtClean="0"/>
              <a:t>size</a:t>
            </a:r>
          </a:p>
          <a:p>
            <a:endParaRPr lang="en-US" sz="1700" dirty="0" smtClean="0"/>
          </a:p>
          <a:p>
            <a:endParaRPr lang="en-US" sz="1700" dirty="0"/>
          </a:p>
        </p:txBody>
      </p:sp>
      <p:grpSp>
        <p:nvGrpSpPr>
          <p:cNvPr id="5" name="Group 24"/>
          <p:cNvGrpSpPr/>
          <p:nvPr/>
        </p:nvGrpSpPr>
        <p:grpSpPr>
          <a:xfrm>
            <a:off x="4595900" y="4548381"/>
            <a:ext cx="4336042" cy="1880418"/>
            <a:chOff x="182607" y="1417638"/>
            <a:chExt cx="8124347" cy="1968855"/>
          </a:xfrm>
        </p:grpSpPr>
        <p:sp>
          <p:nvSpPr>
            <p:cNvPr id="6" name="Right Arrow Callout 5"/>
            <p:cNvSpPr/>
            <p:nvPr/>
          </p:nvSpPr>
          <p:spPr>
            <a:xfrm>
              <a:off x="3445432" y="1658871"/>
              <a:ext cx="3181658" cy="1443182"/>
            </a:xfrm>
            <a:prstGeom prst="rightArrowCallout">
              <a:avLst>
                <a:gd name="adj1" fmla="val 25000"/>
                <a:gd name="adj2" fmla="val 25000"/>
                <a:gd name="adj3" fmla="val 25000"/>
                <a:gd name="adj4" fmla="val 52961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Mapping </a:t>
              </a:r>
            </a:p>
            <a:p>
              <a:pPr algn="ctr"/>
              <a:r>
                <a:rPr lang="en-US" sz="1200" dirty="0" smtClean="0"/>
                <a:t>(Bfast)</a:t>
              </a:r>
              <a:endParaRPr lang="en-US" sz="12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794499" y="1658871"/>
              <a:ext cx="1512455" cy="144318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SNP finding</a:t>
              </a:r>
            </a:p>
          </p:txBody>
        </p:sp>
        <p:sp>
          <p:nvSpPr>
            <p:cNvPr id="8" name="Vertical Scroll 7"/>
            <p:cNvSpPr/>
            <p:nvPr/>
          </p:nvSpPr>
          <p:spPr>
            <a:xfrm>
              <a:off x="182607" y="1417638"/>
              <a:ext cx="2182217" cy="881129"/>
            </a:xfrm>
            <a:prstGeom prst="verticalScroll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Ref. Genome</a:t>
              </a:r>
            </a:p>
          </p:txBody>
        </p:sp>
        <p:sp>
          <p:nvSpPr>
            <p:cNvPr id="9" name="Vertical Scroll 8"/>
            <p:cNvSpPr/>
            <p:nvPr/>
          </p:nvSpPr>
          <p:spPr>
            <a:xfrm>
              <a:off x="182607" y="2505364"/>
              <a:ext cx="2461299" cy="881129"/>
            </a:xfrm>
            <a:prstGeom prst="verticalScroll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NGS short reads</a:t>
              </a:r>
            </a:p>
          </p:txBody>
        </p:sp>
        <p:sp>
          <p:nvSpPr>
            <p:cNvPr id="10" name="Right Bracket 9"/>
            <p:cNvSpPr/>
            <p:nvPr/>
          </p:nvSpPr>
          <p:spPr>
            <a:xfrm>
              <a:off x="2544886" y="1934489"/>
              <a:ext cx="323272" cy="900545"/>
            </a:xfrm>
            <a:prstGeom prst="rightBracket">
              <a:avLst/>
            </a:prstGeom>
            <a:noFill/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1" name="Right Arrow 10"/>
            <p:cNvSpPr/>
            <p:nvPr/>
          </p:nvSpPr>
          <p:spPr>
            <a:xfrm>
              <a:off x="2914338" y="2298767"/>
              <a:ext cx="531092" cy="206597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007431469"/>
              </p:ext>
            </p:extLst>
          </p:nvPr>
        </p:nvGraphicFramePr>
        <p:xfrm>
          <a:off x="5321300" y="1442717"/>
          <a:ext cx="3187700" cy="3535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63596"/>
                <a:gridCol w="576316"/>
                <a:gridCol w="624342"/>
                <a:gridCol w="635014"/>
                <a:gridCol w="788432"/>
              </a:tblGrid>
              <a:tr h="34131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B. </a:t>
                      </a:r>
                      <a:r>
                        <a:rPr lang="en-US" sz="800" dirty="0" err="1" smtClean="0"/>
                        <a:t>Glumae</a:t>
                      </a:r>
                      <a:r>
                        <a:rPr lang="en-US" sz="800" dirty="0" smtClean="0"/>
                        <a:t> (BG)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Human</a:t>
                      </a:r>
                      <a:r>
                        <a:rPr lang="en-US" sz="800" baseline="0" dirty="0" smtClean="0"/>
                        <a:t> Genome (HG)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HG</a:t>
                      </a:r>
                      <a:r>
                        <a:rPr lang="en-US" sz="800" baseline="0" dirty="0" smtClean="0"/>
                        <a:t> - </a:t>
                      </a:r>
                      <a:r>
                        <a:rPr lang="en-US" sz="800" baseline="0" dirty="0" err="1" smtClean="0"/>
                        <a:t>Chr</a:t>
                      </a:r>
                      <a:r>
                        <a:rPr lang="en-US" sz="800" baseline="0" dirty="0" smtClean="0"/>
                        <a:t> 21</a:t>
                      </a:r>
                      <a:endParaRPr lang="en-US" sz="800" dirty="0"/>
                    </a:p>
                  </a:txBody>
                  <a:tcPr/>
                </a:tc>
              </a:tr>
              <a:tr h="277812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Genome Size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7 Mbp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2.8Gbp (hg18)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47 Mbp (hg18-chr21)</a:t>
                      </a:r>
                      <a:endParaRPr lang="en-US" sz="800" dirty="0"/>
                    </a:p>
                  </a:txBody>
                  <a:tcPr/>
                </a:tc>
              </a:tr>
              <a:tr h="277812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NGS Type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Whole Genome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Exome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Exome</a:t>
                      </a:r>
                      <a:endParaRPr lang="en-US" sz="800" dirty="0"/>
                    </a:p>
                  </a:txBody>
                  <a:tcPr/>
                </a:tc>
              </a:tr>
              <a:tr h="341312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NGS Data Size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12.6 GB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5.6 GB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5.6 GB</a:t>
                      </a:r>
                      <a:endParaRPr lang="en-US" sz="800" dirty="0"/>
                    </a:p>
                  </a:txBody>
                  <a:tcPr/>
                </a:tc>
              </a:tr>
              <a:tr h="277812">
                <a:tc rowSpan="2">
                  <a:txBody>
                    <a:bodyPr/>
                    <a:lstStyle/>
                    <a:p>
                      <a:r>
                        <a:rPr lang="en-US" sz="800" dirty="0" smtClean="0"/>
                        <a:t>Ref.</a:t>
                      </a:r>
                      <a:r>
                        <a:rPr lang="en-US" sz="800" baseline="0" dirty="0" smtClean="0"/>
                        <a:t> Index Data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40</a:t>
                      </a:r>
                      <a:r>
                        <a:rPr lang="en-US" sz="800" baseline="0" dirty="0" smtClean="0"/>
                        <a:t> index files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40</a:t>
                      </a:r>
                      <a:r>
                        <a:rPr lang="en-US" sz="800" baseline="0" dirty="0" smtClean="0"/>
                        <a:t> GB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130 GB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70 GB</a:t>
                      </a:r>
                      <a:endParaRPr lang="en-US" sz="800" dirty="0"/>
                    </a:p>
                  </a:txBody>
                  <a:tcPr/>
                </a:tc>
              </a:tr>
              <a:tr h="277812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10 index files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</a:tr>
              <a:tr h="277812">
                <a:tc rowSpan="2">
                  <a:txBody>
                    <a:bodyPr/>
                    <a:lstStyle/>
                    <a:p>
                      <a:r>
                        <a:rPr lang="en-US" sz="800" dirty="0" smtClean="0"/>
                        <a:t>Minimum</a:t>
                      </a:r>
                      <a:r>
                        <a:rPr lang="en-US" sz="800" baseline="0" dirty="0" smtClean="0"/>
                        <a:t> Memory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40 index files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9.5 MB 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 GB </a:t>
                      </a:r>
                      <a:endParaRPr lang="en-US" sz="800" dirty="0">
                        <a:latin typeface="Symbol" charset="2"/>
                        <a:cs typeface="Symbol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aseline="0" dirty="0" smtClean="0"/>
                        <a:t>42 MB </a:t>
                      </a:r>
                      <a:endParaRPr lang="en-US" sz="800" dirty="0">
                        <a:latin typeface="Symbol" charset="2"/>
                        <a:cs typeface="Symbol" charset="2"/>
                      </a:endParaRPr>
                    </a:p>
                  </a:txBody>
                  <a:tcPr/>
                </a:tc>
              </a:tr>
              <a:tr h="27781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10 index files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35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38 MB </a:t>
                      </a:r>
                      <a:endParaRPr lang="en-US" sz="800" dirty="0" smtClean="0">
                        <a:latin typeface="Symbol" charset="2"/>
                        <a:cs typeface="Symbol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35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Symbol" charset="2"/>
                          <a:cs typeface="Symbol" charset="2"/>
                        </a:rPr>
                        <a:t>12 </a:t>
                      </a:r>
                      <a:r>
                        <a:rPr lang="en-US" sz="800" dirty="0" smtClean="0">
                          <a:latin typeface="+mj-lt"/>
                          <a:cs typeface="Symbol" charset="2"/>
                        </a:rPr>
                        <a:t>GB </a:t>
                      </a:r>
                      <a:endParaRPr lang="en-US" sz="800" dirty="0" smtClean="0">
                        <a:latin typeface="Symbol" charset="2"/>
                        <a:cs typeface="Symbol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35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Symbol" charset="2"/>
                          <a:cs typeface="Symbol" charset="2"/>
                        </a:rPr>
                        <a:t>164 MB 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263714"/>
            <a:ext cx="8115300" cy="914400"/>
          </a:xfrm>
        </p:spPr>
        <p:txBody>
          <a:bodyPr>
            <a:noAutofit/>
          </a:bodyPr>
          <a:lstStyle/>
          <a:p>
            <a:r>
              <a:rPr lang="en-US" sz="2300" dirty="0" smtClean="0"/>
              <a:t>BFAST Tradeoffs: Comp. </a:t>
            </a:r>
            <a:r>
              <a:rPr lang="en-US" sz="2300" dirty="0" err="1" smtClean="0"/>
              <a:t>vs</a:t>
            </a:r>
            <a:r>
              <a:rPr lang="en-US" sz="2300" dirty="0" smtClean="0"/>
              <a:t> </a:t>
            </a:r>
            <a:r>
              <a:rPr lang="en-US" sz="2300" dirty="0" err="1" smtClean="0"/>
              <a:t>Mem</a:t>
            </a:r>
            <a:r>
              <a:rPr lang="en-US" sz="2300" dirty="0" smtClean="0"/>
              <a:t>. </a:t>
            </a:r>
            <a:r>
              <a:rPr lang="en-US" sz="2300" dirty="0" err="1" smtClean="0"/>
              <a:t>vs</a:t>
            </a:r>
            <a:r>
              <a:rPr lang="en-US" sz="2300" dirty="0" smtClean="0"/>
              <a:t> I/O </a:t>
            </a:r>
            <a:r>
              <a:rPr lang="en-US" sz="2300" dirty="0" err="1" smtClean="0"/>
              <a:t>vs</a:t>
            </a:r>
            <a:r>
              <a:rPr lang="en-US" sz="2300" dirty="0" smtClean="0"/>
              <a:t> </a:t>
            </a:r>
            <a:r>
              <a:rPr lang="en-US" sz="2300" dirty="0" err="1" smtClean="0"/>
              <a:t>DoD</a:t>
            </a:r>
            <a:r>
              <a:rPr lang="en-US" sz="2300" dirty="0" smtClean="0"/>
              <a:t/>
            </a:r>
            <a:br>
              <a:rPr lang="en-US" sz="2300" dirty="0" smtClean="0"/>
            </a:br>
            <a:endParaRPr lang="en-US" sz="2300" dirty="0"/>
          </a:p>
        </p:txBody>
      </p:sp>
      <p:pic>
        <p:nvPicPr>
          <p:cNvPr id="4" name="Picture 3" descr="readsvstime_hg18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/>
              </a:ext>
            </a:extLst>
          </a:blip>
          <a:stretch>
            <a:fillRect/>
          </a:stretch>
        </p:blipFill>
        <p:spPr>
          <a:xfrm>
            <a:off x="0" y="1725723"/>
            <a:ext cx="4356399" cy="304947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209801" y="1178114"/>
            <a:ext cx="630688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Possible solution: Logical and then physical distribution</a:t>
            </a:r>
            <a:endParaRPr lang="en-US" dirty="0"/>
          </a:p>
        </p:txBody>
      </p:sp>
      <p:pic>
        <p:nvPicPr>
          <p:cNvPr id="7" name="Picture 6" descr="table5-ecmls0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5653" y="4940301"/>
            <a:ext cx="5429491" cy="1688700"/>
          </a:xfrm>
          <a:prstGeom prst="rect">
            <a:avLst/>
          </a:prstGeom>
        </p:spPr>
      </p:pic>
      <p:pic>
        <p:nvPicPr>
          <p:cNvPr id="8" name="Picture 7" descr="threadsvsti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7928" y="1702121"/>
            <a:ext cx="4571543" cy="3200080"/>
          </a:xfrm>
          <a:prstGeom prst="rect">
            <a:avLst/>
          </a:prstGeom>
        </p:spPr>
      </p:pic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28036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007431469"/>
              </p:ext>
            </p:extLst>
          </p:nvPr>
        </p:nvGraphicFramePr>
        <p:xfrm>
          <a:off x="60843" y="3183883"/>
          <a:ext cx="9032357" cy="3032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96951"/>
                <a:gridCol w="1632992"/>
                <a:gridCol w="1769075"/>
                <a:gridCol w="1799315"/>
                <a:gridCol w="2234024"/>
              </a:tblGrid>
              <a:tr h="388887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B. </a:t>
                      </a:r>
                      <a:r>
                        <a:rPr lang="en-US" sz="1600" dirty="0" err="1" smtClean="0"/>
                        <a:t>Glumae</a:t>
                      </a:r>
                      <a:r>
                        <a:rPr lang="en-US" sz="1600" dirty="0" smtClean="0"/>
                        <a:t> (BG)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Human</a:t>
                      </a:r>
                      <a:r>
                        <a:rPr lang="en-US" sz="1600" baseline="0" dirty="0" smtClean="0"/>
                        <a:t> Genome (HG)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HG</a:t>
                      </a:r>
                      <a:r>
                        <a:rPr lang="en-US" sz="1600" baseline="0" dirty="0" smtClean="0"/>
                        <a:t> - </a:t>
                      </a:r>
                      <a:r>
                        <a:rPr lang="en-US" sz="1600" baseline="0" dirty="0" err="1" smtClean="0"/>
                        <a:t>Chr</a:t>
                      </a:r>
                      <a:r>
                        <a:rPr lang="en-US" sz="1600" baseline="0" dirty="0" smtClean="0"/>
                        <a:t> 21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Genome Size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 Mbp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2.8Gbp (hg18)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47 Mbp (hg18-chr21)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NGS Type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Whole Genome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Exome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Exome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NGS Data Size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12.6 GB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5.6 GB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5.6 GB</a:t>
                      </a:r>
                      <a:endParaRPr lang="en-US" sz="1600" dirty="0"/>
                    </a:p>
                  </a:txBody>
                  <a:tcPr/>
                </a:tc>
              </a:tr>
              <a:tr h="289560">
                <a:tc rowSpan="2">
                  <a:txBody>
                    <a:bodyPr/>
                    <a:lstStyle/>
                    <a:p>
                      <a:r>
                        <a:rPr lang="en-US" sz="1600" dirty="0" smtClean="0"/>
                        <a:t>Ref.</a:t>
                      </a:r>
                      <a:r>
                        <a:rPr lang="en-US" sz="1600" baseline="0" dirty="0" smtClean="0"/>
                        <a:t> Index Data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40</a:t>
                      </a:r>
                      <a:r>
                        <a:rPr lang="en-US" sz="1600" baseline="0" dirty="0" smtClean="0"/>
                        <a:t> index files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40</a:t>
                      </a:r>
                      <a:r>
                        <a:rPr lang="en-US" sz="1600" baseline="0" dirty="0" smtClean="0"/>
                        <a:t> GB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130 GB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70 GB</a:t>
                      </a:r>
                      <a:endParaRPr lang="en-US" sz="1600" dirty="0"/>
                    </a:p>
                  </a:txBody>
                  <a:tcPr/>
                </a:tc>
              </a:tr>
              <a:tr h="289560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 index files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289560">
                <a:tc rowSpan="2">
                  <a:txBody>
                    <a:bodyPr/>
                    <a:lstStyle/>
                    <a:p>
                      <a:r>
                        <a:rPr lang="en-US" sz="1600" dirty="0" smtClean="0"/>
                        <a:t>Minimum</a:t>
                      </a:r>
                      <a:r>
                        <a:rPr lang="en-US" sz="1600" baseline="0" dirty="0" smtClean="0"/>
                        <a:t> Memory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40 index files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9.5 MB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 GB </a:t>
                      </a:r>
                      <a:endParaRPr lang="en-US" sz="1600" dirty="0">
                        <a:latin typeface="Symbol" charset="2"/>
                        <a:cs typeface="Symbol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/>
                        <a:t>42 MB </a:t>
                      </a:r>
                      <a:endParaRPr lang="en-US" sz="1600" dirty="0">
                        <a:latin typeface="Symbol" charset="2"/>
                        <a:cs typeface="Symbol" charset="2"/>
                      </a:endParaRPr>
                    </a:p>
                  </a:txBody>
                  <a:tcPr/>
                </a:tc>
              </a:tr>
              <a:tr h="2895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 index files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35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38 MB </a:t>
                      </a:r>
                      <a:endParaRPr lang="en-US" sz="1600" dirty="0" smtClean="0">
                        <a:latin typeface="Symbol" charset="2"/>
                        <a:cs typeface="Symbol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35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Symbol" charset="2"/>
                          <a:cs typeface="Symbol" charset="2"/>
                        </a:rPr>
                        <a:t>12 </a:t>
                      </a:r>
                      <a:r>
                        <a:rPr lang="en-US" sz="1600" dirty="0" smtClean="0">
                          <a:latin typeface="+mj-lt"/>
                          <a:cs typeface="Symbol" charset="2"/>
                        </a:rPr>
                        <a:t>GB </a:t>
                      </a:r>
                      <a:endParaRPr lang="en-US" sz="1600" dirty="0" smtClean="0">
                        <a:latin typeface="Symbol" charset="2"/>
                        <a:cs typeface="Symbol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35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Symbol" charset="2"/>
                          <a:cs typeface="Symbol" charset="2"/>
                        </a:rPr>
                        <a:t>164 MB 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itle 1"/>
          <p:cNvSpPr txBox="1">
            <a:spLocks/>
          </p:cNvSpPr>
          <p:nvPr/>
        </p:nvSpPr>
        <p:spPr>
          <a:xfrm>
            <a:off x="1114424" y="266700"/>
            <a:ext cx="8029576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BFAST: </a:t>
            </a:r>
            <a:r>
              <a:rPr lang="en-US" sz="24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Configuration values for 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problem sizes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30643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7" name="Picture 2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67613" y="36513"/>
            <a:ext cx="1576387" cy="9540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26629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SAGA: In a nutshell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dirty="0" smtClean="0"/>
              <a:t>There exists a lack of Programmatic approaches that:</a:t>
            </a:r>
          </a:p>
          <a:p>
            <a:pPr lvl="1"/>
            <a:r>
              <a:rPr lang="en-US" dirty="0" smtClean="0"/>
              <a:t>Provide general-purpose, basic &amp; common distributed functionality for applications; hide underlying complexity, varying semantics..</a:t>
            </a:r>
          </a:p>
          <a:p>
            <a:pPr lvl="1"/>
            <a:r>
              <a:rPr lang="en-US" dirty="0" smtClean="0"/>
              <a:t>The building blocks upon which to construct “consistent” higher-levels of functionality and abstractions</a:t>
            </a:r>
          </a:p>
          <a:p>
            <a:pPr lvl="1"/>
            <a:r>
              <a:rPr lang="en-US" dirty="0" smtClean="0"/>
              <a:t>Meets the need for a Broad Spectrum of Applications </a:t>
            </a:r>
          </a:p>
          <a:p>
            <a:pPr lvl="2"/>
            <a:r>
              <a:rPr lang="en-US" dirty="0" smtClean="0"/>
              <a:t>Simple scripts, Gateways,  Tooling, Workflow…</a:t>
            </a:r>
          </a:p>
          <a:p>
            <a:pPr lvl="0"/>
            <a:r>
              <a:rPr lang="en-US" dirty="0" smtClean="0"/>
              <a:t>Simple, integrated, stable, uniform and community-standard </a:t>
            </a:r>
          </a:p>
          <a:p>
            <a:pPr lvl="1"/>
            <a:r>
              <a:rPr lang="en-US" dirty="0" smtClean="0"/>
              <a:t>Simple and Stable: 80:20 restricted scope</a:t>
            </a:r>
          </a:p>
          <a:p>
            <a:pPr lvl="1"/>
            <a:r>
              <a:rPr lang="en-US" dirty="0" smtClean="0"/>
              <a:t>Integrated: Similar semantics &amp; style across primary functional areas</a:t>
            </a:r>
          </a:p>
          <a:p>
            <a:pPr lvl="1"/>
            <a:r>
              <a:rPr lang="en-US" dirty="0" smtClean="0"/>
              <a:t>Uniform: Same interface for different distributed systems</a:t>
            </a:r>
          </a:p>
          <a:p>
            <a:pPr lvl="1"/>
            <a:r>
              <a:rPr lang="en-US" dirty="0" smtClean="0">
                <a:solidFill>
                  <a:srgbClr val="800000"/>
                </a:solidFill>
              </a:rPr>
              <a:t>OGF-standard, “official” Access  Layer/API of EGI, NSF-XD</a:t>
            </a:r>
            <a:endParaRPr lang="en-US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dirty="0" smtClean="0"/>
              <a:t>Standards-based approach: A Technical and an Economic  (Moral?) imperative &amp; case:</a:t>
            </a:r>
          </a:p>
          <a:p>
            <a:endParaRPr lang="en-US" dirty="0"/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>
          <a:xfrm>
            <a:off x="757947" y="1178114"/>
            <a:ext cx="7966954" cy="50333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Tx/>
              <a:buFont typeface="Wingdings 2" pitchFamily="18" charset="2"/>
              <a:buChar char=""/>
              <a:tabLst/>
              <a:defRPr/>
            </a:pPr>
            <a:endParaRPr kumimoji="0" lang="en-US" sz="17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SAGA – An Overview</a:t>
            </a:r>
            <a:endParaRPr lang="en-US" sz="2400" dirty="0"/>
          </a:p>
        </p:txBody>
      </p:sp>
      <p:pic>
        <p:nvPicPr>
          <p:cNvPr id="4" name="Content Placeholder 3" descr="bigpicture.png"/>
          <p:cNvPicPr>
            <a:picLocks noGrp="1" noChangeAspect="1"/>
          </p:cNvPicPr>
          <p:nvPr>
            <p:ph idx="1"/>
          </p:nvPr>
        </p:nvPicPr>
        <p:blipFill>
          <a:blip r:embed="rId2"/>
          <a:srcRect t="-46344" b="-46344"/>
          <a:stretch>
            <a:fillRect/>
          </a:stretch>
        </p:blipFill>
        <p:spPr>
          <a:xfrm>
            <a:off x="63503" y="1529880"/>
            <a:ext cx="8661398" cy="501062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saga_theme">
  <a:themeElements>
    <a:clrScheme name="Perspective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Perspective.thmx</Template>
  <TotalTime>3407</TotalTime>
  <Words>1741</Words>
  <Application>Microsoft Macintosh PowerPoint</Application>
  <PresentationFormat>On-screen Show (4:3)</PresentationFormat>
  <Paragraphs>235</Paragraphs>
  <Slides>22</Slides>
  <Notes>5</Notes>
  <HiddenSlides>1</HiddenSlides>
  <MMClips>0</MMClips>
  <ScaleCrop>false</ScaleCrop>
  <HeadingPairs>
    <vt:vector size="4" baseType="variant">
      <vt:variant>
        <vt:lpstr>Design Template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Perspective</vt:lpstr>
      <vt:lpstr>2_saga_theme</vt:lpstr>
      <vt:lpstr>Characterizing Deep Sequencing Analytics Using BFAST: Towards a Scalable Distributed Architecture for Next-Generation Sequencing Data</vt:lpstr>
      <vt:lpstr>Overview</vt:lpstr>
      <vt:lpstr>NGS Analytics</vt:lpstr>
      <vt:lpstr>BFAST: A prototype for NGS Analytics</vt:lpstr>
      <vt:lpstr>BFAST: A prototype for NGS Analytics</vt:lpstr>
      <vt:lpstr>BFAST Tradeoffs: Comp. vs Mem. vs I/O vs DoD </vt:lpstr>
      <vt:lpstr>Slide 7</vt:lpstr>
      <vt:lpstr>SAGA: In a nutshell</vt:lpstr>
      <vt:lpstr>SAGA – An Overview</vt:lpstr>
      <vt:lpstr>Abstractions for Dynamic Execution  SAGA Pilot-Job (BigJob)</vt:lpstr>
      <vt:lpstr>Deployment &amp; Scheduling of  Multiple  Infrastructure Independent Pilot-Jobs</vt:lpstr>
      <vt:lpstr>What is “unique” about Pilot-Jobs built using the right abstractions?</vt:lpstr>
      <vt:lpstr>DARE-based Science Gateways</vt:lpstr>
      <vt:lpstr>Tradeoffs: Comp. vs Mem. vs I/O vs DoD</vt:lpstr>
      <vt:lpstr>DARE-NGS : Mapping on Scalable Distributed HPC resources</vt:lpstr>
      <vt:lpstr>Towards NGS Analytics as a Service:  DARE-based Gateway on XD</vt:lpstr>
      <vt:lpstr>Clouds Present: Novel or more of the same?</vt:lpstr>
      <vt:lpstr>What are the Challenges for LS Applications on Clouds?</vt:lpstr>
      <vt:lpstr>What are the Challenges for LS Applications on Clouds?</vt:lpstr>
      <vt:lpstr>Conclusions</vt:lpstr>
      <vt:lpstr>Acknowledgements</vt:lpstr>
      <vt:lpstr>BFAST: A prototype for NGS Analytics</vt:lpstr>
    </vt:vector>
  </TitlesOfParts>
  <Company>Louisiana State Univeristy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SAGA</dc:title>
  <dc:creator>Ole Weidner</dc:creator>
  <cp:lastModifiedBy>Shantenu Jha</cp:lastModifiedBy>
  <cp:revision>2030</cp:revision>
  <cp:lastPrinted>2010-11-03T18:37:11Z</cp:lastPrinted>
  <dcterms:created xsi:type="dcterms:W3CDTF">2011-06-07T21:21:49Z</dcterms:created>
  <dcterms:modified xsi:type="dcterms:W3CDTF">2011-06-08T02:03:18Z</dcterms:modified>
</cp:coreProperties>
</file>