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000"/>
    <a:srgbClr val="620000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>
        <p:scale>
          <a:sx n="93" d="100"/>
          <a:sy n="93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2B1BE-440F-8E4E-B237-6A10E2308A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7B6A-3E3C-EF42-9497-4C198AA1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79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maximize the probability by minimizing loss function. Decreasing the cost will increase the maximum likelihood assuming that samples are drawn from an identically independent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5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boosts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binary classification by increasing the weights of misclassified samples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typical CNN structure has a convolution layer that extracts features from the input with the filters it applies, a pooling layer to reduce the size for computational performance, and a fully connected layer, which is a neural network. By combining one or more such layers, a CNN model is created, and its internal parameters are adjusted to accomplish a particular task, such as classification or object recognition.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convnet recognizes a object by first looking for low level features such as edges, lines and curves, and then building up more abstract features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introduces non-linearity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is a preferable regularization technique to avoid overfitting in deep neural networks.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after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layer would be a feature map containing the most prominent features of the previous feature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7B6A-3E3C-EF42-9497-4C198AA1EC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5293-386E-A443-9E30-BB96DC7F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56524-35B1-5C45-BF7B-63BBBC51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4D636-5211-8B4F-812C-CA08DDF1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7B38-99FA-A944-BF11-473D1264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18FD-3BDD-844C-8668-C7384D23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1117-352A-D644-9B66-CBD89E44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D7A2A-0CFB-C241-8EAA-94911C48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8E85-3688-9648-9C3C-B569058B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89E1-FEDC-8749-ADA0-2DB36538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85C4-99E0-2547-90E3-FCAADF90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F61EF-814A-0740-B503-15E27E04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DFF26-5681-6C40-84E6-564FDD0B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BE5E-E5E4-B34D-97E9-F4F00473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5CE0-37FB-734E-9EF2-5BEC51CC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4DF1-AE6D-7E4F-9C79-EF8037CC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AA41-BDFF-6E48-B4FE-34F281F2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34BB-AA25-E549-913C-5968EB19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6B37-E1EE-FA4A-8753-8DF3C54E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F764-2E8A-D140-B853-85A324D0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5A7C-6E40-E54C-BBC5-B67477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8E62-0F32-194D-89B1-60ADD9EC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0813-9F20-9845-9901-8DCBBF81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9019-3409-0445-9276-831D435C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80A9-26E9-9C48-B98D-97CED911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C757-61E7-074F-A23B-B5DD89C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6F4A-A266-C546-86BE-CC06BC7F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115F-61F4-6D42-A26E-F5A023F88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879B0-FE39-4A47-A96D-8D41B580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19404-31B4-6648-BFB0-40DAC1B5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E703-BEAB-C341-AC5F-744C6D8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F2C2-CF4A-854A-9A1F-E8AF43E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5E3F-EB14-2546-AFE0-C7AA6AE8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8182-9C45-E147-B876-9F8498A7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FDDF-407C-9D4F-BAFF-64405231D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B1840-8F5F-FE41-B521-88A28B21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969E3-4BE9-034C-A6FE-AA3A202D9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91A2C-3DB8-5243-AD1E-40E58012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B40DE-7127-7347-870F-CEBAFA6E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B1E53-2549-404C-8090-35B3E742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5B5-94BC-2A49-9E77-ECB67AB9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4AFE3-1FD5-B042-AAA5-3E408CC4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661C9-D7A0-DB49-A9E8-A6DD14A1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13153-7C4C-3E47-8198-70A68195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8F63B-7D7F-CF4E-8AB2-B9D7E9F0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962E-1E20-434D-AF44-F4B3D887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1833-2B19-EC49-8518-DAE3387B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88E9-FDBA-1E48-B543-DE7A7375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49F3-BF3D-1D4D-A6BB-D7E16C7B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89AAB-2AA6-FB41-85C6-CD3D7B82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FDFE1-C9E5-F849-B66D-93F10947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BB5C7-9BB8-1449-B06A-1D1DD56B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7DC72-A7EE-4040-933A-C8F22119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D127-C8B9-C34A-9167-85F80E3B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C82F9-6197-244D-BAAD-82E8391AC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53426-3A63-564A-B093-FE05ECA7D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28D4B-D71A-6C43-A8DE-214187CD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9C384-D208-6E45-889E-C98C0DC0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4E99-39B2-D849-960A-BCEDAD2E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9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5D4BF-A5C4-CB44-84C1-52E95030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567D-9A8D-5D4E-8F90-F8E404D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C340-8E40-034A-86C0-ED690D6F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FF6-723F-5C40-814C-D106BDC94F0E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09F0-433B-D14D-8DDD-8366D1AB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341C-A428-F34B-95D6-B08E82B6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2D35-5B73-A241-B17F-17496D87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bmj.com/content/370/bmj.m2426" TargetMode="Externa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About Me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pic>
        <p:nvPicPr>
          <p:cNvPr id="8" name="Picture 7" descr="A person in a graduation gown holding a diploma&#10;&#10;Description automatically generated with medium confidence">
            <a:extLst>
              <a:ext uri="{FF2B5EF4-FFF2-40B4-BE49-F238E27FC236}">
                <a16:creationId xmlns:a16="http://schemas.microsoft.com/office/drawing/2014/main" id="{B4B57DB0-67EF-6541-98A8-446AB1DAE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289" y="365125"/>
            <a:ext cx="1820783" cy="2620315"/>
          </a:xfrm>
          <a:prstGeom prst="rect">
            <a:avLst/>
          </a:prstGeom>
        </p:spPr>
      </p:pic>
      <p:pic>
        <p:nvPicPr>
          <p:cNvPr id="10" name="Picture 9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D9622E36-79B6-674B-B100-856353CEF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934" y="365125"/>
            <a:ext cx="2003244" cy="2620315"/>
          </a:xfrm>
          <a:prstGeom prst="rect">
            <a:avLst/>
          </a:prstGeom>
        </p:spPr>
      </p:pic>
      <p:pic>
        <p:nvPicPr>
          <p:cNvPr id="12" name="Picture 11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3D87363B-0A19-3040-98FB-8FD8C44FB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5084" y="3231032"/>
            <a:ext cx="2933700" cy="266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737541-90E4-4947-801C-7226BC867C6C}"/>
              </a:ext>
            </a:extLst>
          </p:cNvPr>
          <p:cNvSpPr txBox="1"/>
          <p:nvPr/>
        </p:nvSpPr>
        <p:spPr>
          <a:xfrm>
            <a:off x="886822" y="1469036"/>
            <a:ext cx="689964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Name: Qusai Amer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College Station, TX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Texas A&amp;M University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BS Chemical Engineering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MS Computer Science - Dec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 Experience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Reservoir Engineering Intern 2019 – Hunt Oil Company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Graduate Research Assistant – Texas A&amp;M University</a:t>
            </a:r>
          </a:p>
          <a:p>
            <a:pPr lvl="2"/>
            <a:r>
              <a:rPr lang="en-US" sz="2000" dirty="0"/>
              <a:t>AI Robotics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Hobbies</a:t>
            </a:r>
          </a:p>
          <a:p>
            <a:r>
              <a:rPr lang="en-US" sz="2000" dirty="0"/>
              <a:t>	reading - watching &amp; playing sports - chess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5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Conclusion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7803EC-BF09-DF4D-8B4E-96A0F3939972}"/>
              </a:ext>
            </a:extLst>
          </p:cNvPr>
          <p:cNvSpPr/>
          <p:nvPr/>
        </p:nvSpPr>
        <p:spPr>
          <a:xfrm>
            <a:off x="3611180" y="3010023"/>
            <a:ext cx="1528997" cy="50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253E4486-65C0-974B-8FE6-EFC28562F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84" y="2393909"/>
            <a:ext cx="1961284" cy="19487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06C0C0-CE28-DD4C-A23D-E169163B9ACD}"/>
              </a:ext>
            </a:extLst>
          </p:cNvPr>
          <p:cNvSpPr/>
          <p:nvPr/>
        </p:nvSpPr>
        <p:spPr>
          <a:xfrm>
            <a:off x="6098775" y="1381969"/>
            <a:ext cx="1528997" cy="50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8155C-74AF-C241-B99C-9CA7480E9845}"/>
              </a:ext>
            </a:extLst>
          </p:cNvPr>
          <p:cNvSpPr/>
          <p:nvPr/>
        </p:nvSpPr>
        <p:spPr>
          <a:xfrm>
            <a:off x="6098775" y="2089528"/>
            <a:ext cx="1528997" cy="50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87036A-C347-9142-A689-6556EF4728B5}"/>
              </a:ext>
            </a:extLst>
          </p:cNvPr>
          <p:cNvSpPr/>
          <p:nvPr/>
        </p:nvSpPr>
        <p:spPr>
          <a:xfrm>
            <a:off x="8151130" y="1725364"/>
            <a:ext cx="1528997" cy="50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48A36-B6B4-E248-A77F-81CEE170635D}"/>
              </a:ext>
            </a:extLst>
          </p:cNvPr>
          <p:cNvSpPr txBox="1"/>
          <p:nvPr/>
        </p:nvSpPr>
        <p:spPr>
          <a:xfrm>
            <a:off x="8312600" y="2335267"/>
            <a:ext cx="107747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ACC: 73%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58436-4780-334F-81E1-A2012A6EC479}"/>
              </a:ext>
            </a:extLst>
          </p:cNvPr>
          <p:cNvSpPr/>
          <p:nvPr/>
        </p:nvSpPr>
        <p:spPr>
          <a:xfrm>
            <a:off x="10148994" y="1725364"/>
            <a:ext cx="1528997" cy="50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78414-1F57-9C47-900E-CAD18D85AFB2}"/>
              </a:ext>
            </a:extLst>
          </p:cNvPr>
          <p:cNvSpPr txBox="1"/>
          <p:nvPr/>
        </p:nvSpPr>
        <p:spPr>
          <a:xfrm>
            <a:off x="10207323" y="2332213"/>
            <a:ext cx="107747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ACC: 75%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359E0-8363-384D-9B25-921A379B5189}"/>
              </a:ext>
            </a:extLst>
          </p:cNvPr>
          <p:cNvSpPr/>
          <p:nvPr/>
        </p:nvSpPr>
        <p:spPr>
          <a:xfrm>
            <a:off x="5817233" y="3833008"/>
            <a:ext cx="1528997" cy="50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E76F5-2278-9145-8C9A-83B18353B2F3}"/>
              </a:ext>
            </a:extLst>
          </p:cNvPr>
          <p:cNvSpPr/>
          <p:nvPr/>
        </p:nvSpPr>
        <p:spPr>
          <a:xfrm>
            <a:off x="7852235" y="3833008"/>
            <a:ext cx="1528997" cy="50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Bayesian Optimization </a:t>
            </a:r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7FF2A-D05D-C949-B1BF-A660466AF2B1}"/>
              </a:ext>
            </a:extLst>
          </p:cNvPr>
          <p:cNvSpPr txBox="1"/>
          <p:nvPr/>
        </p:nvSpPr>
        <p:spPr>
          <a:xfrm>
            <a:off x="7922256" y="4399567"/>
            <a:ext cx="125220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ACC: 92.4%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68501-4E2C-5442-8D8D-5846565EFD33}"/>
              </a:ext>
            </a:extLst>
          </p:cNvPr>
          <p:cNvSpPr txBox="1"/>
          <p:nvPr/>
        </p:nvSpPr>
        <p:spPr>
          <a:xfrm>
            <a:off x="947250" y="4342674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F0611-459B-754C-ABDE-DED32FDCAC6A}"/>
              </a:ext>
            </a:extLst>
          </p:cNvPr>
          <p:cNvCxnSpPr>
            <a:cxnSpLocks/>
          </p:cNvCxnSpPr>
          <p:nvPr/>
        </p:nvCxnSpPr>
        <p:spPr>
          <a:xfrm>
            <a:off x="2639961" y="3323850"/>
            <a:ext cx="867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9FA5E-3DE8-E84E-856A-58092C22A178}"/>
              </a:ext>
            </a:extLst>
          </p:cNvPr>
          <p:cNvCxnSpPr>
            <a:stCxn id="3" idx="0"/>
          </p:cNvCxnSpPr>
          <p:nvPr/>
        </p:nvCxnSpPr>
        <p:spPr>
          <a:xfrm flipV="1">
            <a:off x="4375679" y="1990580"/>
            <a:ext cx="1723096" cy="1019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AA6EAE-6C41-B643-BAEE-EB132186D025}"/>
              </a:ext>
            </a:extLst>
          </p:cNvPr>
          <p:cNvCxnSpPr>
            <a:cxnSpLocks/>
          </p:cNvCxnSpPr>
          <p:nvPr/>
        </p:nvCxnSpPr>
        <p:spPr>
          <a:xfrm>
            <a:off x="7693657" y="1994493"/>
            <a:ext cx="40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D1E107-20A4-7C4E-8C16-B9FB911ABCB3}"/>
              </a:ext>
            </a:extLst>
          </p:cNvPr>
          <p:cNvCxnSpPr>
            <a:cxnSpLocks/>
          </p:cNvCxnSpPr>
          <p:nvPr/>
        </p:nvCxnSpPr>
        <p:spPr>
          <a:xfrm>
            <a:off x="9680127" y="1969460"/>
            <a:ext cx="40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9518-B9CA-B447-AC7F-9D201208AA7F}"/>
              </a:ext>
            </a:extLst>
          </p:cNvPr>
          <p:cNvCxnSpPr>
            <a:cxnSpLocks/>
          </p:cNvCxnSpPr>
          <p:nvPr/>
        </p:nvCxnSpPr>
        <p:spPr>
          <a:xfrm>
            <a:off x="7387151" y="4098144"/>
            <a:ext cx="40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2816B2-B998-7748-99B1-9873CDBBEDC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375679" y="3519689"/>
            <a:ext cx="1441554" cy="5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8124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Appendix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76866E-9734-4144-A6FA-0046A3906039}"/>
              </a:ext>
            </a:extLst>
          </p:cNvPr>
          <p:cNvSpPr txBox="1"/>
          <p:nvPr/>
        </p:nvSpPr>
        <p:spPr>
          <a:xfrm>
            <a:off x="886820" y="1469034"/>
            <a:ext cx="90216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Project available in my GitHub: Qusai23 – </a:t>
            </a:r>
            <a:r>
              <a:rPr lang="en-US" sz="2000" dirty="0" err="1"/>
              <a:t>Amer_ML</a:t>
            </a:r>
            <a:endParaRPr lang="en-US" sz="2000" dirty="0"/>
          </a:p>
          <a:p>
            <a:pPr lvl="1"/>
            <a:r>
              <a:rPr lang="en-US" sz="2000" dirty="0"/>
              <a:t>For any further questions email me at Qusai3mer@tamu.edu </a:t>
            </a:r>
          </a:p>
          <a:p>
            <a:r>
              <a:rPr lang="en-US" sz="2000" dirty="0"/>
              <a:t>	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9218" name="Picture 2" descr="The role of chest radiography in confirming covid-19 pneumonia | The BMJ">
            <a:extLst>
              <a:ext uri="{FF2B5EF4-FFF2-40B4-BE49-F238E27FC236}">
                <a16:creationId xmlns:a16="http://schemas.microsoft.com/office/drawing/2014/main" id="{935A936B-1CC2-7A46-9E71-833B3F73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31" y="2794597"/>
            <a:ext cx="4096211" cy="371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E7738-E767-5746-A98F-75C5E8C3DB06}"/>
              </a:ext>
            </a:extLst>
          </p:cNvPr>
          <p:cNvSpPr txBox="1"/>
          <p:nvPr/>
        </p:nvSpPr>
        <p:spPr>
          <a:xfrm>
            <a:off x="5678129" y="5382063"/>
            <a:ext cx="639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lung markings are completely lost due to the whiteness, </a:t>
            </a:r>
          </a:p>
          <a:p>
            <a:r>
              <a:rPr lang="en-US" dirty="0"/>
              <a:t>it is known as consolidation (this is usually seen in severe </a:t>
            </a:r>
            <a:r>
              <a:rPr lang="en-US" dirty="0">
                <a:hlinkClick r:id="rId5"/>
              </a:rPr>
              <a:t>disease</a:t>
            </a:r>
            <a:r>
              <a:rPr lang="en-US" dirty="0"/>
              <a:t>) 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4CEB08F-C3E0-A040-90A7-0FC3189FD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733" y="2635216"/>
            <a:ext cx="3431516" cy="23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E6B6-0F9A-234E-AC33-BF6E26251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620000"/>
                </a:solidFill>
              </a:rPr>
              <a:t>Diagnosis of Covid-19 with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222A-7FD3-984B-A388-82BF264CF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Qusai Ahmed Amer</a:t>
            </a:r>
          </a:p>
        </p:txBody>
      </p:sp>
      <p:pic>
        <p:nvPicPr>
          <p:cNvPr id="4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CDC0588-BE10-7742-BCFE-08C6285B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6143625"/>
            <a:ext cx="3759200" cy="69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CBC517-A2CF-CC4F-8A18-73DEF612EBB6}"/>
              </a:ext>
            </a:extLst>
          </p:cNvPr>
          <p:cNvSpPr/>
          <p:nvPr/>
        </p:nvSpPr>
        <p:spPr>
          <a:xfrm>
            <a:off x="299803" y="6143625"/>
            <a:ext cx="2200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660000"/>
                </a:solidFill>
                <a:latin typeface="Lato"/>
              </a:rPr>
              <a:t>Mar  16</a:t>
            </a:r>
            <a:r>
              <a:rPr lang="en-US" b="1" baseline="30000" dirty="0">
                <a:solidFill>
                  <a:srgbClr val="660000"/>
                </a:solidFill>
                <a:latin typeface="Lato"/>
              </a:rPr>
              <a:t>th</a:t>
            </a:r>
            <a:r>
              <a:rPr lang="en-US" b="1" dirty="0">
                <a:solidFill>
                  <a:srgbClr val="660000"/>
                </a:solidFill>
                <a:latin typeface="Lato"/>
              </a:rPr>
              <a:t> 2021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2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Project Overview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737541-90E4-4947-801C-7226BC867C6C}"/>
              </a:ext>
            </a:extLst>
          </p:cNvPr>
          <p:cNvSpPr txBox="1"/>
          <p:nvPr/>
        </p:nvSpPr>
        <p:spPr>
          <a:xfrm>
            <a:off x="886821" y="1469035"/>
            <a:ext cx="1046697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Problem statement: To build ML model that detects covid-19 using chest x-ray images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Workflow</a:t>
            </a:r>
            <a:endParaRPr lang="en-US" sz="1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Preprocess input images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Wingdings" pitchFamily="2" charset="2"/>
              </a:rPr>
              <a:t>Extract features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Wingdings" pitchFamily="2" charset="2"/>
              </a:rPr>
              <a:t>Select features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Wingdings" pitchFamily="2" charset="2"/>
              </a:rPr>
              <a:t>Input to ML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Wingdings" pitchFamily="2" charset="2"/>
              </a:rPr>
              <a:t>Improve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Wingdings" pitchFamily="2" charset="2"/>
              </a:rPr>
              <a:t>Methods</a:t>
            </a:r>
          </a:p>
          <a:p>
            <a:pPr lvl="1"/>
            <a:endParaRPr lang="en-US" sz="2000" dirty="0"/>
          </a:p>
          <a:p>
            <a:r>
              <a:rPr lang="en-US" sz="2000" dirty="0"/>
              <a:t>	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14DCAC-3704-324E-B8B2-C3F28678046F}"/>
              </a:ext>
            </a:extLst>
          </p:cNvPr>
          <p:cNvGrpSpPr/>
          <p:nvPr/>
        </p:nvGrpSpPr>
        <p:grpSpPr>
          <a:xfrm>
            <a:off x="1676734" y="4398404"/>
            <a:ext cx="8042453" cy="1456875"/>
            <a:chOff x="1676734" y="4398404"/>
            <a:chExt cx="8042453" cy="14568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028D4E-E3A1-BE45-8806-EA1F04D5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734" y="4818660"/>
              <a:ext cx="7371013" cy="840661"/>
            </a:xfrm>
            <a:prstGeom prst="rect">
              <a:avLst/>
            </a:prstGeom>
          </p:spPr>
        </p:pic>
        <p:pic>
          <p:nvPicPr>
            <p:cNvPr id="3074" name="Picture 2" descr="TensorFlow">
              <a:extLst>
                <a:ext uri="{FF2B5EF4-FFF2-40B4-BE49-F238E27FC236}">
                  <a16:creationId xmlns:a16="http://schemas.microsoft.com/office/drawing/2014/main" id="{6073BF59-588F-3942-90C1-2C0753875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626" y="4398404"/>
              <a:ext cx="2601561" cy="145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77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Data Preparation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737541-90E4-4947-801C-7226BC867C6C}"/>
              </a:ext>
            </a:extLst>
          </p:cNvPr>
          <p:cNvSpPr txBox="1"/>
          <p:nvPr/>
        </p:nvSpPr>
        <p:spPr>
          <a:xfrm>
            <a:off x="886821" y="1469035"/>
            <a:ext cx="1162996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Raw Data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Training: 250 image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Training labels: 0: negative and 1:Positive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Testing: 94 image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Preprocessing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Images cropped to square shape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Images resized to 200 x 200 pixels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Representation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Images loaded to dataframe (Pandas)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Dataframe turned to array (Numby) 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5F3B9629-C00C-9248-B5F2-4D98FC6EE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233" y="941526"/>
            <a:ext cx="3269049" cy="3248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C4E28-FA5B-2A41-9197-A8E5A865E777}"/>
              </a:ext>
            </a:extLst>
          </p:cNvPr>
          <p:cNvSpPr txBox="1"/>
          <p:nvPr/>
        </p:nvSpPr>
        <p:spPr>
          <a:xfrm>
            <a:off x="8309233" y="4292382"/>
            <a:ext cx="326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Fig.1: Sample of input images </a:t>
            </a:r>
          </a:p>
        </p:txBody>
      </p:sp>
    </p:spTree>
    <p:extLst>
      <p:ext uri="{BB962C8B-B14F-4D97-AF65-F5344CB8AC3E}">
        <p14:creationId xmlns:p14="http://schemas.microsoft.com/office/powerpoint/2010/main" val="212555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Features Extraction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C9BB0-6425-7A4F-BFC2-5BBC0C7B130A}"/>
              </a:ext>
            </a:extLst>
          </p:cNvPr>
          <p:cNvSpPr txBox="1"/>
          <p:nvPr/>
        </p:nvSpPr>
        <p:spPr>
          <a:xfrm>
            <a:off x="886821" y="1469035"/>
            <a:ext cx="607646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Gabor Filters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Checks frequency in a specific direction of image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Horizontal and vertical filters used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Features Generated: 40,000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Prewitt operator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Used for edge detection in an image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Based on gradient of the image intensity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Features Generated: 40,000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of oriented gradients (HOG)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Object detection via gradient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Applied to dense grid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Features Generated: 42849</a:t>
            </a:r>
          </a:p>
          <a:p>
            <a:pPr lvl="1"/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Total Features Generated: 162849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9" name="Picture 8" descr="A picture containing X-ray film&#10;&#10;Description automatically generated">
            <a:extLst>
              <a:ext uri="{FF2B5EF4-FFF2-40B4-BE49-F238E27FC236}">
                <a16:creationId xmlns:a16="http://schemas.microsoft.com/office/drawing/2014/main" id="{FC1C0F92-2AD3-AB40-8922-9D3E0DC8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105" y="405605"/>
            <a:ext cx="2151791" cy="2151791"/>
          </a:xfrm>
          <a:prstGeom prst="rect">
            <a:avLst/>
          </a:prstGeom>
        </p:spPr>
      </p:pic>
      <p:pic>
        <p:nvPicPr>
          <p:cNvPr id="11" name="Picture 10" descr="A person's face on a screen&#10;&#10;Description automatically generated with low confidence">
            <a:extLst>
              <a:ext uri="{FF2B5EF4-FFF2-40B4-BE49-F238E27FC236}">
                <a16:creationId xmlns:a16="http://schemas.microsoft.com/office/drawing/2014/main" id="{973E05B9-709D-8641-B500-CCAAF7C0D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185" y="3263408"/>
            <a:ext cx="2151791" cy="216299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512D6E2-0781-2841-AF21-C219DAFC9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415" y="3274615"/>
            <a:ext cx="2140584" cy="2151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C087A4-C17A-3946-9F4D-29603DB3CF08}"/>
              </a:ext>
            </a:extLst>
          </p:cNvPr>
          <p:cNvSpPr txBox="1"/>
          <p:nvPr/>
        </p:nvSpPr>
        <p:spPr>
          <a:xfrm>
            <a:off x="9332976" y="2597876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Fig.2: Source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520A8-0F84-B74A-A562-2571179343E8}"/>
              </a:ext>
            </a:extLst>
          </p:cNvPr>
          <p:cNvSpPr txBox="1"/>
          <p:nvPr/>
        </p:nvSpPr>
        <p:spPr>
          <a:xfrm>
            <a:off x="10227871" y="54264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Fig.4: HOG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2A30C-6E7A-7C42-AB16-469EFE806B15}"/>
              </a:ext>
            </a:extLst>
          </p:cNvPr>
          <p:cNvSpPr txBox="1"/>
          <p:nvPr/>
        </p:nvSpPr>
        <p:spPr>
          <a:xfrm>
            <a:off x="7562947" y="5426406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Fig.3: Prewitt</a:t>
            </a:r>
          </a:p>
        </p:txBody>
      </p:sp>
    </p:spTree>
    <p:extLst>
      <p:ext uri="{BB962C8B-B14F-4D97-AF65-F5344CB8AC3E}">
        <p14:creationId xmlns:p14="http://schemas.microsoft.com/office/powerpoint/2010/main" val="385132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Feature Selection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06388-8BD5-3645-B412-BBD52914EF29}"/>
              </a:ext>
            </a:extLst>
          </p:cNvPr>
          <p:cNvSpPr txBox="1"/>
          <p:nvPr/>
        </p:nvSpPr>
        <p:spPr>
          <a:xfrm>
            <a:off x="886821" y="1469034"/>
            <a:ext cx="5676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 Method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Statistical calculations such as chi-square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SelectKbest from Scikit-learn is used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K=50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Time: fast (seconds)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Wrapper Method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Tests  features in ML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Recursive feature eliminate (RFE) is used with logistic regression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Time: very slow (+2 h)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Solution: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1000 via filter method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Apply wrapper method to extract 50 features out of the 1000</a:t>
            </a:r>
          </a:p>
        </p:txBody>
      </p:sp>
      <p:pic>
        <p:nvPicPr>
          <p:cNvPr id="10" name="Picture 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A275129-6543-C546-97D8-060B6CFF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895454"/>
            <a:ext cx="5676900" cy="33888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E1E768-FAE7-064F-B848-EE932C810FA9}"/>
              </a:ext>
            </a:extLst>
          </p:cNvPr>
          <p:cNvSpPr txBox="1"/>
          <p:nvPr/>
        </p:nvSpPr>
        <p:spPr>
          <a:xfrm>
            <a:off x="8112335" y="4284326"/>
            <a:ext cx="324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Fig.5: Feature selection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101648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ML Model - LR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A487A-6EA6-EB42-A8D3-C72A0FB22ED9}"/>
              </a:ext>
            </a:extLst>
          </p:cNvPr>
          <p:cNvSpPr txBox="1"/>
          <p:nvPr/>
        </p:nvSpPr>
        <p:spPr>
          <a:xfrm>
            <a:off x="886820" y="1469034"/>
            <a:ext cx="902167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Linear classification method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Efficient for binary classification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Utilized scikit-learn library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Cross-Validation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Split training data into five folds (K=5)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Five iterations using each fold as a validating dataset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	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6FB1A93-CED9-B14A-87D8-822F9835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30" y="260003"/>
            <a:ext cx="5336621" cy="367935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50770F4-4AF6-C24F-B2B6-7875B204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71999"/>
              </p:ext>
            </p:extLst>
          </p:nvPr>
        </p:nvGraphicFramePr>
        <p:xfrm>
          <a:off x="1621656" y="4645917"/>
          <a:ext cx="4564914" cy="15874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457">
                  <a:extLst>
                    <a:ext uri="{9D8B030D-6E8A-4147-A177-3AD203B41FA5}">
                      <a16:colId xmlns:a16="http://schemas.microsoft.com/office/drawing/2014/main" val="470007989"/>
                    </a:ext>
                  </a:extLst>
                </a:gridCol>
                <a:gridCol w="2282457">
                  <a:extLst>
                    <a:ext uri="{9D8B030D-6E8A-4147-A177-3AD203B41FA5}">
                      <a16:colId xmlns:a16="http://schemas.microsoft.com/office/drawing/2014/main" val="1483309612"/>
                    </a:ext>
                  </a:extLst>
                </a:gridCol>
              </a:tblGrid>
              <a:tr h="353888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Folds Mean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93478"/>
                  </a:ext>
                </a:extLst>
              </a:tr>
              <a:tr h="610821">
                <a:tc>
                  <a:txBody>
                    <a:bodyPr/>
                    <a:lstStyle/>
                    <a:p>
                      <a:r>
                        <a:rPr lang="en-US" dirty="0"/>
                        <a:t>Filter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65004"/>
                  </a:ext>
                </a:extLst>
              </a:tr>
              <a:tr h="610821">
                <a:tc>
                  <a:txBody>
                    <a:bodyPr/>
                    <a:lstStyle/>
                    <a:p>
                      <a:r>
                        <a:rPr lang="en-US" dirty="0"/>
                        <a:t>Wrapper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28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225D86C-8EC1-BD42-9280-92BBD039FE3F}"/>
              </a:ext>
            </a:extLst>
          </p:cNvPr>
          <p:cNvSpPr txBox="1"/>
          <p:nvPr/>
        </p:nvSpPr>
        <p:spPr>
          <a:xfrm>
            <a:off x="8197423" y="4011296"/>
            <a:ext cx="315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Fig.6: Cross-validation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82871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620000"/>
                </a:solidFill>
              </a:rPr>
              <a:t>Improving Performance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650B7-C00F-604B-89F6-453ABE017799}"/>
              </a:ext>
            </a:extLst>
          </p:cNvPr>
          <p:cNvSpPr txBox="1"/>
          <p:nvPr/>
        </p:nvSpPr>
        <p:spPr>
          <a:xfrm>
            <a:off x="886820" y="1469034"/>
            <a:ext cx="90216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Adaptive Boosting (Adaboost)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Boosts performance of binary classification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Uses different copies of the classifier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Increases the weights of misclassified samples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Different number of classifiers is tested: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01BED06-86A4-A24B-B699-EF52C71F0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68585"/>
              </p:ext>
            </p:extLst>
          </p:nvPr>
        </p:nvGraphicFramePr>
        <p:xfrm>
          <a:off x="1583825" y="4023888"/>
          <a:ext cx="4838130" cy="1967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9065">
                  <a:extLst>
                    <a:ext uri="{9D8B030D-6E8A-4147-A177-3AD203B41FA5}">
                      <a16:colId xmlns:a16="http://schemas.microsoft.com/office/drawing/2014/main" val="1838778139"/>
                    </a:ext>
                  </a:extLst>
                </a:gridCol>
                <a:gridCol w="2419065">
                  <a:extLst>
                    <a:ext uri="{9D8B030D-6E8A-4147-A177-3AD203B41FA5}">
                      <a16:colId xmlns:a16="http://schemas.microsoft.com/office/drawing/2014/main" val="4097126528"/>
                    </a:ext>
                  </a:extLst>
                </a:gridCol>
              </a:tblGrid>
              <a:tr h="393531">
                <a:tc>
                  <a:txBody>
                    <a:bodyPr/>
                    <a:lstStyle/>
                    <a:p>
                      <a:r>
                        <a:rPr lang="en-US" dirty="0"/>
                        <a:t>Number of Classifiers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26858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19660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157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23576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94383"/>
                  </a:ext>
                </a:extLst>
              </a:tr>
            </a:tbl>
          </a:graphicData>
        </a:graphic>
      </p:graphicFrame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F08CD045-733E-2F4E-BF36-A77F9A945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671" y="769661"/>
            <a:ext cx="5247941" cy="3430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79AA76-2196-6346-9305-B7D427E499B6}"/>
              </a:ext>
            </a:extLst>
          </p:cNvPr>
          <p:cNvSpPr txBox="1"/>
          <p:nvPr/>
        </p:nvSpPr>
        <p:spPr>
          <a:xfrm>
            <a:off x="7902455" y="4235426"/>
            <a:ext cx="255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Fig.7: Adaboost accuracy </a:t>
            </a:r>
          </a:p>
        </p:txBody>
      </p:sp>
    </p:spTree>
    <p:extLst>
      <p:ext uri="{BB962C8B-B14F-4D97-AF65-F5344CB8AC3E}">
        <p14:creationId xmlns:p14="http://schemas.microsoft.com/office/powerpoint/2010/main" val="6984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DFC-B572-8145-BFA3-3F10722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000" dirty="0">
                <a:solidFill>
                  <a:srgbClr val="620000"/>
                </a:solidFill>
              </a:rPr>
              <a:t>Improving Performance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C81B9E-3A6F-0F43-807E-FB24741A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800" y="6143625"/>
            <a:ext cx="3759200" cy="698500"/>
          </a:xfr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4D8BA70-0B96-6944-B733-4757AE765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2637"/>
              </p:ext>
            </p:extLst>
          </p:nvPr>
        </p:nvGraphicFramePr>
        <p:xfrm>
          <a:off x="6683188" y="2893350"/>
          <a:ext cx="4957482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8741">
                  <a:extLst>
                    <a:ext uri="{9D8B030D-6E8A-4147-A177-3AD203B41FA5}">
                      <a16:colId xmlns:a16="http://schemas.microsoft.com/office/drawing/2014/main" val="46244836"/>
                    </a:ext>
                  </a:extLst>
                </a:gridCol>
                <a:gridCol w="2478741">
                  <a:extLst>
                    <a:ext uri="{9D8B030D-6E8A-4147-A177-3AD203B41FA5}">
                      <a16:colId xmlns:a16="http://schemas.microsoft.com/office/drawing/2014/main" val="687784202"/>
                    </a:ext>
                  </a:extLst>
                </a:gridCol>
              </a:tblGrid>
              <a:tr h="286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5050"/>
                  </a:ext>
                </a:extLst>
              </a:tr>
              <a:tr h="344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layers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(2 convolutional and 3 dense)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25571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Rectified linear (ReLU)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7685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93977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32918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01615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Accuracy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92.40 %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64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CB2DC9-9885-5848-B264-AE18467FEEE0}"/>
              </a:ext>
            </a:extLst>
          </p:cNvPr>
          <p:cNvSpPr txBox="1"/>
          <p:nvPr/>
        </p:nvSpPr>
        <p:spPr>
          <a:xfrm>
            <a:off x="886820" y="1469034"/>
            <a:ext cx="90216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Convolutional Neural Network (CNN)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Learns features by itself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Hyperparameters: number of layers, max pooling, dropout, kernel size, activation function,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Bayesian optimization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Used for hyperparameter tunning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Tool: </a:t>
            </a:r>
            <a:r>
              <a:rPr lang="en-US" sz="2000" dirty="0" err="1"/>
              <a:t>HyperOpt</a:t>
            </a:r>
            <a:r>
              <a:rPr lang="en-US" sz="2000" dirty="0"/>
              <a:t>  from </a:t>
            </a:r>
            <a:r>
              <a:rPr lang="en-US" sz="2000" dirty="0" err="1"/>
              <a:t>Sikit</a:t>
            </a:r>
            <a:r>
              <a:rPr lang="en-US" sz="2000" dirty="0"/>
              <a:t> lean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Different combinations are tested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25435</TotalTime>
  <Words>789</Words>
  <Application>Microsoft Macintosh PowerPoint</Application>
  <PresentationFormat>Widescreen</PresentationFormat>
  <Paragraphs>192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Lato</vt:lpstr>
      <vt:lpstr>Office Theme</vt:lpstr>
      <vt:lpstr>About Me</vt:lpstr>
      <vt:lpstr>Diagnosis of Covid-19 with Machine Learning</vt:lpstr>
      <vt:lpstr>Project Overview</vt:lpstr>
      <vt:lpstr>Data Preparation</vt:lpstr>
      <vt:lpstr>Features Extraction</vt:lpstr>
      <vt:lpstr>Feature Selection</vt:lpstr>
      <vt:lpstr>ML Model - LR </vt:lpstr>
      <vt:lpstr>Improving Performance </vt:lpstr>
      <vt:lpstr>Improving Performance 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Al-Gazmi</dc:creator>
  <cp:lastModifiedBy>Adam Al-Gazmi</cp:lastModifiedBy>
  <cp:revision>52</cp:revision>
  <dcterms:created xsi:type="dcterms:W3CDTF">2021-03-12T02:02:34Z</dcterms:created>
  <dcterms:modified xsi:type="dcterms:W3CDTF">2021-03-29T17:58:16Z</dcterms:modified>
</cp:coreProperties>
</file>