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05" r:id="rId5"/>
    <p:sldId id="317" r:id="rId6"/>
    <p:sldId id="319" r:id="rId7"/>
    <p:sldId id="309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29" r:id="rId16"/>
    <p:sldId id="328" r:id="rId17"/>
    <p:sldId id="330" r:id="rId18"/>
    <p:sldId id="331" r:id="rId19"/>
    <p:sldId id="332" r:id="rId20"/>
    <p:sldId id="334" r:id="rId21"/>
    <p:sldId id="335" r:id="rId22"/>
    <p:sldId id="333" r:id="rId23"/>
    <p:sldId id="324" r:id="rId24"/>
    <p:sldId id="327" r:id="rId25"/>
    <p:sldId id="320" r:id="rId26"/>
    <p:sldId id="318" r:id="rId27"/>
    <p:sldId id="314" r:id="rId28"/>
    <p:sldId id="313" r:id="rId29"/>
    <p:sldId id="304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F6"/>
    <a:srgbClr val="1E3B90"/>
    <a:srgbClr val="E6E6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43" autoAdjust="0"/>
  </p:normalViewPr>
  <p:slideViewPr>
    <p:cSldViewPr snapToGrid="0">
      <p:cViewPr varScale="1">
        <p:scale>
          <a:sx n="87" d="100"/>
          <a:sy n="87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 Han" userId="10cfedb6-1336-4a35-a765-0fa98c70d033" providerId="ADAL" clId="{6450C1A2-0C33-45AA-8A88-46600E2A4F6C}"/>
    <pc:docChg chg="undo custSel modSld">
      <pc:chgData name="Tianwei Han" userId="10cfedb6-1336-4a35-a765-0fa98c70d033" providerId="ADAL" clId="{6450C1A2-0C33-45AA-8A88-46600E2A4F6C}" dt="2025-03-12T13:10:41.514" v="5" actId="700"/>
      <pc:docMkLst>
        <pc:docMk/>
      </pc:docMkLst>
      <pc:sldChg chg="modSp mod chgLayout">
        <pc:chgData name="Tianwei Han" userId="10cfedb6-1336-4a35-a765-0fa98c70d033" providerId="ADAL" clId="{6450C1A2-0C33-45AA-8A88-46600E2A4F6C}" dt="2025-03-12T13:10:41.514" v="5" actId="700"/>
        <pc:sldMkLst>
          <pc:docMk/>
          <pc:sldMk cId="2100209266" sldId="314"/>
        </pc:sldMkLst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2" creationId="{E931E884-F561-4E4D-994B-875C596FA00F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3" creationId="{CF771B1B-4EB6-37C1-E1DF-DF663492847A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4" creationId="{1B84E96A-38C2-639F-6019-5D210FDEF6DF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5" creationId="{F6A65C22-5AED-A768-0043-B4DF13CF4089}"/>
          </ac:spMkLst>
        </pc:spChg>
        <pc:spChg chg="mod">
          <ac:chgData name="Tianwei Han" userId="10cfedb6-1336-4a35-a765-0fa98c70d033" providerId="ADAL" clId="{6450C1A2-0C33-45AA-8A88-46600E2A4F6C}" dt="2025-03-12T13:10:10.978" v="3" actId="1076"/>
          <ac:spMkLst>
            <pc:docMk/>
            <pc:sldMk cId="2100209266" sldId="314"/>
            <ac:spMk id="6" creationId="{6F1ACEAD-937C-9F38-68FB-6183FE6A7B4B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7" creationId="{129D04F8-766B-205B-5E7C-C6A2D514D292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8" creationId="{D77E23B8-19A1-9E2B-7919-2BECD158CBE6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0" creationId="{283940A0-B5C0-EA7F-EC46-CB6B4CA9A4E6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1" creationId="{01338A1B-8F04-31B8-555B-C4136C332A18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2" creationId="{48AF5B86-3C6C-1FAE-7DA0-81332B7DEBE9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4" creationId="{E45C42D2-AD3F-93AB-C136-C2945103A5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работы обусловлена ростом объема данных и необходимостью оперативной обработки информации с использованием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моделей.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модулей взаимодействия для информационной системы управления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нейросетями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позволит автоматизировать управление, создание и обучение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упростит анализ данных и добавит возможность интегрировать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различные сервисы.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04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5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70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4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полной поддержкой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TenserFlow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CatBoost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поддержка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компьютерного зрения. 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Пользователю доступна функция бесплатного периода и кредиты для старта, также интерфейс очень похож на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GCP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существенно облегчает переход разработчиков над данный сервис.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Также у сервиса можно развернуть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обучения моделей.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данный сервис является дороже своих аналогов,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имеет маленькую интеграцию с корпоративными системами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имеет очень высокую зависимость от экосистемы Яндекса.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69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0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9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сервис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предоставляет собственные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-разработки,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также он имеет хорошую интеграцию с корпоративными решениями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и имеет гибкие тарифы и скидки для предприятий, что в долгосрочных перспективах будет дешевле, чем у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стоит отметить, что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сложнее в освоении, так как имеет менее интуитивно понятный интерфейс, чем у его аналогов, </a:t>
            </a: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он имеет меньше готовых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не имеет поддержки таких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TenserFlow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7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сервис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предоставляет собственные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-разработки,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также он имеет хорошую интеграцию с корпоративными решениями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и имеет гибкие тарифы и скидки для предприятий, что в долгосрочных перспективах будет дешевле, чем у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стоит отметить, что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сложнее в освоении, так как имеет менее интуитивно понятный интерфейс, чем у его аналогов, </a:t>
            </a: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он имеет меньше готовых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не имеет поддержки таких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TenserFlow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сервис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Сбер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предоставляет собственные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-разработки,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также он имеет хорошую интеграцию с корпоративными решениями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и имеет гибкие тарифы и скидки для предприятий, что в долгосрочных перспективах будет дешевле, чем у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Yandex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Cloud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стоит отметить, что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Cloud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сложнее в освоении, так как имеет менее интуитивно понятный интерфейс, чем у его аналогов, </a:t>
            </a: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он имеет меньше готовых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не имеет поддержки таких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TenserFlow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43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9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rgbClr val="3B82F6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rgbClr val="3B82F6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rgbClr val="3B82F6"/>
                </a:solidFill>
              </a:defRPr>
            </a:lvl1pPr>
          </a:lstStyle>
          <a:p>
            <a:pPr lvl="0"/>
            <a:r>
              <a:rPr lang="en-US" dirty="0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rgbClr val="3B82F6"/>
                </a:solidFill>
              </a:defRPr>
            </a:lvl1pPr>
          </a:lstStyle>
          <a:p>
            <a:pPr lvl="0"/>
            <a:r>
              <a:rPr lang="en-US" dirty="0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rgbClr val="3B82F6"/>
                </a:solidFill>
              </a:defRPr>
            </a:lvl1pPr>
          </a:lstStyle>
          <a:p>
            <a:pPr lvl="0"/>
            <a:r>
              <a:rPr lang="en-US" dirty="0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873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2873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51452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1640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65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88799" y="426002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rgbClr val="3B82F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rgbClr val="3B82F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rgbClr val="3B82F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rgbClr val="3B82F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65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rgbClr val="3B82F6"/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rgbClr val="1E3B9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rgbClr val="1E3B9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rgbClr val="1E3B9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rgbClr val="1E3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rgbClr val="3B82F6"/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rgbClr val="3B8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rgbClr val="3B82F6"/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rgbClr val="3B82F6"/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rgbClr val="3B82F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rgbClr val="1E3B90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01/23/2025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>
            <a:normAutofit fontScale="90000"/>
          </a:bodyPr>
          <a:lstStyle/>
          <a:p>
            <a:r>
              <a:rPr lang="ru-RU" altLang="zh-CN" dirty="0" smtClean="0"/>
              <a:t>Разработка модулей взаимодействия с информационной системой управления </a:t>
            </a:r>
            <a:r>
              <a:rPr lang="ru-RU" altLang="zh-CN" dirty="0" err="1" smtClean="0"/>
              <a:t>нейросетями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81229-4C1C-2B60-7B6E-BA3D182788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207" y="6016625"/>
            <a:ext cx="4494137" cy="266700"/>
          </a:xfrm>
        </p:spPr>
        <p:txBody>
          <a:bodyPr>
            <a:noAutofit/>
          </a:bodyPr>
          <a:lstStyle/>
          <a:p>
            <a:r>
              <a:rPr lang="ru-RU" altLang="zh-CN" sz="1800" dirty="0" smtClean="0"/>
              <a:t>Студент: </a:t>
            </a:r>
            <a:r>
              <a:rPr lang="ru-RU" altLang="zh-CN" sz="1800" dirty="0" err="1" smtClean="0"/>
              <a:t>Шустович</a:t>
            </a:r>
            <a:r>
              <a:rPr lang="ru-RU" altLang="zh-CN" sz="1800" dirty="0" smtClean="0"/>
              <a:t> Дмитрий Сергеевич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531368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/>
              <a:t>Sber</a:t>
            </a:r>
            <a:r>
              <a:rPr lang="en-US" dirty="0" smtClean="0"/>
              <a:t> Cloud</a:t>
            </a:r>
            <a:endParaRPr lang="ru-RU" dirty="0"/>
          </a:p>
        </p:txBody>
      </p:sp>
      <p:pic>
        <p:nvPicPr>
          <p:cNvPr id="5122" name="Picture 2" descr="2025-06-03_02-48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48" y="1450987"/>
            <a:ext cx="9659704" cy="47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54826" y="831919"/>
            <a:ext cx="10515600" cy="531368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/>
              <a:t>Sber</a:t>
            </a:r>
            <a:r>
              <a:rPr lang="en-US" dirty="0" smtClean="0"/>
              <a:t> Cloud</a:t>
            </a:r>
            <a:endParaRPr lang="ru-RU" dirty="0"/>
          </a:p>
        </p:txBody>
      </p:sp>
      <p:pic>
        <p:nvPicPr>
          <p:cNvPr id="6146" name="Picture 2" descr="2025-06-03_02-48-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74" y="1443522"/>
            <a:ext cx="9659704" cy="479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9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200" dirty="0" smtClean="0"/>
              <a:t>IDEF0 </a:t>
            </a:r>
            <a:r>
              <a:rPr lang="ru-RU" sz="3200" dirty="0" smtClean="0"/>
              <a:t>модели настройки прав пользователя</a:t>
            </a:r>
            <a:endParaRPr lang="ru-RU" sz="3200" dirty="0"/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752523" y="2228615"/>
            <a:ext cx="468695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Декомпозиция IDEF0 модели настройки прав пользователя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4693586" y="831850"/>
            <a:ext cx="6579903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>
          <a:xfrm>
            <a:off x="1174200" y="890156"/>
            <a:ext cx="4142232" cy="4940661"/>
          </a:xfrm>
        </p:spPr>
        <p:txBody>
          <a:bodyPr anchor="ctr"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101542" y="877887"/>
            <a:ext cx="3954421" cy="55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ER </a:t>
            </a:r>
            <a:r>
              <a:rPr lang="ru-RU" dirty="0"/>
              <a:t>модель базы данных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750231" y="1485900"/>
            <a:ext cx="8691539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Диаграмма архитектуры взаимодействия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2132684" y="1485900"/>
            <a:ext cx="7926631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2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Диаграмма взаимодействия модулей для пользователя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844550" y="2110370"/>
            <a:ext cx="10502900" cy="32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Диаграмма взаимодействия модулей для модератора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147255" y="1828800"/>
            <a:ext cx="989749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7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Диаграмма взаимодействия модулей для администратора </a:t>
            </a:r>
          </a:p>
        </p:txBody>
      </p:sp>
      <p:pic>
        <p:nvPicPr>
          <p:cNvPr id="8" name="Объект 7"/>
          <p:cNvPicPr>
            <a:picLocks noGrp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844550" y="1762298"/>
            <a:ext cx="10361006" cy="40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6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>
          <a:xfrm>
            <a:off x="1174200" y="890156"/>
            <a:ext cx="4142232" cy="4940661"/>
          </a:xfrm>
        </p:spPr>
        <p:txBody>
          <a:bodyPr anchor="ctr"/>
          <a:lstStyle/>
          <a:p>
            <a:pPr algn="ctr"/>
            <a:r>
              <a:rPr lang="ru-RU" dirty="0" smtClean="0"/>
              <a:t>Блок-схема </a:t>
            </a:r>
            <a:r>
              <a:rPr lang="ru-RU" dirty="0"/>
              <a:t>алгоритма </a:t>
            </a:r>
            <a:r>
              <a:rPr lang="ru-RU" dirty="0" smtClean="0"/>
              <a:t>создание рабочего пространства</a:t>
            </a:r>
            <a:endParaRPr lang="ru-RU" sz="3200" dirty="0"/>
          </a:p>
        </p:txBody>
      </p:sp>
      <p:pic>
        <p:nvPicPr>
          <p:cNvPr id="7" name="Объект 6"/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510969" y="877888"/>
            <a:ext cx="3457091" cy="525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3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74" y="1130300"/>
            <a:ext cx="3626530" cy="4931823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5640699" y="1130300"/>
            <a:ext cx="5393568" cy="48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рабочего пространства</a:t>
            </a:r>
            <a:endParaRPr lang="ru-RU" dirty="0"/>
          </a:p>
        </p:txBody>
      </p:sp>
      <p:pic>
        <p:nvPicPr>
          <p:cNvPr id="5" name="Видео-06-06-2025 114455">
            <a:hlinkClick r:id="" action="ppaction://media"/>
          </p:cNvPr>
          <p:cNvPicPr>
            <a:picLocks noGrp="1" noChangeAspect="1"/>
          </p:cNvPicPr>
          <p:nvPr>
            <p:ph sz="quarter" idx="18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2733" y="1485899"/>
            <a:ext cx="9402632" cy="4643439"/>
          </a:xfrm>
        </p:spPr>
      </p:pic>
    </p:spTree>
    <p:extLst>
      <p:ext uri="{BB962C8B-B14F-4D97-AF65-F5344CB8AC3E}">
        <p14:creationId xmlns:p14="http://schemas.microsoft.com/office/powerpoint/2010/main" val="7942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5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ru-RU" sz="3200" dirty="0"/>
              <a:t>Тест-кейс для проверки функционала авторизации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3037064" y="1485900"/>
            <a:ext cx="6117872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5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43999" y="1246909"/>
            <a:ext cx="4609149" cy="4779171"/>
          </a:xfrm>
        </p:spPr>
        <p:txBody>
          <a:bodyPr anchor="ctr"/>
          <a:lstStyle/>
          <a:p>
            <a:r>
              <a:rPr lang="ru-RU" dirty="0"/>
              <a:t>Тест-кейс для проверки функционала добавления новой рабочей области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5613890" y="831850"/>
            <a:ext cx="473929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9F4-13E7-6A92-16FE-0D6401FF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062319-98A6-EF00-1F08-BE57C025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335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dirty="0" smtClean="0"/>
              <a:t>Обоснование необходимости разработки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3160428" y="2247809"/>
            <a:ext cx="7173139" cy="987430"/>
          </a:xfrm>
        </p:spPr>
        <p:txBody>
          <a:bodyPr anchor="ctr"/>
          <a:lstStyle/>
          <a:p>
            <a:r>
              <a:rPr lang="ru-RU" dirty="0" smtClean="0"/>
              <a:t>Задачей дипломного проекта заключается в разработке модулей взаимодействия с информационной управления </a:t>
            </a:r>
            <a:r>
              <a:rPr lang="ru-RU" dirty="0" err="1" smtClean="0"/>
              <a:t>нейросетями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4"/>
          </p:nvPr>
        </p:nvSpPr>
        <p:spPr>
          <a:xfrm>
            <a:off x="3160428" y="3626741"/>
            <a:ext cx="7173139" cy="988802"/>
          </a:xfrm>
        </p:spPr>
        <p:txBody>
          <a:bodyPr anchor="ctr"/>
          <a:lstStyle/>
          <a:p>
            <a:r>
              <a:rPr lang="ru-RU" dirty="0" smtClean="0"/>
              <a:t>Автоматизация процессов взаимодействия с нейронными сетями и интеграции их в различные сервисы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6"/>
          </p:nvPr>
        </p:nvSpPr>
        <p:spPr>
          <a:xfrm>
            <a:off x="3160426" y="5007045"/>
            <a:ext cx="7173139" cy="943812"/>
          </a:xfrm>
        </p:spPr>
        <p:txBody>
          <a:bodyPr anchor="ctr"/>
          <a:lstStyle/>
          <a:p>
            <a:r>
              <a:rPr lang="ru-RU" dirty="0"/>
              <a:t>Использование информационных технологий — ключевой фактор для успеха в условиях роста конкуренции</a:t>
            </a:r>
          </a:p>
        </p:txBody>
      </p:sp>
    </p:spTree>
    <p:extLst>
      <p:ext uri="{BB962C8B-B14F-4D97-AF65-F5344CB8AC3E}">
        <p14:creationId xmlns:p14="http://schemas.microsoft.com/office/powerpoint/2010/main" val="100000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 smtClean="0"/>
              <a:t>Технико-математическое описание задачи</a:t>
            </a:r>
            <a:endParaRPr lang="ru-RU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2531592" y="1769797"/>
            <a:ext cx="1800000" cy="180000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3B82F6"/>
            </a:solidFill>
          </a:ln>
          <a:effectLst>
            <a:outerShdw blurRad="1524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48" y="1988479"/>
            <a:ext cx="1939085" cy="969543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2733192" y="2976647"/>
            <a:ext cx="1396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+mj-lt"/>
                <a:ea typeface="Calibri" panose="020F0502020204030204" pitchFamily="34" charset="0"/>
              </a:rPr>
              <a:t>TypeScript</a:t>
            </a:r>
            <a:endParaRPr lang="ru-RU" sz="2000" dirty="0">
              <a:latin typeface="+mj-lt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5083332" y="1769797"/>
            <a:ext cx="1800000" cy="180000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3B82F6"/>
            </a:solidFill>
          </a:ln>
          <a:effectLst>
            <a:outerShdw blurRad="1524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7565531" y="1769797"/>
            <a:ext cx="1800000" cy="180000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3B82F6"/>
            </a:solidFill>
          </a:ln>
          <a:effectLst>
            <a:outerShdw blurRad="1524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19" y="1941037"/>
            <a:ext cx="1064425" cy="1064425"/>
          </a:xfrm>
          <a:prstGeom prst="rect">
            <a:avLst/>
          </a:prstGeom>
        </p:spPr>
      </p:pic>
      <p:sp>
        <p:nvSpPr>
          <p:cNvPr id="62" name="Прямоугольник 61"/>
          <p:cNvSpPr/>
          <p:nvPr/>
        </p:nvSpPr>
        <p:spPr>
          <a:xfrm>
            <a:off x="5552276" y="2976647"/>
            <a:ext cx="888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  <a:ea typeface="Calibri" panose="020F0502020204030204" pitchFamily="34" charset="0"/>
              </a:rPr>
              <a:t>Vue.js</a:t>
            </a:r>
            <a:endParaRPr lang="ru-RU" sz="2000" dirty="0">
              <a:latin typeface="+mj-lt"/>
            </a:endParaRPr>
          </a:p>
        </p:txBody>
      </p:sp>
      <p:pic>
        <p:nvPicPr>
          <p:cNvPr id="63" name="Рисунок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86" y="1988479"/>
            <a:ext cx="1023089" cy="991117"/>
          </a:xfrm>
          <a:prstGeom prst="rect">
            <a:avLst/>
          </a:prstGeom>
        </p:spPr>
      </p:pic>
      <p:sp>
        <p:nvSpPr>
          <p:cNvPr id="64" name="Прямоугольник 63"/>
          <p:cNvSpPr/>
          <p:nvPr/>
        </p:nvSpPr>
        <p:spPr>
          <a:xfrm>
            <a:off x="7981261" y="3005462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  <a:ea typeface="Calibri" panose="020F0502020204030204" pitchFamily="34" charset="0"/>
              </a:rPr>
              <a:t>Nest.js</a:t>
            </a:r>
            <a:endParaRPr lang="ru-RU" sz="2000" dirty="0">
              <a:latin typeface="+mj-lt"/>
            </a:endParaRPr>
          </a:p>
        </p:txBody>
      </p:sp>
      <p:sp>
        <p:nvSpPr>
          <p:cNvPr id="65" name="Скругленный прямоугольник 64"/>
          <p:cNvSpPr/>
          <p:nvPr/>
        </p:nvSpPr>
        <p:spPr>
          <a:xfrm>
            <a:off x="2531592" y="3927565"/>
            <a:ext cx="1800000" cy="180000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3B82F6"/>
            </a:solidFill>
          </a:ln>
          <a:effectLst>
            <a:outerShdw blurRad="1524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6" name="Рисунок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81" y="4151210"/>
            <a:ext cx="1052617" cy="957882"/>
          </a:xfrm>
          <a:prstGeom prst="rect">
            <a:avLst/>
          </a:prstGeom>
        </p:spPr>
      </p:pic>
      <p:sp>
        <p:nvSpPr>
          <p:cNvPr id="67" name="Прямоугольник 66"/>
          <p:cNvSpPr/>
          <p:nvPr/>
        </p:nvSpPr>
        <p:spPr>
          <a:xfrm>
            <a:off x="2767124" y="5191574"/>
            <a:ext cx="1339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+mj-lt"/>
                <a:ea typeface="Calibri" panose="020F0502020204030204" pitchFamily="34" charset="0"/>
              </a:rPr>
              <a:t>TypeORM</a:t>
            </a:r>
            <a:endParaRPr lang="ru-RU" sz="2000" dirty="0">
              <a:latin typeface="+mj-lt"/>
            </a:endParaRP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5083332" y="3927565"/>
            <a:ext cx="1800000" cy="180000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3B82F6"/>
            </a:solidFill>
          </a:ln>
          <a:effectLst>
            <a:outerShdw blurRad="1524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Скругленный прямоугольник 68"/>
          <p:cNvSpPr/>
          <p:nvPr/>
        </p:nvSpPr>
        <p:spPr>
          <a:xfrm>
            <a:off x="7565529" y="3927565"/>
            <a:ext cx="1800000" cy="180000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3B82F6"/>
            </a:solidFill>
          </a:ln>
          <a:effectLst>
            <a:outerShdw blurRad="152400" dist="127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294AB71F-B63A-4898-A332-F41F22DF6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874" y="4151210"/>
            <a:ext cx="989670" cy="989670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5245348" y="5191574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  <a:ea typeface="Calibri" panose="020F0502020204030204" pitchFamily="34" charset="0"/>
              </a:rPr>
              <a:t>PostgreSQL</a:t>
            </a:r>
            <a:endParaRPr lang="ru-RU" sz="2000" dirty="0">
              <a:latin typeface="+mj-lt"/>
            </a:endParaRPr>
          </a:p>
        </p:txBody>
      </p:sp>
      <p:pic>
        <p:nvPicPr>
          <p:cNvPr id="72" name="Рисунок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72" y="3998146"/>
            <a:ext cx="1685345" cy="1264009"/>
          </a:xfrm>
          <a:prstGeom prst="rect">
            <a:avLst/>
          </a:prstGeom>
        </p:spPr>
      </p:pic>
      <p:sp>
        <p:nvSpPr>
          <p:cNvPr id="73" name="Прямоугольник 72"/>
          <p:cNvSpPr/>
          <p:nvPr/>
        </p:nvSpPr>
        <p:spPr>
          <a:xfrm>
            <a:off x="8109502" y="5219813"/>
            <a:ext cx="712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j-lt"/>
              </a:rPr>
              <a:t>JWT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/>
      <p:bldP spid="56" grpId="0" animBg="1"/>
      <p:bldP spid="59" grpId="0" animBg="1"/>
      <p:bldP spid="62" grpId="0"/>
      <p:bldP spid="64" grpId="0"/>
      <p:bldP spid="65" grpId="0" animBg="1"/>
      <p:bldP spid="67" grpId="0"/>
      <p:bldP spid="68" grpId="0" animBg="1"/>
      <p:bldP spid="69" grpId="0" animBg="1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60400" y="1701800"/>
            <a:ext cx="10362276" cy="3602566"/>
          </a:xfrm>
        </p:spPr>
        <p:txBody>
          <a:bodyPr anchor="ctr">
            <a:normAutofit/>
          </a:bodyPr>
          <a:lstStyle/>
          <a:p>
            <a:pPr algn="ctr"/>
            <a:r>
              <a:rPr lang="ru-RU" sz="5200" dirty="0" smtClean="0"/>
              <a:t>Аналоги</a:t>
            </a:r>
            <a:endParaRPr lang="ru-RU" sz="5200" dirty="0"/>
          </a:p>
        </p:txBody>
      </p:sp>
    </p:spTree>
    <p:extLst>
      <p:ext uri="{BB962C8B-B14F-4D97-AF65-F5344CB8AC3E}">
        <p14:creationId xmlns:p14="http://schemas.microsoft.com/office/powerpoint/2010/main" val="27284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531368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/>
              <a:t>Yandex</a:t>
            </a:r>
            <a:r>
              <a:rPr lang="en-US" dirty="0" smtClean="0"/>
              <a:t> Cloud</a:t>
            </a:r>
            <a:endParaRPr lang="ru-RU" dirty="0"/>
          </a:p>
        </p:txBody>
      </p:sp>
      <p:pic>
        <p:nvPicPr>
          <p:cNvPr id="1026" name="Picture 2" descr="2025-06-03_02-37-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48" y="1450987"/>
            <a:ext cx="9659704" cy="47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0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531368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/>
              <a:t>Yandex</a:t>
            </a:r>
            <a:r>
              <a:rPr lang="en-US" dirty="0" smtClean="0"/>
              <a:t> Cloud</a:t>
            </a:r>
            <a:endParaRPr lang="ru-RU" dirty="0"/>
          </a:p>
        </p:txBody>
      </p:sp>
      <p:pic>
        <p:nvPicPr>
          <p:cNvPr id="2050" name="Picture 2" descr="2025-06-03_02-32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591" y="1418290"/>
            <a:ext cx="9436818" cy="471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3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531368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/>
              <a:t>Yandex</a:t>
            </a:r>
            <a:r>
              <a:rPr lang="en-US" dirty="0" smtClean="0"/>
              <a:t> Cloud</a:t>
            </a:r>
            <a:endParaRPr lang="ru-RU" dirty="0"/>
          </a:p>
        </p:txBody>
      </p:sp>
      <p:pic>
        <p:nvPicPr>
          <p:cNvPr id="3074" name="Picture 2" descr="2025-06-03_02-34-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067" y="1445723"/>
            <a:ext cx="9381866" cy="46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531368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/>
              <a:t>Sber</a:t>
            </a:r>
            <a:r>
              <a:rPr lang="en-US" dirty="0" smtClean="0"/>
              <a:t> Cloud</a:t>
            </a:r>
            <a:endParaRPr lang="ru-RU" dirty="0"/>
          </a:p>
        </p:txBody>
      </p:sp>
      <p:pic>
        <p:nvPicPr>
          <p:cNvPr id="4098" name="Picture 2" descr="2025-06-03_02-47-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48" y="1363287"/>
            <a:ext cx="9659704" cy="47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35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1FBFC-04F0-4094-926E-15D44DB73A00}">
  <ds:schemaRefs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38de0ec0-4312-429b-9ba4-a6f7899b86f2"/>
    <ds:schemaRef ds:uri="http://purl.org/dc/terms/"/>
    <ds:schemaRef ds:uri="http://www.w3.org/XML/1998/namespace"/>
    <ds:schemaRef ds:uri="http://purl.org/dc/dcmitype/"/>
    <ds:schemaRef ds:uri="http://purl.org/dc/elements/1.1/"/>
    <ds:schemaRef ds:uri="21705155-b4ce-4c69-95dc-4fd6cb8c5571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472</Words>
  <Application>Microsoft Office PowerPoint</Application>
  <PresentationFormat>Широкоэкранный</PresentationFormat>
  <Paragraphs>77</Paragraphs>
  <Slides>26</Slides>
  <Notes>12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Aptos</vt:lpstr>
      <vt:lpstr>Arial</vt:lpstr>
      <vt:lpstr>Calibri</vt:lpstr>
      <vt:lpstr>等线</vt:lpstr>
      <vt:lpstr>Franklin Gothic Book</vt:lpstr>
      <vt:lpstr>Meiryo</vt:lpstr>
      <vt:lpstr>Custom</vt:lpstr>
      <vt:lpstr>Разработка модулей взаимодействия с информационной системой управления нейросетями</vt:lpstr>
      <vt:lpstr>Постановка задачи</vt:lpstr>
      <vt:lpstr>Обоснование необходимости разработки</vt:lpstr>
      <vt:lpstr>Технико-математическое описание задачи</vt:lpstr>
      <vt:lpstr>Аналоги</vt:lpstr>
      <vt:lpstr>Yandex Cloud</vt:lpstr>
      <vt:lpstr>Yandex Cloud</vt:lpstr>
      <vt:lpstr>Yandex Cloud</vt:lpstr>
      <vt:lpstr>Sber Cloud</vt:lpstr>
      <vt:lpstr>Sber Cloud</vt:lpstr>
      <vt:lpstr>Sber Cloud</vt:lpstr>
      <vt:lpstr>IDEF0 модели настройки прав пользователя</vt:lpstr>
      <vt:lpstr>Декомпозиция IDEF0 модели настройки прав пользователя</vt:lpstr>
      <vt:lpstr>Диаграмма прецедентов</vt:lpstr>
      <vt:lpstr>ER модель базы данных</vt:lpstr>
      <vt:lpstr>Диаграмма архитектуры взаимодействия</vt:lpstr>
      <vt:lpstr>Диаграмма взаимодействия модулей для пользователя</vt:lpstr>
      <vt:lpstr>Диаграмма взаимодействия модулей для модератора</vt:lpstr>
      <vt:lpstr>Диаграмма взаимодействия модулей для администратора </vt:lpstr>
      <vt:lpstr>Блок-схема алгоритма создание рабочего пространства</vt:lpstr>
      <vt:lpstr>Презентация PowerPoint</vt:lpstr>
      <vt:lpstr>Создание рабочего пространства</vt:lpstr>
      <vt:lpstr>Тестирование</vt:lpstr>
      <vt:lpstr>Тест-кейс для проверки функционала авторизации</vt:lpstr>
      <vt:lpstr>Тест-кейс для проверки функционала добавления новой рабочей области </vt:lpstr>
      <vt:lpstr>Спасибо за внимание!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Planning</dc:title>
  <dc:subject/>
  <cp:keywords/>
  <dc:description/>
  <cp:lastModifiedBy>Dima</cp:lastModifiedBy>
  <cp:revision>45</cp:revision>
  <dcterms:modified xsi:type="dcterms:W3CDTF">2025-06-06T10:16:08Z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