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73" r:id="rId12"/>
    <p:sldId id="374" r:id="rId13"/>
    <p:sldId id="375" r:id="rId14"/>
    <p:sldId id="376" r:id="rId15"/>
    <p:sldId id="377" r:id="rId16"/>
    <p:sldId id="378" r:id="rId17"/>
  </p:sldIdLst>
  <p:sldSz cx="34315400" cy="193024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0E7"/>
    <a:srgbClr val="0A82EF"/>
    <a:srgbClr val="0175C4"/>
    <a:srgbClr val="0076C4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2"/>
    <p:restoredTop sz="90609" autoAdjust="0"/>
  </p:normalViewPr>
  <p:slideViewPr>
    <p:cSldViewPr>
      <p:cViewPr varScale="1">
        <p:scale>
          <a:sx n="35" d="100"/>
          <a:sy n="35" d="100"/>
        </p:scale>
        <p:origin x="1092" y="144"/>
      </p:cViewPr>
      <p:guideLst>
        <p:guide orient="horz" pos="2160"/>
        <p:guide pos="30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BB597-FA2F-4D9D-B981-CCA9353F18AC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6125-18F2-4BEE-813F-B61284C23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4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9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5A43E-7D63-1ABE-C04F-E566D054F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9C256F-2254-FF92-4922-7BB0DBCB9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EE2BE7-B79F-582C-A03E-A5204AC0B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24D97-FA88-83B8-58F7-CB1DA4A3E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3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CC7FB-51E2-03AB-255A-34A274232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91F22A-6EAF-52E3-366D-F4DD65D15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0D912A-A77D-2AAA-C944-7BBCF1E04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DA61CE-87C5-50AA-BD6F-1451F35E9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8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CB4AB-86B8-1C03-0297-61DD0148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B7713A-554E-0E13-1F79-30C38EDAE1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070EC7-0E41-F18E-1797-F640B24B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57ED0-FBDC-ACC1-241C-02FF946C7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6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BAD49-40DC-C349-7F63-0D60C8120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07D23B-A3C6-209E-8D81-32384F494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4B8764-646D-6AD8-D54D-00E87E555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F5F2F7-185C-CA2B-E657-912AC0A42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34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BD4D6-F80B-3F8B-261C-72091C7F8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8A75F7-ED10-BBF0-3010-B287745EE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7639B6-7996-48EF-5D87-3B6F9F46D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7A867-228B-D55A-CC0C-E431B9F1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34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0BED7-2A60-9C11-64D9-3862B321A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EE9DDB-2574-CC33-F3A1-9D97F4A08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D6E3E4-2783-B984-8262-7954BB0B0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ABF3-348D-D550-FE8F-963329D54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4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9069E-9C5C-B8E9-D7AF-F4D82EBB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91EC30-A5E2-6990-685F-41C8E0C23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E699FC-9F7A-8EA4-6ED2-5BF161AB7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96ED6-5EE1-E44B-A261-3B218DE73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0FC78-26D0-3012-79A2-9498C2B19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1AB65B-1724-8396-3C49-2C665897C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D14DCC-DEDD-8220-F444-88A1005FA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7192B-381D-F638-C68C-0047C8827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3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A8AA-58AB-1669-3C0E-257CF1B58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0504E3-792F-56C0-FBD2-3E1EBA6F4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5A8F5A-D398-9EC8-ED4B-FC4E57451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D529F-0933-0A95-2CB0-05EAA5345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9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74184-5CA8-8D7A-A835-D9B8DD8C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F40B7F-6830-F300-FCF9-14AC73A10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4C3115-2F04-B61D-87FE-A72668137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8FEA6-DB3D-C8F1-B24B-50017D26E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7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7558-32E6-ACE1-8BCB-90A339FE7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50157A-4206-D6F2-BC20-86CC05B94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8DACDC-F254-9B64-1224-C48C2D5C0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DE8EF-C5FB-6E73-932C-ABBE94A54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3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3FF19-004C-C435-2EFD-D04C040B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F2B42C-927C-9FEB-E666-7D14DE41A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5AC6FB-940F-0C6B-74E9-453465575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9A90F-6472-1024-D957-8038595DE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5217-AE3A-155F-0E60-C3CEC1EE9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E36031-0EAC-8658-B577-F81D5E267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F8ABBC-4D81-A64C-DBEB-B25E4247C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1C27C-A30B-4C3B-1A39-06C49FEDF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7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E044-4E1C-DE09-35A5-FE6563C4C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5876BF-37D3-4326-7B39-4DFBF572C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33FCFA-A111-A31E-00B5-B754965F1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80F7EC-673F-EB03-A3AE-4D08BC7B8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DD428-C584-76B7-7147-44127F601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FD09FF-1993-4640-7642-F27672413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0766E6-602B-24E5-EF88-1E276DE10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1B500-1121-9B4C-2917-18B21711D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6125-18F2-4BEE-813F-B61284C234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1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876" y="2130426"/>
            <a:ext cx="8203926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52" y="3886200"/>
            <a:ext cx="675617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7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5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0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7466" y="274639"/>
            <a:ext cx="217162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584" y="274639"/>
            <a:ext cx="635402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16" y="4406900"/>
            <a:ext cx="8203926" cy="1362075"/>
          </a:xfrm>
        </p:spPr>
        <p:txBody>
          <a:bodyPr anchor="t"/>
          <a:lstStyle>
            <a:lvl1pPr algn="l">
              <a:defRPr sz="42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416" y="2906714"/>
            <a:ext cx="8203926" cy="1500187"/>
          </a:xfrm>
        </p:spPr>
        <p:txBody>
          <a:bodyPr anchor="b"/>
          <a:lstStyle>
            <a:lvl1pPr marL="0" indent="0">
              <a:buNone/>
              <a:defRPr sz="2111">
                <a:solidFill>
                  <a:schemeClr val="tx1">
                    <a:tint val="75000"/>
                  </a:schemeClr>
                </a:solidFill>
              </a:defRPr>
            </a:lvl1pPr>
            <a:lvl2pPr marL="4825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149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724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298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287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448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0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597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584" y="1600201"/>
            <a:ext cx="4262824" cy="4525963"/>
          </a:xfrm>
        </p:spPr>
        <p:txBody>
          <a:bodyPr/>
          <a:lstStyle>
            <a:lvl1pPr>
              <a:defRPr sz="2955"/>
            </a:lvl1pPr>
            <a:lvl2pPr>
              <a:defRPr sz="2533"/>
            </a:lvl2pPr>
            <a:lvl3pPr>
              <a:defRPr sz="2111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6269" y="1600201"/>
            <a:ext cx="4262824" cy="4525963"/>
          </a:xfrm>
        </p:spPr>
        <p:txBody>
          <a:bodyPr/>
          <a:lstStyle>
            <a:lvl1pPr>
              <a:defRPr sz="2955"/>
            </a:lvl1pPr>
            <a:lvl2pPr>
              <a:defRPr sz="2533"/>
            </a:lvl2pPr>
            <a:lvl3pPr>
              <a:defRPr sz="2111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84" y="1535113"/>
            <a:ext cx="4264500" cy="639762"/>
          </a:xfrm>
        </p:spPr>
        <p:txBody>
          <a:bodyPr anchor="b"/>
          <a:lstStyle>
            <a:lvl1pPr marL="0" indent="0">
              <a:buNone/>
              <a:defRPr sz="2533" b="1"/>
            </a:lvl1pPr>
            <a:lvl2pPr marL="482575" indent="0">
              <a:buNone/>
              <a:defRPr sz="2111" b="1"/>
            </a:lvl2pPr>
            <a:lvl3pPr marL="965149" indent="0">
              <a:buNone/>
              <a:defRPr sz="1900" b="1"/>
            </a:lvl3pPr>
            <a:lvl4pPr marL="1447724" indent="0">
              <a:buNone/>
              <a:defRPr sz="1689" b="1"/>
            </a:lvl4pPr>
            <a:lvl5pPr marL="1930298" indent="0">
              <a:buNone/>
              <a:defRPr sz="1689" b="1"/>
            </a:lvl5pPr>
            <a:lvl6pPr marL="2412873" indent="0">
              <a:buNone/>
              <a:defRPr sz="1689" b="1"/>
            </a:lvl6pPr>
            <a:lvl7pPr marL="2895448" indent="0">
              <a:buNone/>
              <a:defRPr sz="1689" b="1"/>
            </a:lvl7pPr>
            <a:lvl8pPr marL="3378022" indent="0">
              <a:buNone/>
              <a:defRPr sz="1689" b="1"/>
            </a:lvl8pPr>
            <a:lvl9pPr marL="3860597" indent="0">
              <a:buNone/>
              <a:defRPr sz="16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84" y="2174875"/>
            <a:ext cx="4264500" cy="3951288"/>
          </a:xfrm>
        </p:spPr>
        <p:txBody>
          <a:bodyPr/>
          <a:lstStyle>
            <a:lvl1pPr>
              <a:defRPr sz="2533"/>
            </a:lvl1pPr>
            <a:lvl2pPr>
              <a:defRPr sz="2111"/>
            </a:lvl2pPr>
            <a:lvl3pPr>
              <a:defRPr sz="1900"/>
            </a:lvl3pPr>
            <a:lvl4pPr>
              <a:defRPr sz="1689"/>
            </a:lvl4pPr>
            <a:lvl5pPr>
              <a:defRPr sz="1689"/>
            </a:lvl5pPr>
            <a:lvl6pPr>
              <a:defRPr sz="1689"/>
            </a:lvl6pPr>
            <a:lvl7pPr>
              <a:defRPr sz="1689"/>
            </a:lvl7pPr>
            <a:lvl8pPr>
              <a:defRPr sz="1689"/>
            </a:lvl8pPr>
            <a:lvl9pPr>
              <a:defRPr sz="16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2919" y="1535113"/>
            <a:ext cx="4266175" cy="639762"/>
          </a:xfrm>
        </p:spPr>
        <p:txBody>
          <a:bodyPr anchor="b"/>
          <a:lstStyle>
            <a:lvl1pPr marL="0" indent="0">
              <a:buNone/>
              <a:defRPr sz="2533" b="1"/>
            </a:lvl1pPr>
            <a:lvl2pPr marL="482575" indent="0">
              <a:buNone/>
              <a:defRPr sz="2111" b="1"/>
            </a:lvl2pPr>
            <a:lvl3pPr marL="965149" indent="0">
              <a:buNone/>
              <a:defRPr sz="1900" b="1"/>
            </a:lvl3pPr>
            <a:lvl4pPr marL="1447724" indent="0">
              <a:buNone/>
              <a:defRPr sz="1689" b="1"/>
            </a:lvl4pPr>
            <a:lvl5pPr marL="1930298" indent="0">
              <a:buNone/>
              <a:defRPr sz="1689" b="1"/>
            </a:lvl5pPr>
            <a:lvl6pPr marL="2412873" indent="0">
              <a:buNone/>
              <a:defRPr sz="1689" b="1"/>
            </a:lvl6pPr>
            <a:lvl7pPr marL="2895448" indent="0">
              <a:buNone/>
              <a:defRPr sz="1689" b="1"/>
            </a:lvl7pPr>
            <a:lvl8pPr marL="3378022" indent="0">
              <a:buNone/>
              <a:defRPr sz="1689" b="1"/>
            </a:lvl8pPr>
            <a:lvl9pPr marL="3860597" indent="0">
              <a:buNone/>
              <a:defRPr sz="16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2919" y="2174875"/>
            <a:ext cx="4266175" cy="3951288"/>
          </a:xfrm>
        </p:spPr>
        <p:txBody>
          <a:bodyPr/>
          <a:lstStyle>
            <a:lvl1pPr>
              <a:defRPr sz="2533"/>
            </a:lvl1pPr>
            <a:lvl2pPr>
              <a:defRPr sz="2111"/>
            </a:lvl2pPr>
            <a:lvl3pPr>
              <a:defRPr sz="1900"/>
            </a:lvl3pPr>
            <a:lvl4pPr>
              <a:defRPr sz="1689"/>
            </a:lvl4pPr>
            <a:lvl5pPr>
              <a:defRPr sz="1689"/>
            </a:lvl5pPr>
            <a:lvl6pPr>
              <a:defRPr sz="1689"/>
            </a:lvl6pPr>
            <a:lvl7pPr>
              <a:defRPr sz="1689"/>
            </a:lvl7pPr>
            <a:lvl8pPr>
              <a:defRPr sz="1689"/>
            </a:lvl8pPr>
            <a:lvl9pPr>
              <a:defRPr sz="16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85" y="273050"/>
            <a:ext cx="3175335" cy="1162050"/>
          </a:xfrm>
        </p:spPr>
        <p:txBody>
          <a:bodyPr anchor="b"/>
          <a:lstStyle>
            <a:lvl1pPr algn="l">
              <a:defRPr sz="211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538" y="273051"/>
            <a:ext cx="5395556" cy="5853113"/>
          </a:xfrm>
        </p:spPr>
        <p:txBody>
          <a:bodyPr/>
          <a:lstStyle>
            <a:lvl1pPr>
              <a:defRPr sz="3378"/>
            </a:lvl1pPr>
            <a:lvl2pPr>
              <a:defRPr sz="2955"/>
            </a:lvl2pPr>
            <a:lvl3pPr>
              <a:defRPr sz="2533"/>
            </a:lvl3pPr>
            <a:lvl4pPr>
              <a:defRPr sz="2111"/>
            </a:lvl4pPr>
            <a:lvl5pPr>
              <a:defRPr sz="2111"/>
            </a:lvl5pPr>
            <a:lvl6pPr>
              <a:defRPr sz="2111"/>
            </a:lvl6pPr>
            <a:lvl7pPr>
              <a:defRPr sz="2111"/>
            </a:lvl7pPr>
            <a:lvl8pPr>
              <a:defRPr sz="2111"/>
            </a:lvl8pPr>
            <a:lvl9pPr>
              <a:defRPr sz="21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85" y="1435101"/>
            <a:ext cx="3175335" cy="4691063"/>
          </a:xfrm>
        </p:spPr>
        <p:txBody>
          <a:bodyPr/>
          <a:lstStyle>
            <a:lvl1pPr marL="0" indent="0">
              <a:buNone/>
              <a:defRPr sz="1478"/>
            </a:lvl1pPr>
            <a:lvl2pPr marL="482575" indent="0">
              <a:buNone/>
              <a:defRPr sz="1267"/>
            </a:lvl2pPr>
            <a:lvl3pPr marL="965149" indent="0">
              <a:buNone/>
              <a:defRPr sz="1056"/>
            </a:lvl3pPr>
            <a:lvl4pPr marL="1447724" indent="0">
              <a:buNone/>
              <a:defRPr sz="950"/>
            </a:lvl4pPr>
            <a:lvl5pPr marL="1930298" indent="0">
              <a:buNone/>
              <a:defRPr sz="950"/>
            </a:lvl5pPr>
            <a:lvl6pPr marL="2412873" indent="0">
              <a:buNone/>
              <a:defRPr sz="950"/>
            </a:lvl6pPr>
            <a:lvl7pPr marL="2895448" indent="0">
              <a:buNone/>
              <a:defRPr sz="950"/>
            </a:lvl7pPr>
            <a:lvl8pPr marL="3378022" indent="0">
              <a:buNone/>
              <a:defRPr sz="950"/>
            </a:lvl8pPr>
            <a:lvl9pPr marL="3860597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797" y="4800600"/>
            <a:ext cx="5791006" cy="566738"/>
          </a:xfrm>
        </p:spPr>
        <p:txBody>
          <a:bodyPr anchor="b"/>
          <a:lstStyle>
            <a:lvl1pPr algn="l">
              <a:defRPr sz="211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1797" y="612775"/>
            <a:ext cx="5791006" cy="4114800"/>
          </a:xfrm>
        </p:spPr>
        <p:txBody>
          <a:bodyPr/>
          <a:lstStyle>
            <a:lvl1pPr marL="0" indent="0">
              <a:buNone/>
              <a:defRPr sz="3378"/>
            </a:lvl1pPr>
            <a:lvl2pPr marL="482575" indent="0">
              <a:buNone/>
              <a:defRPr sz="2955"/>
            </a:lvl2pPr>
            <a:lvl3pPr marL="965149" indent="0">
              <a:buNone/>
              <a:defRPr sz="2533"/>
            </a:lvl3pPr>
            <a:lvl4pPr marL="1447724" indent="0">
              <a:buNone/>
              <a:defRPr sz="2111"/>
            </a:lvl4pPr>
            <a:lvl5pPr marL="1930298" indent="0">
              <a:buNone/>
              <a:defRPr sz="2111"/>
            </a:lvl5pPr>
            <a:lvl6pPr marL="2412873" indent="0">
              <a:buNone/>
              <a:defRPr sz="2111"/>
            </a:lvl6pPr>
            <a:lvl7pPr marL="2895448" indent="0">
              <a:buNone/>
              <a:defRPr sz="2111"/>
            </a:lvl7pPr>
            <a:lvl8pPr marL="3378022" indent="0">
              <a:buNone/>
              <a:defRPr sz="2111"/>
            </a:lvl8pPr>
            <a:lvl9pPr marL="3860597" indent="0">
              <a:buNone/>
              <a:defRPr sz="21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1797" y="5367338"/>
            <a:ext cx="5791006" cy="804862"/>
          </a:xfrm>
        </p:spPr>
        <p:txBody>
          <a:bodyPr/>
          <a:lstStyle>
            <a:lvl1pPr marL="0" indent="0">
              <a:buNone/>
              <a:defRPr sz="1478"/>
            </a:lvl1pPr>
            <a:lvl2pPr marL="482575" indent="0">
              <a:buNone/>
              <a:defRPr sz="1267"/>
            </a:lvl2pPr>
            <a:lvl3pPr marL="965149" indent="0">
              <a:buNone/>
              <a:defRPr sz="1056"/>
            </a:lvl3pPr>
            <a:lvl4pPr marL="1447724" indent="0">
              <a:buNone/>
              <a:defRPr sz="950"/>
            </a:lvl4pPr>
            <a:lvl5pPr marL="1930298" indent="0">
              <a:buNone/>
              <a:defRPr sz="950"/>
            </a:lvl5pPr>
            <a:lvl6pPr marL="2412873" indent="0">
              <a:buNone/>
              <a:defRPr sz="950"/>
            </a:lvl6pPr>
            <a:lvl7pPr marL="2895448" indent="0">
              <a:buNone/>
              <a:defRPr sz="950"/>
            </a:lvl7pPr>
            <a:lvl8pPr marL="3378022" indent="0">
              <a:buNone/>
              <a:defRPr sz="950"/>
            </a:lvl8pPr>
            <a:lvl9pPr marL="3860597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584" y="274638"/>
            <a:ext cx="86865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84" y="1600201"/>
            <a:ext cx="868651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584" y="6356351"/>
            <a:ext cx="2252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7656" y="6356351"/>
            <a:ext cx="3056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7035" y="6356351"/>
            <a:ext cx="2252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5149" rtl="0" eaLnBrk="1" latinLnBrk="0" hangingPunct="1">
        <a:spcBef>
          <a:spcPct val="0"/>
        </a:spcBef>
        <a:buNone/>
        <a:defRPr sz="4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31" indent="-361931" algn="l" defTabSz="965149" rtl="0" eaLnBrk="1" latinLnBrk="0" hangingPunct="1">
        <a:spcBef>
          <a:spcPct val="20000"/>
        </a:spcBef>
        <a:buFont typeface="Arial" pitchFamily="34" charset="0"/>
        <a:buChar char="•"/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784184" indent="-301609" algn="l" defTabSz="965149" rtl="0" eaLnBrk="1" latinLnBrk="0" hangingPunct="1">
        <a:spcBef>
          <a:spcPct val="20000"/>
        </a:spcBef>
        <a:buFont typeface="Arial" pitchFamily="34" charset="0"/>
        <a:buChar char="–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206437" indent="-241287" algn="l" defTabSz="965149" rtl="0" eaLnBrk="1" latinLnBrk="0" hangingPunct="1">
        <a:spcBef>
          <a:spcPct val="20000"/>
        </a:spcBef>
        <a:buFont typeface="Arial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1689011" indent="-241287" algn="l" defTabSz="965149" rtl="0" eaLnBrk="1" latinLnBrk="0" hangingPunct="1">
        <a:spcBef>
          <a:spcPct val="20000"/>
        </a:spcBef>
        <a:buFont typeface="Arial" pitchFamily="34" charset="0"/>
        <a:buChar char="–"/>
        <a:defRPr sz="2111" kern="1200">
          <a:solidFill>
            <a:schemeClr val="tx1"/>
          </a:solidFill>
          <a:latin typeface="+mn-lt"/>
          <a:ea typeface="+mn-ea"/>
          <a:cs typeface="+mn-cs"/>
        </a:defRPr>
      </a:lvl4pPr>
      <a:lvl5pPr marL="2171586" indent="-241287" algn="l" defTabSz="965149" rtl="0" eaLnBrk="1" latinLnBrk="0" hangingPunct="1">
        <a:spcBef>
          <a:spcPct val="20000"/>
        </a:spcBef>
        <a:buFont typeface="Arial" pitchFamily="34" charset="0"/>
        <a:buChar char="»"/>
        <a:defRPr sz="2111" kern="1200">
          <a:solidFill>
            <a:schemeClr val="tx1"/>
          </a:solidFill>
          <a:latin typeface="+mn-lt"/>
          <a:ea typeface="+mn-ea"/>
          <a:cs typeface="+mn-cs"/>
        </a:defRPr>
      </a:lvl5pPr>
      <a:lvl6pPr marL="2654160" indent="-241287" algn="l" defTabSz="965149" rtl="0" eaLnBrk="1" latinLnBrk="0" hangingPunct="1">
        <a:spcBef>
          <a:spcPct val="20000"/>
        </a:spcBef>
        <a:buFont typeface="Arial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6pPr>
      <a:lvl7pPr marL="3136735" indent="-241287" algn="l" defTabSz="965149" rtl="0" eaLnBrk="1" latinLnBrk="0" hangingPunct="1">
        <a:spcBef>
          <a:spcPct val="20000"/>
        </a:spcBef>
        <a:buFont typeface="Arial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7pPr>
      <a:lvl8pPr marL="3619310" indent="-241287" algn="l" defTabSz="965149" rtl="0" eaLnBrk="1" latinLnBrk="0" hangingPunct="1">
        <a:spcBef>
          <a:spcPct val="20000"/>
        </a:spcBef>
        <a:buFont typeface="Arial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8pPr>
      <a:lvl9pPr marL="4101884" indent="-241287" algn="l" defTabSz="965149" rtl="0" eaLnBrk="1" latinLnBrk="0" hangingPunct="1">
        <a:spcBef>
          <a:spcPct val="20000"/>
        </a:spcBef>
        <a:buFont typeface="Arial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2575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5149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7724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298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2873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5448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8022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0597" algn="l" defTabSz="965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35F5DA9-402E-FF45-5FC5-B874C803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7900" y="-1099323"/>
            <a:ext cx="356616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3851502-9932-4200-A677-FD8C76CEC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756" y="8097239"/>
            <a:ext cx="1740443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80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76D91A46-7DE6-471E-BA27-8F7AAFAA7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8979" y="7754382"/>
            <a:ext cx="12651070" cy="1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26F7C43E-BEF4-45C3-801D-8F74A03C5858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58684942-2638-4C34-A98B-4CBF817FF364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D4BD3543-903D-3D8F-7CF0-0C342595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Brain - WorldQuant">
            <a:extLst>
              <a:ext uri="{FF2B5EF4-FFF2-40B4-BE49-F238E27FC236}">
                <a16:creationId xmlns:a16="http://schemas.microsoft.com/office/drawing/2014/main" id="{B55FEB05-020D-5B3B-68DE-CB172D43C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9100" y="2744225"/>
            <a:ext cx="18649856" cy="1704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5F94D6-7114-05CD-111B-C52362D06058}"/>
              </a:ext>
            </a:extLst>
          </p:cNvPr>
          <p:cNvSpPr txBox="1"/>
          <p:nvPr/>
        </p:nvSpPr>
        <p:spPr>
          <a:xfrm>
            <a:off x="15642295" y="5439742"/>
            <a:ext cx="174044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6514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400" b="1" dirty="0">
                <a:solidFill>
                  <a:srgbClr val="FFFFFF"/>
                </a:solidFill>
                <a:latin typeface="에스코어 드림 3 Light Light"/>
                <a:ea typeface="에스코어 드림 8 Heavy" panose="020B0903030302020204" pitchFamily="34" charset="-127"/>
              </a:rPr>
              <a:t>Korea Hackathon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CC02CAEC-2E11-2008-E23A-CE32367D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756" y="15327081"/>
            <a:ext cx="1740443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8000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Junhyeok</a:t>
            </a:r>
            <a:r>
              <a:rPr lang="en-US" altLang="ko-KR" sz="80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Ahn | Youngjune Kim</a:t>
            </a:r>
          </a:p>
          <a:p>
            <a:pPr algn="ctr" defTabSz="965149"/>
            <a:r>
              <a:rPr lang="en-US" altLang="ko-KR" sz="80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 </a:t>
            </a:r>
            <a:r>
              <a:rPr lang="en-US" altLang="ko-KR" sz="8000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Jihwan</a:t>
            </a:r>
            <a:r>
              <a:rPr lang="en-US" altLang="ko-KR" sz="80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</a:t>
            </a:r>
            <a:r>
              <a:rPr lang="en-US" altLang="ko-KR" sz="8000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Byeon</a:t>
            </a:r>
            <a:r>
              <a:rPr lang="en-US" altLang="ko-KR" sz="80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| </a:t>
            </a:r>
            <a:r>
              <a:rPr lang="en-US" altLang="ko-KR" sz="8000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Chanhyeok</a:t>
            </a:r>
            <a:r>
              <a:rPr lang="en-US" altLang="ko-KR" sz="80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Park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2F5C2DB-0EA0-3073-A35D-90FD7B87B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756" y="14093188"/>
            <a:ext cx="1740443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80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BDC9-0BA0-F878-2602-6DFB078C1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C381506-254D-E396-3B27-1C592035C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080BB933-2919-BF54-8C5D-63F1DE64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5A500223-D60C-C707-9EF2-7553715816B9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A58DA4E2-E8C1-2890-FDD0-3065AA4CB665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3F86C976-C4A5-C541-13F6-72E855C2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890BE763-0FD9-5D68-B484-FDB3F7AF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6263A87B-CCE2-3842-9052-D7817FD74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-1245394"/>
            <a:ext cx="1219200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Alpha Framework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2059D3F-032A-4D40-5963-8EEF87D52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9028" y="2618022"/>
            <a:ext cx="11267075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2" name="Picture 4" descr="Brain - WorldQuant">
            <a:extLst>
              <a:ext uri="{FF2B5EF4-FFF2-40B4-BE49-F238E27FC236}">
                <a16:creationId xmlns:a16="http://schemas.microsoft.com/office/drawing/2014/main" id="{A8C6C47B-3A2C-98B7-A885-D1B1261E9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02720-937F-6273-3384-A7F61765E338}"/>
              </a:ext>
            </a:extLst>
          </p:cNvPr>
          <p:cNvGrpSpPr/>
          <p:nvPr/>
        </p:nvGrpSpPr>
        <p:grpSpPr>
          <a:xfrm>
            <a:off x="2102260" y="4535471"/>
            <a:ext cx="6477000" cy="9524981"/>
            <a:chOff x="2102260" y="4535471"/>
            <a:chExt cx="6477000" cy="9524981"/>
          </a:xfrm>
        </p:grpSpPr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180F867B-4E43-1368-92E0-E48620FD3C2A}"/>
                </a:ext>
              </a:extLst>
            </p:cNvPr>
            <p:cNvSpPr/>
            <p:nvPr/>
          </p:nvSpPr>
          <p:spPr>
            <a:xfrm>
              <a:off x="2102260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8644D6F7-3F7D-2F44-5690-932CE08F2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260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Data Processing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51A47C-0C54-1272-A877-7FD22DE43331}"/>
              </a:ext>
            </a:extLst>
          </p:cNvPr>
          <p:cNvGrpSpPr/>
          <p:nvPr/>
        </p:nvGrpSpPr>
        <p:grpSpPr>
          <a:xfrm>
            <a:off x="10098753" y="4535471"/>
            <a:ext cx="6484784" cy="9524981"/>
            <a:chOff x="10098753" y="4535471"/>
            <a:chExt cx="6484784" cy="9524981"/>
          </a:xfrm>
        </p:grpSpPr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371584E9-75E8-CE2D-C388-8540749F0DDA}"/>
                </a:ext>
              </a:extLst>
            </p:cNvPr>
            <p:cNvSpPr/>
            <p:nvPr/>
          </p:nvSpPr>
          <p:spPr>
            <a:xfrm>
              <a:off x="10098753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953B5739-CE9C-5F83-B867-1ED602034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538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Creation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737D4E8-2C1E-0761-AB66-B0933E306A57}"/>
              </a:ext>
            </a:extLst>
          </p:cNvPr>
          <p:cNvGrpSpPr/>
          <p:nvPr/>
        </p:nvGrpSpPr>
        <p:grpSpPr>
          <a:xfrm>
            <a:off x="18095246" y="4535471"/>
            <a:ext cx="6484783" cy="9524981"/>
            <a:chOff x="18095246" y="4535471"/>
            <a:chExt cx="6484783" cy="9524981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87102911-6FF7-AC84-D2A1-0DA5E3BC9325}"/>
                </a:ext>
              </a:extLst>
            </p:cNvPr>
            <p:cNvSpPr/>
            <p:nvPr/>
          </p:nvSpPr>
          <p:spPr>
            <a:xfrm>
              <a:off x="18095246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00470EAA-C888-684F-B46C-31E72626B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030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Operation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A55A7C-1AE3-5034-DD85-9442A0DD556A}"/>
              </a:ext>
            </a:extLst>
          </p:cNvPr>
          <p:cNvGrpSpPr/>
          <p:nvPr/>
        </p:nvGrpSpPr>
        <p:grpSpPr>
          <a:xfrm>
            <a:off x="26091739" y="4535471"/>
            <a:ext cx="6493082" cy="9524981"/>
            <a:chOff x="26091739" y="4535471"/>
            <a:chExt cx="6493082" cy="9524981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8D0342F3-69F0-0DD3-B87B-32B4ADC6673E}"/>
                </a:ext>
              </a:extLst>
            </p:cNvPr>
            <p:cNvSpPr/>
            <p:nvPr/>
          </p:nvSpPr>
          <p:spPr>
            <a:xfrm>
              <a:off x="26091739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9BA1B166-C015-AFD5-1ADE-9D030A07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7822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Alpha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107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7B8F-7C50-7740-6169-91873701C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829DB83-D3CB-163D-7531-6B08E1737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EC385D4E-7CF8-622D-41DF-3C32E71CB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657D1AE1-B48A-7B9A-DACE-E381D5C83EF8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B7B4E274-83C1-0AE0-EA7F-140E5B41CEAC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F12E89F3-490B-4170-B6CD-F9706E20B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1EF1EB73-FD22-64D9-FCC5-E95391A5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9805048-0811-E4D5-2AAC-CEDF4C71B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-1245394"/>
            <a:ext cx="1219200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Alpha Framework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D1C4C62F-4058-CF16-280A-FB67E92A7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9028" y="2618022"/>
            <a:ext cx="11267075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2" name="Picture 4" descr="Brain - WorldQuant">
            <a:extLst>
              <a:ext uri="{FF2B5EF4-FFF2-40B4-BE49-F238E27FC236}">
                <a16:creationId xmlns:a16="http://schemas.microsoft.com/office/drawing/2014/main" id="{4CA55B73-D01A-30AA-49AF-45C12B58A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7997754C-F77E-010D-4C74-9A556F636B6B}"/>
              </a:ext>
            </a:extLst>
          </p:cNvPr>
          <p:cNvGrpSpPr/>
          <p:nvPr/>
        </p:nvGrpSpPr>
        <p:grpSpPr>
          <a:xfrm>
            <a:off x="2102260" y="4535471"/>
            <a:ext cx="6477000" cy="9524981"/>
            <a:chOff x="2102260" y="4535471"/>
            <a:chExt cx="6477000" cy="9524981"/>
          </a:xfrm>
        </p:grpSpPr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3145BB9A-E4A0-D586-9511-B8B4A62CDB18}"/>
                </a:ext>
              </a:extLst>
            </p:cNvPr>
            <p:cNvSpPr/>
            <p:nvPr/>
          </p:nvSpPr>
          <p:spPr>
            <a:xfrm>
              <a:off x="2102260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F6F2A9BE-DEA7-AF5B-3710-030B84908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260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Data Processing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DB4F777-DA03-C348-36EF-BF76D7C92E95}"/>
              </a:ext>
            </a:extLst>
          </p:cNvPr>
          <p:cNvGrpSpPr/>
          <p:nvPr/>
        </p:nvGrpSpPr>
        <p:grpSpPr>
          <a:xfrm>
            <a:off x="35750500" y="4535471"/>
            <a:ext cx="6484784" cy="9524981"/>
            <a:chOff x="10098753" y="4535471"/>
            <a:chExt cx="6484784" cy="9524981"/>
          </a:xfrm>
        </p:grpSpPr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0D122F93-6BAB-E738-8DCF-150FA9D6FDE0}"/>
                </a:ext>
              </a:extLst>
            </p:cNvPr>
            <p:cNvSpPr/>
            <p:nvPr/>
          </p:nvSpPr>
          <p:spPr>
            <a:xfrm>
              <a:off x="10098753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8E893C34-CF10-A6FE-366C-5AA5DFC65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538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Creation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5C3684-B29F-1B44-10C5-B5E45D456C8B}"/>
              </a:ext>
            </a:extLst>
          </p:cNvPr>
          <p:cNvGrpSpPr/>
          <p:nvPr/>
        </p:nvGrpSpPr>
        <p:grpSpPr>
          <a:xfrm>
            <a:off x="67068700" y="4535471"/>
            <a:ext cx="6484783" cy="9524981"/>
            <a:chOff x="18095246" y="4535471"/>
            <a:chExt cx="6484783" cy="9524981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09E90C6F-6324-D89F-0654-E815925900DE}"/>
                </a:ext>
              </a:extLst>
            </p:cNvPr>
            <p:cNvSpPr/>
            <p:nvPr/>
          </p:nvSpPr>
          <p:spPr>
            <a:xfrm>
              <a:off x="18095246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35B0EBF3-494D-6361-B3ED-EF7AD8DDD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030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Operation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2EC2FC-D991-A6A6-88D3-1B1239339FD5}"/>
              </a:ext>
            </a:extLst>
          </p:cNvPr>
          <p:cNvGrpSpPr/>
          <p:nvPr/>
        </p:nvGrpSpPr>
        <p:grpSpPr>
          <a:xfrm>
            <a:off x="93341618" y="4535471"/>
            <a:ext cx="6493082" cy="9524981"/>
            <a:chOff x="26091739" y="4535471"/>
            <a:chExt cx="6493082" cy="9524981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9F389417-E1A5-6B28-A08F-A253CB9932C7}"/>
                </a:ext>
              </a:extLst>
            </p:cNvPr>
            <p:cNvSpPr/>
            <p:nvPr/>
          </p:nvSpPr>
          <p:spPr>
            <a:xfrm>
              <a:off x="26091739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D3F0EB39-0175-75C9-7A7E-6A132E5D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7822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Alpha Selection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792D89-26EB-FAB6-B80A-96F6F7D66109}"/>
              </a:ext>
            </a:extLst>
          </p:cNvPr>
          <p:cNvGrpSpPr/>
          <p:nvPr/>
        </p:nvGrpSpPr>
        <p:grpSpPr>
          <a:xfrm>
            <a:off x="9658758" y="4535471"/>
            <a:ext cx="22586541" cy="9524981"/>
            <a:chOff x="9658758" y="4535471"/>
            <a:chExt cx="22586541" cy="9524981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2700D633-AE58-82DD-0C18-9A801D4185F5}"/>
                </a:ext>
              </a:extLst>
            </p:cNvPr>
            <p:cNvSpPr/>
            <p:nvPr/>
          </p:nvSpPr>
          <p:spPr>
            <a:xfrm>
              <a:off x="9658758" y="4535471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79C12CE4-E8B8-15E8-71A3-0C16F4EF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519" y="4881366"/>
              <a:ext cx="21531621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Select the desired Region, Universe, Delay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Enter keywords you want to include in the dataset description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Sort by the desired criterion (Default: Coverage)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Select Vector type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datafields</a:t>
              </a:r>
              <a:endParaRPr lang="en-US" altLang="ko-KR" sz="64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endParaRP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  (For Matrix type, enter separately in the operands list below)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Create variables: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v_open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v_close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v_high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v_low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v_avg</a:t>
              </a:r>
              <a:endParaRPr lang="en-US" altLang="ko-KR" sz="64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8E10E8-AA9F-FA10-D6B0-57586C2B5056}"/>
              </a:ext>
            </a:extLst>
          </p:cNvPr>
          <p:cNvGrpSpPr/>
          <p:nvPr/>
        </p:nvGrpSpPr>
        <p:grpSpPr>
          <a:xfrm>
            <a:off x="43319700" y="4535471"/>
            <a:ext cx="22984803" cy="9524981"/>
            <a:chOff x="43319700" y="4535471"/>
            <a:chExt cx="22984803" cy="9524981"/>
          </a:xfrm>
        </p:grpSpPr>
        <p:sp>
          <p:nvSpPr>
            <p:cNvPr id="18" name="순서도: 대체 처리 17">
              <a:extLst>
                <a:ext uri="{FF2B5EF4-FFF2-40B4-BE49-F238E27FC236}">
                  <a16:creationId xmlns:a16="http://schemas.microsoft.com/office/drawing/2014/main" id="{E7ADB844-C20F-C35C-2D20-A02E600C5781}"/>
                </a:ext>
              </a:extLst>
            </p:cNvPr>
            <p:cNvSpPr/>
            <p:nvPr/>
          </p:nvSpPr>
          <p:spPr>
            <a:xfrm>
              <a:off x="43319700" y="4535471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A2666708-9564-F5DB-6521-2CDB673F0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7898" y="4881366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Operators: simple (+, -, </a:t>
              </a:r>
              <a:r>
                <a:rPr lang="ko-KR" altLang="en-US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*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/), time series 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ts_delay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Set days, Max depth and operators of tree structure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Generate random trees, create expressions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Calculate similarity between trees to only include unique signals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Perform operations like rank(),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ts_rank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(), and rank(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ts_rank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Simulate a list of Alphas with the default settings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035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684B6-9373-CB1D-1B92-F83992B4B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96AC0BA-E983-5EF7-B43B-080C39E42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62511C60-11DE-85C7-6A0F-573B2ADF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2891B0F4-79D8-5FC8-339B-605D7836207A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77A11745-4D42-1E0B-7CD1-D9F246107141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CA8A3F66-8561-4D9C-3C3E-6A54BFEF3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DA5D3A5B-6F02-BB1D-1E3A-2F9B73B2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6C9E8D63-59A1-3FE4-F21B-ABA452A6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-1245394"/>
            <a:ext cx="1219200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Alpha Framework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C5B5BAA4-492B-97AE-C00F-5A4A256AE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9028" y="2618022"/>
            <a:ext cx="11267075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2" name="Picture 4" descr="Brain - WorldQuant">
            <a:extLst>
              <a:ext uri="{FF2B5EF4-FFF2-40B4-BE49-F238E27FC236}">
                <a16:creationId xmlns:a16="http://schemas.microsoft.com/office/drawing/2014/main" id="{D206DD7F-0482-C493-1FBC-4AE3D6E2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D74751-A3F7-58E1-94F6-ED16D4ABB534}"/>
              </a:ext>
            </a:extLst>
          </p:cNvPr>
          <p:cNvGrpSpPr/>
          <p:nvPr/>
        </p:nvGrpSpPr>
        <p:grpSpPr>
          <a:xfrm>
            <a:off x="-31639443" y="4547378"/>
            <a:ext cx="6477000" cy="9524981"/>
            <a:chOff x="2102260" y="4535471"/>
            <a:chExt cx="6477000" cy="9524981"/>
          </a:xfrm>
        </p:grpSpPr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40DF8157-455C-8D38-38C9-67E2199A4973}"/>
                </a:ext>
              </a:extLst>
            </p:cNvPr>
            <p:cNvSpPr/>
            <p:nvPr/>
          </p:nvSpPr>
          <p:spPr>
            <a:xfrm>
              <a:off x="2102260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BD970607-82DB-0503-EC69-B127A8A47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260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Data Processing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831D9D-C40A-117A-3381-1A0056C7538E}"/>
              </a:ext>
            </a:extLst>
          </p:cNvPr>
          <p:cNvGrpSpPr/>
          <p:nvPr/>
        </p:nvGrpSpPr>
        <p:grpSpPr>
          <a:xfrm>
            <a:off x="2008797" y="4547378"/>
            <a:ext cx="6484784" cy="9524981"/>
            <a:chOff x="10098753" y="4535471"/>
            <a:chExt cx="6484784" cy="9524981"/>
          </a:xfrm>
        </p:grpSpPr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E14409DA-B50B-BB03-C953-268B2E32B8C0}"/>
                </a:ext>
              </a:extLst>
            </p:cNvPr>
            <p:cNvSpPr/>
            <p:nvPr/>
          </p:nvSpPr>
          <p:spPr>
            <a:xfrm>
              <a:off x="10098753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869B5153-C1F6-DDFA-4651-29876B3E2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538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Creation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909FB79-7497-CB09-A493-71CEE2C0B9A3}"/>
              </a:ext>
            </a:extLst>
          </p:cNvPr>
          <p:cNvGrpSpPr/>
          <p:nvPr/>
        </p:nvGrpSpPr>
        <p:grpSpPr>
          <a:xfrm>
            <a:off x="35668361" y="4547377"/>
            <a:ext cx="6484783" cy="9524981"/>
            <a:chOff x="18095246" y="4535471"/>
            <a:chExt cx="6484783" cy="9524981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5DF1B0D5-BB4F-DD78-ADC5-63C6B2DDFDAD}"/>
                </a:ext>
              </a:extLst>
            </p:cNvPr>
            <p:cNvSpPr/>
            <p:nvPr/>
          </p:nvSpPr>
          <p:spPr>
            <a:xfrm>
              <a:off x="18095246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7A678E0-064D-7106-0DF5-12562EA2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030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Operation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D5B7F5-E8E5-5222-0312-B3C4B5D3C939}"/>
              </a:ext>
            </a:extLst>
          </p:cNvPr>
          <p:cNvGrpSpPr/>
          <p:nvPr/>
        </p:nvGrpSpPr>
        <p:grpSpPr>
          <a:xfrm>
            <a:off x="66900218" y="4547377"/>
            <a:ext cx="6493082" cy="9524981"/>
            <a:chOff x="26091739" y="4535471"/>
            <a:chExt cx="6493082" cy="9524981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1764A9EE-D615-C226-4670-73A17C3832D5}"/>
                </a:ext>
              </a:extLst>
            </p:cNvPr>
            <p:cNvSpPr/>
            <p:nvPr/>
          </p:nvSpPr>
          <p:spPr>
            <a:xfrm>
              <a:off x="26091739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B0ADD483-5CDB-EE66-06E4-4D5CCE40A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7822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Alpha Selection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C1950C-C9AF-5880-85D6-2AEEA3C38C8C}"/>
              </a:ext>
            </a:extLst>
          </p:cNvPr>
          <p:cNvGrpSpPr/>
          <p:nvPr/>
        </p:nvGrpSpPr>
        <p:grpSpPr>
          <a:xfrm>
            <a:off x="-24082945" y="4547378"/>
            <a:ext cx="22586541" cy="9524981"/>
            <a:chOff x="9658758" y="4535471"/>
            <a:chExt cx="22586541" cy="9524981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3BCD5BB3-B5EE-C9FE-190D-41DF265AD701}"/>
                </a:ext>
              </a:extLst>
            </p:cNvPr>
            <p:cNvSpPr/>
            <p:nvPr/>
          </p:nvSpPr>
          <p:spPr>
            <a:xfrm>
              <a:off x="9658758" y="4535471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2B66B718-9F9E-4607-56A6-A52C5259F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519" y="4881366"/>
              <a:ext cx="21531621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Select the desired Region, Universe, Delay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Enter keywords you want to include in the dataset description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Sort by the desired criterion (Default: Coverage)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Select Vector type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datafields</a:t>
              </a:r>
              <a:endParaRPr lang="en-US" altLang="ko-KR" sz="64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endParaRP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  (For Matrix type, enter separately in the operands list below)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Create variables: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v_open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v_close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v_high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v_low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v_avg</a:t>
              </a:r>
              <a:endParaRPr lang="en-US" altLang="ko-KR" sz="64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4ACEA3-C2B9-C5DA-3936-E7462A7F5024}"/>
              </a:ext>
            </a:extLst>
          </p:cNvPr>
          <p:cNvGrpSpPr/>
          <p:nvPr/>
        </p:nvGrpSpPr>
        <p:grpSpPr>
          <a:xfrm>
            <a:off x="9565297" y="4547377"/>
            <a:ext cx="22984803" cy="9524981"/>
            <a:chOff x="21142118" y="4511820"/>
            <a:chExt cx="22984803" cy="9524981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9BC5A95-C127-FDD5-B087-F24CD63EDDBC}"/>
                </a:ext>
              </a:extLst>
            </p:cNvPr>
            <p:cNvSpPr/>
            <p:nvPr/>
          </p:nvSpPr>
          <p:spPr>
            <a:xfrm>
              <a:off x="21142118" y="4511820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1632F6F3-FC3B-7F1C-AA5D-E7CDF370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316" y="4857715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Operators: simple (+, -, </a:t>
              </a:r>
              <a:r>
                <a:rPr lang="ko-KR" altLang="en-US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*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/), time series 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ts_delay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Set days, Max depth and operators of tree structure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Generate random trees, create expressions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Calculate similarity between trees to only include unique signals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Perform operations like rank(),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ts_rank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(), and rank(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ts_rank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Simulate a list of Alphas with the default settings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45585C-F11F-6DDF-7135-0FCA477C922A}"/>
              </a:ext>
            </a:extLst>
          </p:cNvPr>
          <p:cNvGrpSpPr/>
          <p:nvPr/>
        </p:nvGrpSpPr>
        <p:grpSpPr>
          <a:xfrm>
            <a:off x="43142722" y="4562764"/>
            <a:ext cx="22726239" cy="9524981"/>
            <a:chOff x="21142118" y="4511820"/>
            <a:chExt cx="22726239" cy="9524981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CF4C7542-C86F-66FF-A2B7-CA555E09AB7B}"/>
                </a:ext>
              </a:extLst>
            </p:cNvPr>
            <p:cNvSpPr/>
            <p:nvPr/>
          </p:nvSpPr>
          <p:spPr>
            <a:xfrm>
              <a:off x="21142118" y="4511820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CAEBBC45-8481-0EC1-AACC-A770340F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1752" y="4857715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Custom group neutralization (cap,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pv_sector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cap &amp;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pv_sector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Iteration of group operators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  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group_neutralize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rank,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z_score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scale, normalize)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Use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trade_when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 if turnover &gt; 0.3 (condition can be customized)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Neutralization using the BRAIN setting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Obtain the final list of prospective Alphas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189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D2470-B7C9-C2A3-A6D3-3CB2C647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3E1AD00-6850-30D1-4C26-5F60C031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16D10C4E-C7E4-A191-7E62-4E70381A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5295555F-7157-64DC-2BD3-2F2F0817FF16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39793673-6B7E-E4C7-16DB-45566A7C373B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335BCA50-B684-6580-65D5-5A799CCC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4BE8FBB8-333F-B04C-C7E9-E2ABF6C2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CF1E1F8-63D2-9BF3-E167-B71059E6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-1245394"/>
            <a:ext cx="1219200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Alpha Framework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0A3D753E-ABAE-4C50-1E01-7057D6AF3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9028" y="2618022"/>
            <a:ext cx="11267075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2" name="Picture 4" descr="Brain - WorldQuant">
            <a:extLst>
              <a:ext uri="{FF2B5EF4-FFF2-40B4-BE49-F238E27FC236}">
                <a16:creationId xmlns:a16="http://schemas.microsoft.com/office/drawing/2014/main" id="{D9C0AF5B-9076-D1CB-C415-B4D25081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10431B67-A5F9-6D07-EA02-4F7BD517B1B7}"/>
              </a:ext>
            </a:extLst>
          </p:cNvPr>
          <p:cNvGrpSpPr/>
          <p:nvPr/>
        </p:nvGrpSpPr>
        <p:grpSpPr>
          <a:xfrm>
            <a:off x="-31534100" y="4547378"/>
            <a:ext cx="6484784" cy="9524981"/>
            <a:chOff x="10098753" y="4535471"/>
            <a:chExt cx="6484784" cy="9524981"/>
          </a:xfrm>
        </p:grpSpPr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4866B809-6E7F-E88D-BB46-53529A53465C}"/>
                </a:ext>
              </a:extLst>
            </p:cNvPr>
            <p:cNvSpPr/>
            <p:nvPr/>
          </p:nvSpPr>
          <p:spPr>
            <a:xfrm>
              <a:off x="10098753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86D69DA4-019A-1E21-21FA-14D6DFDFD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538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Creation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447E392-10EF-02BB-BDC2-7F8330CE1676}"/>
              </a:ext>
            </a:extLst>
          </p:cNvPr>
          <p:cNvGrpSpPr/>
          <p:nvPr/>
        </p:nvGrpSpPr>
        <p:grpSpPr>
          <a:xfrm>
            <a:off x="2125464" y="4547377"/>
            <a:ext cx="6484783" cy="9524981"/>
            <a:chOff x="18095246" y="4535471"/>
            <a:chExt cx="6484783" cy="9524981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33EF3E2-C2F0-3A92-19A6-AAE633B3971D}"/>
                </a:ext>
              </a:extLst>
            </p:cNvPr>
            <p:cNvSpPr/>
            <p:nvPr/>
          </p:nvSpPr>
          <p:spPr>
            <a:xfrm>
              <a:off x="18095246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2D60E3E7-8B65-6E6D-7484-B2086EC1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030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Operation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2AA88B6-23A7-C595-684A-0C65B9B57DFC}"/>
              </a:ext>
            </a:extLst>
          </p:cNvPr>
          <p:cNvGrpSpPr/>
          <p:nvPr/>
        </p:nvGrpSpPr>
        <p:grpSpPr>
          <a:xfrm>
            <a:off x="35979100" y="4547377"/>
            <a:ext cx="6493082" cy="9524981"/>
            <a:chOff x="26091739" y="4535471"/>
            <a:chExt cx="6493082" cy="9524981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DC0CA8D7-7982-8225-A9F6-66B4C22F349D}"/>
                </a:ext>
              </a:extLst>
            </p:cNvPr>
            <p:cNvSpPr/>
            <p:nvPr/>
          </p:nvSpPr>
          <p:spPr>
            <a:xfrm>
              <a:off x="26091739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036AB101-9410-10FC-A92D-F9F0F3EE8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7822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Alpha Selection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72B7A-8152-DB6B-D30C-04383E6E11D2}"/>
              </a:ext>
            </a:extLst>
          </p:cNvPr>
          <p:cNvGrpSpPr/>
          <p:nvPr/>
        </p:nvGrpSpPr>
        <p:grpSpPr>
          <a:xfrm>
            <a:off x="-23977600" y="4547377"/>
            <a:ext cx="22984803" cy="9524981"/>
            <a:chOff x="21142118" y="4511820"/>
            <a:chExt cx="22984803" cy="9524981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7EB5E6B9-A0EA-0A25-710B-99E4DBECE3C3}"/>
                </a:ext>
              </a:extLst>
            </p:cNvPr>
            <p:cNvSpPr/>
            <p:nvPr/>
          </p:nvSpPr>
          <p:spPr>
            <a:xfrm>
              <a:off x="21142118" y="4511820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8415D88F-4C79-98BB-9D84-CC2D2FC82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0316" y="4857715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Operators: simple (+, -, </a:t>
              </a:r>
              <a:r>
                <a:rPr lang="ko-KR" altLang="en-US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*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/), time series 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ts_delay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Set days, Max depth and operators of tree structure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Generate random trees, create expressions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Calculate similarity between trees to only include unique signals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Perform operations like rank(),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ts_rank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(), and rank(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ts_rank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Simulate a list of Alphas with the default settings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51FCDF-BAC4-BB0C-3F0B-8D31076ECA43}"/>
              </a:ext>
            </a:extLst>
          </p:cNvPr>
          <p:cNvGrpSpPr/>
          <p:nvPr/>
        </p:nvGrpSpPr>
        <p:grpSpPr>
          <a:xfrm>
            <a:off x="9595261" y="4547377"/>
            <a:ext cx="22726239" cy="9524981"/>
            <a:chOff x="21142118" y="4511820"/>
            <a:chExt cx="22726239" cy="9524981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5420EE07-6C0B-22F0-9041-996EA6EF5F02}"/>
                </a:ext>
              </a:extLst>
            </p:cNvPr>
            <p:cNvSpPr/>
            <p:nvPr/>
          </p:nvSpPr>
          <p:spPr>
            <a:xfrm>
              <a:off x="21142118" y="4511820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AA755EDB-0A5F-AF8A-BD40-AA00F793A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1752" y="4857715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Custom group neutralization (cap,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pv_sector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cap &amp;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pv_sector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Iteration of group operators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  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group_neutralize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rank,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z_score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scale, normalize)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Use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trade_when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 if turnover &gt; 0.3 (condition can be customized)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Neutralization using the BRAIN setting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Obtain the final list of prospective Alphas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A282C5-1139-BA44-B03F-B3B89844DAA1}"/>
              </a:ext>
            </a:extLst>
          </p:cNvPr>
          <p:cNvGrpSpPr/>
          <p:nvPr/>
        </p:nvGrpSpPr>
        <p:grpSpPr>
          <a:xfrm>
            <a:off x="43446700" y="4486429"/>
            <a:ext cx="22726239" cy="9524981"/>
            <a:chOff x="21142118" y="4511820"/>
            <a:chExt cx="22726239" cy="9524981"/>
          </a:xfrm>
        </p:grpSpPr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D84B3096-333A-A752-CFFD-FA72DCDC20F4}"/>
                </a:ext>
              </a:extLst>
            </p:cNvPr>
            <p:cNvSpPr/>
            <p:nvPr/>
          </p:nvSpPr>
          <p:spPr>
            <a:xfrm>
              <a:off x="21142118" y="4511820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7CAF76B9-69C0-3DDA-3771-ED307A63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1752" y="4857715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Calculate Self Correlation of each Alpha in the final list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Select one Alpha from the final list considering various criteria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  (Default: Fitness)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Visualize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PnL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Chart and check for In-Sample testing status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Set training and test period and calc. test to train Sharpe ratio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Check for Prod Correlation and submit Alpha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164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6AA23-12DE-1362-470F-1DF2333DB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44EB70C-D4C4-05C0-CDB0-4E64EC8A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3ACF680E-5641-396B-BFBB-AD35FF7CB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281288B0-EF81-03CD-75D5-6AD62F1A38A9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AB11E39F-EC9B-9A1A-FB8F-948B6822C5C6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6A192DC9-42FF-09AB-2A7A-0A5D7F58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E29AEAC8-C0A4-178F-99C6-81604AF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C8A7B76D-447C-80B4-77F7-05CD0C1B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-1245394"/>
            <a:ext cx="1219200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Alpha Framework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187B5A97-3927-B7DF-78CE-CA709FF5F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9028" y="2618022"/>
            <a:ext cx="11267075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2" name="Picture 4" descr="Brain - WorldQuant">
            <a:extLst>
              <a:ext uri="{FF2B5EF4-FFF2-40B4-BE49-F238E27FC236}">
                <a16:creationId xmlns:a16="http://schemas.microsoft.com/office/drawing/2014/main" id="{2A983D4D-0F68-BCCD-F038-E21D97C1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44B581-A468-9BE4-2D81-4B1E13EB9A17}"/>
              </a:ext>
            </a:extLst>
          </p:cNvPr>
          <p:cNvGrpSpPr/>
          <p:nvPr/>
        </p:nvGrpSpPr>
        <p:grpSpPr>
          <a:xfrm>
            <a:off x="-31571018" y="4547377"/>
            <a:ext cx="6484783" cy="9524981"/>
            <a:chOff x="18095246" y="4535471"/>
            <a:chExt cx="6484783" cy="9524981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7F706AB3-5366-3CC3-A03F-CE87E2F08D85}"/>
                </a:ext>
              </a:extLst>
            </p:cNvPr>
            <p:cNvSpPr/>
            <p:nvPr/>
          </p:nvSpPr>
          <p:spPr>
            <a:xfrm>
              <a:off x="18095246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48859D3A-753E-6E03-6B0D-54B577C3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030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Signal Operation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A3852F9-DD25-C507-DD22-D1032BB4E884}"/>
              </a:ext>
            </a:extLst>
          </p:cNvPr>
          <p:cNvGrpSpPr/>
          <p:nvPr/>
        </p:nvGrpSpPr>
        <p:grpSpPr>
          <a:xfrm>
            <a:off x="2282618" y="4547377"/>
            <a:ext cx="6493082" cy="9524981"/>
            <a:chOff x="26091739" y="4535471"/>
            <a:chExt cx="6493082" cy="9524981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68D6FFB1-D2FB-B322-3843-BB1F824959F9}"/>
                </a:ext>
              </a:extLst>
            </p:cNvPr>
            <p:cNvSpPr/>
            <p:nvPr/>
          </p:nvSpPr>
          <p:spPr>
            <a:xfrm>
              <a:off x="26091739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DD6C1A30-2041-E3FC-3745-B2097F24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7822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Alpha Selection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1F3E16-E67E-D4ED-32C0-63CD5917B652}"/>
              </a:ext>
            </a:extLst>
          </p:cNvPr>
          <p:cNvGrpSpPr/>
          <p:nvPr/>
        </p:nvGrpSpPr>
        <p:grpSpPr>
          <a:xfrm>
            <a:off x="-24101221" y="4547377"/>
            <a:ext cx="22726239" cy="9524981"/>
            <a:chOff x="21142118" y="4511820"/>
            <a:chExt cx="22726239" cy="9524981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258BA701-8325-AF64-905A-57CE2B2A423D}"/>
                </a:ext>
              </a:extLst>
            </p:cNvPr>
            <p:cNvSpPr/>
            <p:nvPr/>
          </p:nvSpPr>
          <p:spPr>
            <a:xfrm>
              <a:off x="21142118" y="4511820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93701782-3B30-F994-0533-734264643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1752" y="4857715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Custom group neutralization (cap,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pv_sector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cap &amp;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pv_sector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Iteration of group operators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  (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group_neutralize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rank,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z_score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, scale, normalize)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Use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trade_when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() if turnover &gt; 0.3 (condition can be customized)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Neutralization using the BRAIN setting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Obtain the final list of prospective Alphas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66B097-CDE7-E5B7-B29E-7E5F5212D04F}"/>
              </a:ext>
            </a:extLst>
          </p:cNvPr>
          <p:cNvGrpSpPr/>
          <p:nvPr/>
        </p:nvGrpSpPr>
        <p:grpSpPr>
          <a:xfrm>
            <a:off x="9766300" y="4491195"/>
            <a:ext cx="22726239" cy="9524981"/>
            <a:chOff x="21142118" y="4511820"/>
            <a:chExt cx="22726239" cy="9524981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104F12CC-3B94-2524-6EFF-7BA71E4A87CF}"/>
                </a:ext>
              </a:extLst>
            </p:cNvPr>
            <p:cNvSpPr/>
            <p:nvPr/>
          </p:nvSpPr>
          <p:spPr>
            <a:xfrm>
              <a:off x="21142118" y="4511820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C79C0C3A-2BF0-A5DE-F14A-20CD3E9B8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1752" y="4857715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Calculate Self Correlation of each Alpha in the final list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Select one Alpha from the final list considering various criteria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  (Default: Fitness)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Visualize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PnL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Chart and check for In-Sample testing status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Set training and test period and calc. test to train Sharpe ratio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Check for Prod Correlation and submit Alpha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542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526D-3D64-CF13-09AF-2996867A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95E9859-3043-A6F2-8E3D-416049369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0D61650F-F64D-79AB-3587-A9F3801F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8724D235-C317-517A-56FA-73E4740A7769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084D753E-6B1B-B5F6-75EF-49875E4D2382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C49C695B-4801-A9D3-69EE-B3DC2DE4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7A00B9E4-EE1B-A084-1CA1-C1A1C149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9DA692A1-F8EA-A602-0012-7CFD7A1E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700" y="5791504"/>
            <a:ext cx="20281903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Framework Demonstration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1F3B3420-C155-F8B5-0598-7E0154B41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5006" y="10012709"/>
            <a:ext cx="16775139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2" name="Picture 4" descr="Brain - WorldQuant">
            <a:extLst>
              <a:ext uri="{FF2B5EF4-FFF2-40B4-BE49-F238E27FC236}">
                <a16:creationId xmlns:a16="http://schemas.microsoft.com/office/drawing/2014/main" id="{05376B34-FD1E-C3E0-2A56-E2B60CD5A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1300" y="3562548"/>
            <a:ext cx="14360485" cy="131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6835452-87E0-68C7-85BC-98FF3BE0C147}"/>
              </a:ext>
            </a:extLst>
          </p:cNvPr>
          <p:cNvGrpSpPr/>
          <p:nvPr/>
        </p:nvGrpSpPr>
        <p:grpSpPr>
          <a:xfrm>
            <a:off x="-35725100" y="4547377"/>
            <a:ext cx="6493082" cy="9524981"/>
            <a:chOff x="26091739" y="4535471"/>
            <a:chExt cx="6493082" cy="9524981"/>
          </a:xfrm>
        </p:grpSpPr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38795290-DE55-1B2C-3E9F-B4C4D90EAE75}"/>
                </a:ext>
              </a:extLst>
            </p:cNvPr>
            <p:cNvSpPr/>
            <p:nvPr/>
          </p:nvSpPr>
          <p:spPr>
            <a:xfrm>
              <a:off x="26091739" y="4535471"/>
              <a:ext cx="6477000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20">
              <a:extLst>
                <a:ext uri="{FF2B5EF4-FFF2-40B4-BE49-F238E27FC236}">
                  <a16:creationId xmlns:a16="http://schemas.microsoft.com/office/drawing/2014/main" id="{1DA26801-A479-0DDA-65FC-4615F184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7822" y="8805518"/>
              <a:ext cx="647699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65149"/>
              <a:r>
                <a:rPr lang="en-US" altLang="ko-KR" sz="6600" b="1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Alpha Selection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902B19-6EE5-DFD3-EFBA-FA6A1AE1CD50}"/>
              </a:ext>
            </a:extLst>
          </p:cNvPr>
          <p:cNvGrpSpPr/>
          <p:nvPr/>
        </p:nvGrpSpPr>
        <p:grpSpPr>
          <a:xfrm>
            <a:off x="-28241418" y="4491195"/>
            <a:ext cx="22726239" cy="9524981"/>
            <a:chOff x="21142118" y="4511820"/>
            <a:chExt cx="22726239" cy="9524981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A192DC43-EBF5-193C-F8E6-A9A17B431031}"/>
                </a:ext>
              </a:extLst>
            </p:cNvPr>
            <p:cNvSpPr/>
            <p:nvPr/>
          </p:nvSpPr>
          <p:spPr>
            <a:xfrm>
              <a:off x="21142118" y="4511820"/>
              <a:ext cx="22586541" cy="9524981"/>
            </a:xfrm>
            <a:prstGeom prst="flowChartAlternateProcess">
              <a:avLst/>
            </a:prstGeom>
            <a:noFill/>
            <a:ln w="50800">
              <a:solidFill>
                <a:srgbClr val="1F30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524A4E16-5139-70C1-0E84-BB222F63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1752" y="4857715"/>
              <a:ext cx="22106605" cy="87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Calculate Self Correlation of each Alpha in the final list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Select one Alpha from the final list considering various criteria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  (Default: Fitness)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Visualize </a:t>
              </a:r>
              <a:r>
                <a:rPr lang="en-US" altLang="ko-KR" sz="6400" dirty="0" err="1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PnL</a:t>
              </a: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 Chart and check for In-Sample testing status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Set training and test period and calc. test to train Sharpe ratio</a:t>
              </a:r>
            </a:p>
            <a:p>
              <a:pPr algn="just" defTabSz="965149">
                <a:lnSpc>
                  <a:spcPct val="150000"/>
                </a:lnSpc>
              </a:pPr>
              <a:r>
                <a:rPr lang="en-US" altLang="ko-KR" sz="6400" dirty="0">
                  <a:solidFill>
                    <a:schemeClr val="bg1"/>
                  </a:solidFill>
                  <a:latin typeface="에스코어 드림 3 Light Light"/>
                  <a:ea typeface="에스코어 드림 4 Regular" panose="020B0503030302020204" pitchFamily="34" charset="-127"/>
                </a:rPr>
                <a:t>- Check for Prod Correlation and submit Alpha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576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54E6-6E79-4898-F3BA-A17E9A931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9CD2928-CF90-8D91-50C3-1059C7DA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BE8970B0-8205-10E9-2EC9-877C87C6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FF1A2F72-5FC8-AAE6-B231-7A6A3ED21028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C1E6F0DB-B232-584B-1FC8-7EB3ADD9587D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3E22640D-25F3-E62A-FBEE-DF3F89A9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0680C94D-047E-8B9E-F824-E2A07F45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pic>
        <p:nvPicPr>
          <p:cNvPr id="2" name="Picture 4" descr="Brain - WorldQuant">
            <a:extLst>
              <a:ext uri="{FF2B5EF4-FFF2-40B4-BE49-F238E27FC236}">
                <a16:creationId xmlns:a16="http://schemas.microsoft.com/office/drawing/2014/main" id="{04D8E478-4D46-1C56-EAAF-1A4B583B1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1300" y="3562548"/>
            <a:ext cx="14360485" cy="131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4A96C-2D47-6CE5-880F-320AAB2E449D}"/>
              </a:ext>
            </a:extLst>
          </p:cNvPr>
          <p:cNvSpPr txBox="1"/>
          <p:nvPr/>
        </p:nvSpPr>
        <p:spPr>
          <a:xfrm>
            <a:off x="8455480" y="7663262"/>
            <a:ext cx="17404437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6514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7300" b="1" dirty="0">
                <a:solidFill>
                  <a:srgbClr val="FFFFFF"/>
                </a:solidFill>
                <a:latin typeface="에스코어 드림 3 Light Light"/>
                <a:ea typeface="에스코어 드림 8 Heavy" panose="020B0903030302020204" pitchFamily="34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020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05A5-0476-4D56-B5DA-70A1664D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35379A1-F3BC-15F2-B4F6-4DD541E66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500" y="-1099323"/>
            <a:ext cx="351282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C7D7760E-C4FD-830C-EE61-C7545D41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8541D99A-1458-F99A-A2D0-7261ACF7EA42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BDCF7AD3-504B-944A-93B7-6E37E8D53C74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58D15775-3005-7AA6-9712-CCB0A2DF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Brain - WorldQuant">
            <a:extLst>
              <a:ext uri="{FF2B5EF4-FFF2-40B4-BE49-F238E27FC236}">
                <a16:creationId xmlns:a16="http://schemas.microsoft.com/office/drawing/2014/main" id="{EF109AA2-E7D2-A1D4-B370-82C1B7D1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4D26FA10-5581-472E-FA18-A9D3741F4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111" y="806579"/>
            <a:ext cx="5618398" cy="181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65149"/>
            <a:r>
              <a:rPr lang="en-US" altLang="ko-KR" sz="11822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Contents</a:t>
            </a:r>
            <a:endParaRPr lang="ko-KR" altLang="ko-KR" sz="1900" b="1" dirty="0">
              <a:solidFill>
                <a:srgbClr val="00B0F0"/>
              </a:solidFill>
              <a:latin typeface="에스코어 드림 3 Light Light"/>
            </a:endParaRPr>
          </a:p>
        </p:txBody>
      </p:sp>
      <p:sp>
        <p:nvSpPr>
          <p:cNvPr id="6" name="Line 17">
            <a:extLst>
              <a:ext uri="{FF2B5EF4-FFF2-40B4-BE49-F238E27FC236}">
                <a16:creationId xmlns:a16="http://schemas.microsoft.com/office/drawing/2014/main" id="{D07B643F-B6EE-8E78-C3BF-1ABE51503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956" y="2766396"/>
            <a:ext cx="8527324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080F1B56-BEE8-54F4-7C75-15444DA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618" y="3603375"/>
            <a:ext cx="18969304" cy="309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96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  1.</a:t>
            </a:r>
            <a:r>
              <a:rPr lang="ko-KR" altLang="en-US" sz="96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Main Aspects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910A1DBB-4104-4DBF-EF6F-6EB3B2A9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514" y="7328558"/>
            <a:ext cx="18969304" cy="309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96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2. Alpha Framework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9CE8FE41-5A07-6B40-7740-FAFE1FCF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514" y="11053741"/>
            <a:ext cx="18969304" cy="309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96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3. Framework Demonstration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B024CBE-B285-402E-375D-77763C1F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1531736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A7CC0-82A1-7908-D71F-721A2B83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CD6748D-09C0-DC53-B70E-739E0F700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9C175AC6-47F3-7562-C6BD-0200B5F0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FAFB870D-0629-B4E5-98DF-2D55FC2ABA27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E84B777E-E517-394A-0F71-15A5F9EB32D1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A8A7E20A-3922-7F42-C4FF-A774F991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7">
            <a:extLst>
              <a:ext uri="{FF2B5EF4-FFF2-40B4-BE49-F238E27FC236}">
                <a16:creationId xmlns:a16="http://schemas.microsoft.com/office/drawing/2014/main" id="{FA239371-32AD-3F6B-BE7A-E5C8D382B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956" y="2766396"/>
            <a:ext cx="8527324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5AB1E731-42E6-4AEE-F85B-182FBDE77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8" y="-995974"/>
            <a:ext cx="1001579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Main Aspects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70BEF5BB-3465-1E6E-CD68-CF44AFBE0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5058247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1.</a:t>
            </a:r>
            <a:r>
              <a:rPr lang="ko-KR" altLang="en-US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</a:t>
            </a: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Equally committed to each of 4 stages of the alpha development process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AF50E14D-C911-FE2A-1295-A0E94C87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7212806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2. User-friendly, User-driven Framework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A54C8955-8A4E-9932-6F5E-C5B0911B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9305210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3. Use of Random Tree function, Similarity function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2335B33F-FC01-3E1C-E6A0-A1ACFB2BC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756" y="11403806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4. Application of various neutralizations in the signal Operation Stage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66DBBEA4-CFC6-7A14-1121-9D1723EDD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13564872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5. Ability to select Alphas to submit based on various criteria</a:t>
            </a:r>
          </a:p>
        </p:txBody>
      </p:sp>
      <p:pic>
        <p:nvPicPr>
          <p:cNvPr id="13" name="Picture 4" descr="Brain - WorldQuant">
            <a:extLst>
              <a:ext uri="{FF2B5EF4-FFF2-40B4-BE49-F238E27FC236}">
                <a16:creationId xmlns:a16="http://schemas.microsoft.com/office/drawing/2014/main" id="{F3092B5D-FAEA-A2CA-84EE-70952DAE3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85CC6823-1083-E305-81EE-8D780ABB3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1546348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FEE15-924D-504D-3902-AAFD4820C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B6D25FD-16B4-FC6C-F678-BB559526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C5A2393A-51A1-7B85-AA2A-6BDB3196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24D4EDDB-7A61-5159-D264-59EED21453AD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EFB28F3E-0EA0-36D3-7BC4-1FA932E3AAD3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2EF304A3-0F9A-6A9F-874E-4B20C546A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7">
            <a:extLst>
              <a:ext uri="{FF2B5EF4-FFF2-40B4-BE49-F238E27FC236}">
                <a16:creationId xmlns:a16="http://schemas.microsoft.com/office/drawing/2014/main" id="{920D24FE-BC32-8CBC-EE8F-DCB5FAA7F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956" y="2766396"/>
            <a:ext cx="8527324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1B0BCCA1-AC5C-6F49-7CA2-414EE8E4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8" y="-995974"/>
            <a:ext cx="1001579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Main Aspects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29E7D7EC-362E-0EB1-BFCC-0BB605DF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4545806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1.</a:t>
            </a:r>
            <a:r>
              <a:rPr lang="ko-KR" altLang="en-US" sz="72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Equally committed to each of 4 stages of the alpha development process</a:t>
            </a:r>
          </a:p>
        </p:txBody>
      </p:sp>
      <p:pic>
        <p:nvPicPr>
          <p:cNvPr id="13" name="Picture 4" descr="Brain - WorldQuant">
            <a:extLst>
              <a:ext uri="{FF2B5EF4-FFF2-40B4-BE49-F238E27FC236}">
                <a16:creationId xmlns:a16="http://schemas.microsoft.com/office/drawing/2014/main" id="{CF7CCE5E-0E94-2124-6323-685577DE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0">
            <a:extLst>
              <a:ext uri="{FF2B5EF4-FFF2-40B4-BE49-F238E27FC236}">
                <a16:creationId xmlns:a16="http://schemas.microsoft.com/office/drawing/2014/main" id="{DF7ED1FD-0484-B0E2-EA40-4AD0A64C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6577119"/>
            <a:ext cx="30521344" cy="647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Data processing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Signal creation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Signal operation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Alpha selection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A434FBAE-F1D2-0AA2-06B5-605A8CB1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1902423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DE710-5595-DADC-815C-77F2EB50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5B6572C-EC74-C007-61FA-20E3D5CD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15E37DC-5F84-6C6F-2431-0E1E28EF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6AD0B61F-4BC5-C664-45CD-DD7DC7257D92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39D55A5D-92BF-42E6-B9A5-1EEA34E9BF6E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5CC494E8-1B58-325B-0295-E96A10B3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7">
            <a:extLst>
              <a:ext uri="{FF2B5EF4-FFF2-40B4-BE49-F238E27FC236}">
                <a16:creationId xmlns:a16="http://schemas.microsoft.com/office/drawing/2014/main" id="{95D6CA88-F205-6B42-0D83-02CFD2E4A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956" y="2766396"/>
            <a:ext cx="8527324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8D1DD1A-3AB5-1C7E-8D0B-8701BD486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8" y="-995974"/>
            <a:ext cx="1001579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Main Aspects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0CE3693-60EC-0B41-F412-F8710CDC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4545806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2. User-friendly, User-driven Framework</a:t>
            </a:r>
          </a:p>
        </p:txBody>
      </p:sp>
      <p:pic>
        <p:nvPicPr>
          <p:cNvPr id="13" name="Picture 4" descr="Brain - WorldQuant">
            <a:extLst>
              <a:ext uri="{FF2B5EF4-FFF2-40B4-BE49-F238E27FC236}">
                <a16:creationId xmlns:a16="http://schemas.microsoft.com/office/drawing/2014/main" id="{DEBBFD56-1313-84B2-B835-4FAEFCA2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0">
            <a:extLst>
              <a:ext uri="{FF2B5EF4-FFF2-40B4-BE49-F238E27FC236}">
                <a16:creationId xmlns:a16="http://schemas.microsoft.com/office/drawing/2014/main" id="{3E0B3AED-CE74-5656-61C6-8DBE954F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6577119"/>
            <a:ext cx="30521344" cy="813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Users can search datasets that include specific keywords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The entire stages of alpha development are not automatically determined but are based on user input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The meanings of the codes are explained in the comments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</a:t>
            </a:r>
            <a:r>
              <a:rPr lang="en-US" altLang="ko-KR" sz="7200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NaN</a:t>
            </a: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values are automatically handled according to data coverage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C4E42425-1EA0-250A-73C0-3AD6246D8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1249102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3E1A1-5BC4-8F53-CB50-15C8E0298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8DD146D-03F2-4965-F51C-2F3F9CF1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C6A44325-9575-E21F-AEC0-5A90F118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735534C3-C831-97A3-7FF2-E3D96A1BF76B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B59FFEA5-1108-12E9-9775-311E9A4E060B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1FEA4827-7D41-291F-62E0-0401946B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7">
            <a:extLst>
              <a:ext uri="{FF2B5EF4-FFF2-40B4-BE49-F238E27FC236}">
                <a16:creationId xmlns:a16="http://schemas.microsoft.com/office/drawing/2014/main" id="{193EC1C0-94D7-B902-8A61-EEBBB3816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956" y="2766396"/>
            <a:ext cx="8527324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F86D0D14-2EB0-D03D-0E2D-9634532B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8" y="-995974"/>
            <a:ext cx="1001579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Main Aspects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7805834-F64B-D849-84BB-AB90B345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4545806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3. Use of Random Tree function, Similarity function</a:t>
            </a:r>
          </a:p>
        </p:txBody>
      </p:sp>
      <p:pic>
        <p:nvPicPr>
          <p:cNvPr id="13" name="Picture 4" descr="Brain - WorldQuant">
            <a:extLst>
              <a:ext uri="{FF2B5EF4-FFF2-40B4-BE49-F238E27FC236}">
                <a16:creationId xmlns:a16="http://schemas.microsoft.com/office/drawing/2014/main" id="{445552ED-10BD-11F0-F162-C2C9875B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0">
            <a:extLst>
              <a:ext uri="{FF2B5EF4-FFF2-40B4-BE49-F238E27FC236}">
                <a16:creationId xmlns:a16="http://schemas.microsoft.com/office/drawing/2014/main" id="{E3B8C91E-93A5-1211-F044-DA70B136B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6577119"/>
            <a:ext cx="30861000" cy="647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Applying the tree structure from the ‘</a:t>
            </a:r>
            <a:r>
              <a:rPr lang="en-US" altLang="ko-KR" sz="7200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AutoAlpha</a:t>
            </a: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’ paper to create diverse signals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Max depth and Max operator counts can be customized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Calculate the similarity between each tree’s structure and the node values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Users can get various raw alpha signals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C36AEAB9-0ED8-2448-8EFA-8931DE15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F76C71B4-9C36-1869-5107-2E87584E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15899606"/>
            <a:ext cx="308610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40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Source: Zhang, T., Li, Y., Jin, Y., &amp; Li, J. (2020, April 4). </a:t>
            </a:r>
            <a:r>
              <a:rPr lang="en-US" altLang="ko-KR" sz="4000" i="1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AutoAlpha</a:t>
            </a:r>
            <a:r>
              <a:rPr lang="en-US" altLang="ko-KR" sz="4000" i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: An efficient hierarchical evolutionary algorithm for mining alpha factors in Quantitative Investment.</a:t>
            </a:r>
            <a:r>
              <a:rPr lang="en-US" altLang="ko-KR" sz="40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arXiv.org. https://arxiv.org/abs/2002.08245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E24E04-6027-8642-AAA1-F9081D1BEA9A}"/>
              </a:ext>
            </a:extLst>
          </p:cNvPr>
          <p:cNvGrpSpPr/>
          <p:nvPr/>
        </p:nvGrpSpPr>
        <p:grpSpPr>
          <a:xfrm>
            <a:off x="20358100" y="11675729"/>
            <a:ext cx="4343400" cy="3459208"/>
            <a:chOff x="19519900" y="11975361"/>
            <a:chExt cx="4343400" cy="3459208"/>
          </a:xfrm>
        </p:grpSpPr>
        <p:pic>
          <p:nvPicPr>
            <p:cNvPr id="9" name="그림 8" descr="스크린샷, 원, 시계, 그래픽이(가) 표시된 사진&#10;&#10;자동 생성된 설명">
              <a:extLst>
                <a:ext uri="{FF2B5EF4-FFF2-40B4-BE49-F238E27FC236}">
                  <a16:creationId xmlns:a16="http://schemas.microsoft.com/office/drawing/2014/main" id="{1676A35B-E9FE-59E9-2DF8-797C69413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9900" y="11975361"/>
              <a:ext cx="4343400" cy="3459208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C143943-18EF-CF52-1801-1C02F56DB2C1}"/>
                </a:ext>
              </a:extLst>
            </p:cNvPr>
            <p:cNvCxnSpPr/>
            <p:nvPr/>
          </p:nvCxnSpPr>
          <p:spPr>
            <a:xfrm flipH="1">
              <a:off x="21196300" y="12793648"/>
              <a:ext cx="304800" cy="515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181474E-A86C-8530-2EC6-994ED390F20E}"/>
                </a:ext>
              </a:extLst>
            </p:cNvPr>
            <p:cNvCxnSpPr/>
            <p:nvPr/>
          </p:nvCxnSpPr>
          <p:spPr>
            <a:xfrm>
              <a:off x="21805900" y="12793648"/>
              <a:ext cx="419100" cy="515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7F0A50-6FD0-1B46-E6AA-3CD9393FFE72}"/>
                </a:ext>
              </a:extLst>
            </p:cNvPr>
            <p:cNvCxnSpPr/>
            <p:nvPr/>
          </p:nvCxnSpPr>
          <p:spPr>
            <a:xfrm flipH="1">
              <a:off x="20358100" y="13976632"/>
              <a:ext cx="304800" cy="515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49E4DED-DB44-CB48-E4C8-198FEC8D88C9}"/>
                </a:ext>
              </a:extLst>
            </p:cNvPr>
            <p:cNvCxnSpPr/>
            <p:nvPr/>
          </p:nvCxnSpPr>
          <p:spPr>
            <a:xfrm flipH="1">
              <a:off x="22015450" y="13969853"/>
              <a:ext cx="304800" cy="515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954004-D9A4-BF55-366C-850590AA5FA8}"/>
                </a:ext>
              </a:extLst>
            </p:cNvPr>
            <p:cNvCxnSpPr/>
            <p:nvPr/>
          </p:nvCxnSpPr>
          <p:spPr>
            <a:xfrm>
              <a:off x="21082000" y="13976632"/>
              <a:ext cx="419100" cy="515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B460F48-33F1-D534-1FB0-CC53F83ADA0D}"/>
                </a:ext>
              </a:extLst>
            </p:cNvPr>
            <p:cNvCxnSpPr/>
            <p:nvPr/>
          </p:nvCxnSpPr>
          <p:spPr>
            <a:xfrm>
              <a:off x="22672675" y="13959305"/>
              <a:ext cx="419100" cy="515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36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3BA4D-0180-B0CA-39F9-894E81B1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886A6AB-75BE-1454-1FD4-BD3E4065D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1EA72A3F-7782-3EEA-68BA-EDA5F8E6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D5D44289-A140-992B-01E3-BB24121B5973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F1D89E88-4939-10B9-839B-AC167D3DB158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C65948F8-F325-F09E-59D1-35FEB926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7">
            <a:extLst>
              <a:ext uri="{FF2B5EF4-FFF2-40B4-BE49-F238E27FC236}">
                <a16:creationId xmlns:a16="http://schemas.microsoft.com/office/drawing/2014/main" id="{FD1E912F-C711-1709-F4E4-3C47CACF8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956" y="2766396"/>
            <a:ext cx="8527324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4E5AA527-330F-87F5-2694-A9FC375B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8" y="-995974"/>
            <a:ext cx="1001579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Main Aspects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219A9728-F72D-60D4-D995-8B15D056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4545806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4. Application of various neutralizations in the signal Operation Stage</a:t>
            </a:r>
          </a:p>
        </p:txBody>
      </p:sp>
      <p:pic>
        <p:nvPicPr>
          <p:cNvPr id="13" name="Picture 4" descr="Brain - WorldQuant">
            <a:extLst>
              <a:ext uri="{FF2B5EF4-FFF2-40B4-BE49-F238E27FC236}">
                <a16:creationId xmlns:a16="http://schemas.microsoft.com/office/drawing/2014/main" id="{B92B7723-2735-287B-1873-1BDF47BB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0">
            <a:extLst>
              <a:ext uri="{FF2B5EF4-FFF2-40B4-BE49-F238E27FC236}">
                <a16:creationId xmlns:a16="http://schemas.microsoft.com/office/drawing/2014/main" id="{489393F6-B4C5-2955-4D8C-B800165BA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6577119"/>
            <a:ext cx="30861000" cy="481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Apply all Neutralizations within the BRAIN setting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Create custom groups to enable neutralization from new perspectives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  e.g.) Use of bucket() and densify(), Group type datasets(pv13)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6E384E37-EB8A-E2F6-30AD-A5F2541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3012684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512A-8875-48A9-2C4F-D1D0AFF7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566922E-EA88-F9C2-2C5C-966926A9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F4565BAC-D6C6-D2CD-AED3-2656BBE63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C6887FB2-58CA-D36A-E772-0C58779A9E8F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E9D4446C-A71C-AB32-ED4F-E7DA165FACB7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7043CAD9-5C2D-857B-D6EE-DBC83CF7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17">
            <a:extLst>
              <a:ext uri="{FF2B5EF4-FFF2-40B4-BE49-F238E27FC236}">
                <a16:creationId xmlns:a16="http://schemas.microsoft.com/office/drawing/2014/main" id="{73E45553-C38A-AAAA-83AC-7FB48AEF7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3956" y="2766396"/>
            <a:ext cx="8527324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2BADDB15-EFF5-D9BD-E37E-B559407F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8" y="-995974"/>
            <a:ext cx="1001579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Main Aspects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D805341E-8356-7316-5C71-CFB865DDB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28" y="4545806"/>
            <a:ext cx="305213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/>
            <a:r>
              <a:rPr lang="en-US" altLang="ko-KR" sz="72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5. Ability to select Alphas to submit based on various criteria</a:t>
            </a:r>
          </a:p>
        </p:txBody>
      </p:sp>
      <p:pic>
        <p:nvPicPr>
          <p:cNvPr id="13" name="Picture 4" descr="Brain - WorldQuant">
            <a:extLst>
              <a:ext uri="{FF2B5EF4-FFF2-40B4-BE49-F238E27FC236}">
                <a16:creationId xmlns:a16="http://schemas.microsoft.com/office/drawing/2014/main" id="{89556D15-DFE9-C243-35C5-897BBDE8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15317472"/>
            <a:ext cx="2971800" cy="27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0">
            <a:extLst>
              <a:ext uri="{FF2B5EF4-FFF2-40B4-BE49-F238E27FC236}">
                <a16:creationId xmlns:a16="http://schemas.microsoft.com/office/drawing/2014/main" id="{43BD77BC-D0E0-98FD-FADA-EB90BA19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6577119"/>
            <a:ext cx="30861000" cy="647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Consider Self Correlation, Prod Correlation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Fitness, Sharpe, Turnover, etc.</a:t>
            </a:r>
          </a:p>
          <a:p>
            <a:pPr lvl="2" defTabSz="965149">
              <a:lnSpc>
                <a:spcPct val="150000"/>
              </a:lnSpc>
            </a:pP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- </a:t>
            </a:r>
            <a:r>
              <a:rPr lang="en-US" altLang="ko-KR" sz="7200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Test_Sharpe</a:t>
            </a: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/ </a:t>
            </a:r>
            <a:r>
              <a:rPr lang="en-US" altLang="ko-KR" sz="7200" dirty="0" err="1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Train_Sharpe</a:t>
            </a: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Ratio:</a:t>
            </a:r>
            <a:b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</a:b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  </a:t>
            </a:r>
            <a:r>
              <a:rPr lang="en-US" altLang="ko-KR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7200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 To check if the Alpha still works well recently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67856E15-93C7-02BD-47E0-CAF7ABA2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1918491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C8411-6257-3143-C7DF-0E2162D8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6602F21-9ABC-8EC8-F883-F5BAFEE6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2357"/>
            <a:ext cx="34671000" cy="20401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pPr defTabSz="965149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44" dirty="0">
              <a:latin typeface="Arial" panose="020B0604020202020204" pitchFamily="34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62DB0884-8A4E-EAEF-6999-434B3B50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81" y="17215082"/>
            <a:ext cx="17328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rgbClr val="00B0F0"/>
                </a:solidFill>
                <a:latin typeface="에스코어 드림 3 Light Light"/>
                <a:ea typeface="에스코어 드림 4 Regular" panose="020B0503030302020204" pitchFamily="34" charset="-127"/>
              </a:rPr>
              <a:t>Alpha Research Automation Framework</a:t>
            </a: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E3EF77BF-24DF-CDA9-819B-5C352CF97969}"/>
              </a:ext>
            </a:extLst>
          </p:cNvPr>
          <p:cNvSpPr>
            <a:spLocks noEditPoints="1"/>
          </p:cNvSpPr>
          <p:nvPr/>
        </p:nvSpPr>
        <p:spPr bwMode="auto">
          <a:xfrm>
            <a:off x="29506319" y="858293"/>
            <a:ext cx="656850" cy="857927"/>
          </a:xfrm>
          <a:custGeom>
            <a:avLst/>
            <a:gdLst>
              <a:gd name="T0" fmla="*/ 136 w 392"/>
              <a:gd name="T1" fmla="*/ 512 h 512"/>
              <a:gd name="T2" fmla="*/ 114 w 392"/>
              <a:gd name="T3" fmla="*/ 506 h 512"/>
              <a:gd name="T4" fmla="*/ 96 w 392"/>
              <a:gd name="T5" fmla="*/ 494 h 512"/>
              <a:gd name="T6" fmla="*/ 116 w 392"/>
              <a:gd name="T7" fmla="*/ 284 h 512"/>
              <a:gd name="T8" fmla="*/ 120 w 392"/>
              <a:gd name="T9" fmla="*/ 276 h 512"/>
              <a:gd name="T10" fmla="*/ 126 w 392"/>
              <a:gd name="T11" fmla="*/ 264 h 512"/>
              <a:gd name="T12" fmla="*/ 126 w 392"/>
              <a:gd name="T13" fmla="*/ 248 h 512"/>
              <a:gd name="T14" fmla="*/ 120 w 392"/>
              <a:gd name="T15" fmla="*/ 234 h 512"/>
              <a:gd name="T16" fmla="*/ 0 w 392"/>
              <a:gd name="T17" fmla="*/ 112 h 512"/>
              <a:gd name="T18" fmla="*/ 96 w 392"/>
              <a:gd name="T19" fmla="*/ 18 h 512"/>
              <a:gd name="T20" fmla="*/ 114 w 392"/>
              <a:gd name="T21" fmla="*/ 4 h 512"/>
              <a:gd name="T22" fmla="*/ 136 w 392"/>
              <a:gd name="T23" fmla="*/ 0 h 512"/>
              <a:gd name="T24" fmla="*/ 158 w 392"/>
              <a:gd name="T25" fmla="*/ 4 h 512"/>
              <a:gd name="T26" fmla="*/ 178 w 392"/>
              <a:gd name="T27" fmla="*/ 18 h 512"/>
              <a:gd name="T28" fmla="*/ 374 w 392"/>
              <a:gd name="T29" fmla="*/ 214 h 512"/>
              <a:gd name="T30" fmla="*/ 388 w 392"/>
              <a:gd name="T31" fmla="*/ 234 h 512"/>
              <a:gd name="T32" fmla="*/ 392 w 392"/>
              <a:gd name="T33" fmla="*/ 256 h 512"/>
              <a:gd name="T34" fmla="*/ 388 w 392"/>
              <a:gd name="T35" fmla="*/ 278 h 512"/>
              <a:gd name="T36" fmla="*/ 374 w 392"/>
              <a:gd name="T37" fmla="*/ 296 h 512"/>
              <a:gd name="T38" fmla="*/ 178 w 392"/>
              <a:gd name="T39" fmla="*/ 494 h 512"/>
              <a:gd name="T40" fmla="*/ 158 w 392"/>
              <a:gd name="T41" fmla="*/ 506 h 512"/>
              <a:gd name="T42" fmla="*/ 136 w 392"/>
              <a:gd name="T43" fmla="*/ 512 h 512"/>
              <a:gd name="T44" fmla="*/ 28 w 392"/>
              <a:gd name="T45" fmla="*/ 398 h 512"/>
              <a:gd name="T46" fmla="*/ 110 w 392"/>
              <a:gd name="T47" fmla="*/ 480 h 512"/>
              <a:gd name="T48" fmla="*/ 122 w 392"/>
              <a:gd name="T49" fmla="*/ 488 h 512"/>
              <a:gd name="T50" fmla="*/ 136 w 392"/>
              <a:gd name="T51" fmla="*/ 492 h 512"/>
              <a:gd name="T52" fmla="*/ 150 w 392"/>
              <a:gd name="T53" fmla="*/ 488 h 512"/>
              <a:gd name="T54" fmla="*/ 164 w 392"/>
              <a:gd name="T55" fmla="*/ 480 h 512"/>
              <a:gd name="T56" fmla="*/ 360 w 392"/>
              <a:gd name="T57" fmla="*/ 284 h 512"/>
              <a:gd name="T58" fmla="*/ 370 w 392"/>
              <a:gd name="T59" fmla="*/ 270 h 512"/>
              <a:gd name="T60" fmla="*/ 372 w 392"/>
              <a:gd name="T61" fmla="*/ 256 h 512"/>
              <a:gd name="T62" fmla="*/ 370 w 392"/>
              <a:gd name="T63" fmla="*/ 242 h 512"/>
              <a:gd name="T64" fmla="*/ 360 w 392"/>
              <a:gd name="T65" fmla="*/ 228 h 512"/>
              <a:gd name="T66" fmla="*/ 164 w 392"/>
              <a:gd name="T67" fmla="*/ 32 h 512"/>
              <a:gd name="T68" fmla="*/ 150 w 392"/>
              <a:gd name="T69" fmla="*/ 22 h 512"/>
              <a:gd name="T70" fmla="*/ 136 w 392"/>
              <a:gd name="T71" fmla="*/ 20 h 512"/>
              <a:gd name="T72" fmla="*/ 122 w 392"/>
              <a:gd name="T73" fmla="*/ 22 h 512"/>
              <a:gd name="T74" fmla="*/ 110 w 392"/>
              <a:gd name="T75" fmla="*/ 32 h 512"/>
              <a:gd name="T76" fmla="*/ 130 w 392"/>
              <a:gd name="T77" fmla="*/ 214 h 512"/>
              <a:gd name="T78" fmla="*/ 136 w 392"/>
              <a:gd name="T79" fmla="*/ 224 h 512"/>
              <a:gd name="T80" fmla="*/ 144 w 392"/>
              <a:gd name="T81" fmla="*/ 244 h 512"/>
              <a:gd name="T82" fmla="*/ 146 w 392"/>
              <a:gd name="T83" fmla="*/ 256 h 512"/>
              <a:gd name="T84" fmla="*/ 142 w 392"/>
              <a:gd name="T85" fmla="*/ 278 h 512"/>
              <a:gd name="T86" fmla="*/ 130 w 392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2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6" y="494"/>
                </a:lnTo>
                <a:lnTo>
                  <a:pt x="0" y="398"/>
                </a:lnTo>
                <a:lnTo>
                  <a:pt x="116" y="284"/>
                </a:lnTo>
                <a:lnTo>
                  <a:pt x="116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6" y="228"/>
                </a:lnTo>
                <a:lnTo>
                  <a:pt x="0" y="112"/>
                </a:lnTo>
                <a:lnTo>
                  <a:pt x="96" y="18"/>
                </a:lnTo>
                <a:lnTo>
                  <a:pt x="96" y="18"/>
                </a:lnTo>
                <a:lnTo>
                  <a:pt x="104" y="10"/>
                </a:lnTo>
                <a:lnTo>
                  <a:pt x="114" y="4"/>
                </a:lnTo>
                <a:lnTo>
                  <a:pt x="126" y="2"/>
                </a:lnTo>
                <a:lnTo>
                  <a:pt x="136" y="0"/>
                </a:lnTo>
                <a:lnTo>
                  <a:pt x="148" y="2"/>
                </a:lnTo>
                <a:lnTo>
                  <a:pt x="158" y="4"/>
                </a:lnTo>
                <a:lnTo>
                  <a:pt x="168" y="10"/>
                </a:lnTo>
                <a:lnTo>
                  <a:pt x="178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8" y="234"/>
                </a:lnTo>
                <a:lnTo>
                  <a:pt x="390" y="244"/>
                </a:lnTo>
                <a:lnTo>
                  <a:pt x="392" y="256"/>
                </a:lnTo>
                <a:lnTo>
                  <a:pt x="390" y="266"/>
                </a:lnTo>
                <a:lnTo>
                  <a:pt x="388" y="278"/>
                </a:lnTo>
                <a:lnTo>
                  <a:pt x="382" y="288"/>
                </a:lnTo>
                <a:lnTo>
                  <a:pt x="374" y="296"/>
                </a:lnTo>
                <a:lnTo>
                  <a:pt x="178" y="494"/>
                </a:lnTo>
                <a:lnTo>
                  <a:pt x="178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8" y="398"/>
                </a:moveTo>
                <a:lnTo>
                  <a:pt x="110" y="480"/>
                </a:lnTo>
                <a:lnTo>
                  <a:pt x="110" y="480"/>
                </a:lnTo>
                <a:lnTo>
                  <a:pt x="116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8" y="486"/>
                </a:lnTo>
                <a:lnTo>
                  <a:pt x="164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70" y="270"/>
                </a:lnTo>
                <a:lnTo>
                  <a:pt x="372" y="264"/>
                </a:lnTo>
                <a:lnTo>
                  <a:pt x="372" y="256"/>
                </a:lnTo>
                <a:lnTo>
                  <a:pt x="372" y="248"/>
                </a:lnTo>
                <a:lnTo>
                  <a:pt x="370" y="242"/>
                </a:lnTo>
                <a:lnTo>
                  <a:pt x="366" y="234"/>
                </a:lnTo>
                <a:lnTo>
                  <a:pt x="360" y="228"/>
                </a:lnTo>
                <a:lnTo>
                  <a:pt x="164" y="32"/>
                </a:lnTo>
                <a:lnTo>
                  <a:pt x="164" y="32"/>
                </a:lnTo>
                <a:lnTo>
                  <a:pt x="158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6" y="26"/>
                </a:lnTo>
                <a:lnTo>
                  <a:pt x="110" y="32"/>
                </a:lnTo>
                <a:lnTo>
                  <a:pt x="28" y="112"/>
                </a:lnTo>
                <a:lnTo>
                  <a:pt x="130" y="214"/>
                </a:lnTo>
                <a:lnTo>
                  <a:pt x="130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30" y="296"/>
                </a:lnTo>
                <a:lnTo>
                  <a:pt x="28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4BBFA140-5123-1C44-D48B-14263C6E5724}"/>
              </a:ext>
            </a:extLst>
          </p:cNvPr>
          <p:cNvSpPr>
            <a:spLocks noEditPoints="1"/>
          </p:cNvSpPr>
          <p:nvPr/>
        </p:nvSpPr>
        <p:spPr bwMode="auto">
          <a:xfrm>
            <a:off x="29097463" y="858293"/>
            <a:ext cx="653499" cy="857927"/>
          </a:xfrm>
          <a:custGeom>
            <a:avLst/>
            <a:gdLst>
              <a:gd name="T0" fmla="*/ 136 w 390"/>
              <a:gd name="T1" fmla="*/ 512 h 512"/>
              <a:gd name="T2" fmla="*/ 114 w 390"/>
              <a:gd name="T3" fmla="*/ 506 h 512"/>
              <a:gd name="T4" fmla="*/ 94 w 390"/>
              <a:gd name="T5" fmla="*/ 494 h 512"/>
              <a:gd name="T6" fmla="*/ 114 w 390"/>
              <a:gd name="T7" fmla="*/ 284 h 512"/>
              <a:gd name="T8" fmla="*/ 120 w 390"/>
              <a:gd name="T9" fmla="*/ 276 h 512"/>
              <a:gd name="T10" fmla="*/ 126 w 390"/>
              <a:gd name="T11" fmla="*/ 264 h 512"/>
              <a:gd name="T12" fmla="*/ 126 w 390"/>
              <a:gd name="T13" fmla="*/ 248 h 512"/>
              <a:gd name="T14" fmla="*/ 120 w 390"/>
              <a:gd name="T15" fmla="*/ 234 h 512"/>
              <a:gd name="T16" fmla="*/ 0 w 390"/>
              <a:gd name="T17" fmla="*/ 112 h 512"/>
              <a:gd name="T18" fmla="*/ 94 w 390"/>
              <a:gd name="T19" fmla="*/ 18 h 512"/>
              <a:gd name="T20" fmla="*/ 114 w 390"/>
              <a:gd name="T21" fmla="*/ 4 h 512"/>
              <a:gd name="T22" fmla="*/ 136 w 390"/>
              <a:gd name="T23" fmla="*/ 0 h 512"/>
              <a:gd name="T24" fmla="*/ 158 w 390"/>
              <a:gd name="T25" fmla="*/ 4 h 512"/>
              <a:gd name="T26" fmla="*/ 176 w 390"/>
              <a:gd name="T27" fmla="*/ 18 h 512"/>
              <a:gd name="T28" fmla="*/ 374 w 390"/>
              <a:gd name="T29" fmla="*/ 214 h 512"/>
              <a:gd name="T30" fmla="*/ 386 w 390"/>
              <a:gd name="T31" fmla="*/ 234 h 512"/>
              <a:gd name="T32" fmla="*/ 390 w 390"/>
              <a:gd name="T33" fmla="*/ 256 h 512"/>
              <a:gd name="T34" fmla="*/ 386 w 390"/>
              <a:gd name="T35" fmla="*/ 278 h 512"/>
              <a:gd name="T36" fmla="*/ 374 w 390"/>
              <a:gd name="T37" fmla="*/ 296 h 512"/>
              <a:gd name="T38" fmla="*/ 176 w 390"/>
              <a:gd name="T39" fmla="*/ 494 h 512"/>
              <a:gd name="T40" fmla="*/ 158 w 390"/>
              <a:gd name="T41" fmla="*/ 506 h 512"/>
              <a:gd name="T42" fmla="*/ 136 w 390"/>
              <a:gd name="T43" fmla="*/ 512 h 512"/>
              <a:gd name="T44" fmla="*/ 26 w 390"/>
              <a:gd name="T45" fmla="*/ 398 h 512"/>
              <a:gd name="T46" fmla="*/ 108 w 390"/>
              <a:gd name="T47" fmla="*/ 480 h 512"/>
              <a:gd name="T48" fmla="*/ 122 w 390"/>
              <a:gd name="T49" fmla="*/ 488 h 512"/>
              <a:gd name="T50" fmla="*/ 136 w 390"/>
              <a:gd name="T51" fmla="*/ 492 h 512"/>
              <a:gd name="T52" fmla="*/ 150 w 390"/>
              <a:gd name="T53" fmla="*/ 488 h 512"/>
              <a:gd name="T54" fmla="*/ 162 w 390"/>
              <a:gd name="T55" fmla="*/ 480 h 512"/>
              <a:gd name="T56" fmla="*/ 360 w 390"/>
              <a:gd name="T57" fmla="*/ 284 h 512"/>
              <a:gd name="T58" fmla="*/ 368 w 390"/>
              <a:gd name="T59" fmla="*/ 270 h 512"/>
              <a:gd name="T60" fmla="*/ 372 w 390"/>
              <a:gd name="T61" fmla="*/ 256 h 512"/>
              <a:gd name="T62" fmla="*/ 368 w 390"/>
              <a:gd name="T63" fmla="*/ 242 h 512"/>
              <a:gd name="T64" fmla="*/ 360 w 390"/>
              <a:gd name="T65" fmla="*/ 228 h 512"/>
              <a:gd name="T66" fmla="*/ 162 w 390"/>
              <a:gd name="T67" fmla="*/ 32 h 512"/>
              <a:gd name="T68" fmla="*/ 150 w 390"/>
              <a:gd name="T69" fmla="*/ 22 h 512"/>
              <a:gd name="T70" fmla="*/ 136 w 390"/>
              <a:gd name="T71" fmla="*/ 20 h 512"/>
              <a:gd name="T72" fmla="*/ 122 w 390"/>
              <a:gd name="T73" fmla="*/ 22 h 512"/>
              <a:gd name="T74" fmla="*/ 108 w 390"/>
              <a:gd name="T75" fmla="*/ 32 h 512"/>
              <a:gd name="T76" fmla="*/ 128 w 390"/>
              <a:gd name="T77" fmla="*/ 214 h 512"/>
              <a:gd name="T78" fmla="*/ 136 w 390"/>
              <a:gd name="T79" fmla="*/ 224 h 512"/>
              <a:gd name="T80" fmla="*/ 144 w 390"/>
              <a:gd name="T81" fmla="*/ 244 h 512"/>
              <a:gd name="T82" fmla="*/ 146 w 390"/>
              <a:gd name="T83" fmla="*/ 256 h 512"/>
              <a:gd name="T84" fmla="*/ 142 w 390"/>
              <a:gd name="T85" fmla="*/ 278 h 512"/>
              <a:gd name="T86" fmla="*/ 128 w 390"/>
              <a:gd name="T87" fmla="*/ 29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0" h="512">
                <a:moveTo>
                  <a:pt x="136" y="512"/>
                </a:moveTo>
                <a:lnTo>
                  <a:pt x="136" y="512"/>
                </a:lnTo>
                <a:lnTo>
                  <a:pt x="124" y="510"/>
                </a:lnTo>
                <a:lnTo>
                  <a:pt x="114" y="506"/>
                </a:lnTo>
                <a:lnTo>
                  <a:pt x="104" y="502"/>
                </a:lnTo>
                <a:lnTo>
                  <a:pt x="94" y="494"/>
                </a:lnTo>
                <a:lnTo>
                  <a:pt x="0" y="398"/>
                </a:lnTo>
                <a:lnTo>
                  <a:pt x="114" y="284"/>
                </a:lnTo>
                <a:lnTo>
                  <a:pt x="114" y="284"/>
                </a:lnTo>
                <a:lnTo>
                  <a:pt x="120" y="276"/>
                </a:lnTo>
                <a:lnTo>
                  <a:pt x="124" y="270"/>
                </a:lnTo>
                <a:lnTo>
                  <a:pt x="126" y="264"/>
                </a:lnTo>
                <a:lnTo>
                  <a:pt x="126" y="256"/>
                </a:lnTo>
                <a:lnTo>
                  <a:pt x="126" y="248"/>
                </a:lnTo>
                <a:lnTo>
                  <a:pt x="124" y="242"/>
                </a:lnTo>
                <a:lnTo>
                  <a:pt x="120" y="234"/>
                </a:lnTo>
                <a:lnTo>
                  <a:pt x="114" y="228"/>
                </a:lnTo>
                <a:lnTo>
                  <a:pt x="0" y="112"/>
                </a:lnTo>
                <a:lnTo>
                  <a:pt x="94" y="18"/>
                </a:lnTo>
                <a:lnTo>
                  <a:pt x="94" y="18"/>
                </a:lnTo>
                <a:lnTo>
                  <a:pt x="104" y="10"/>
                </a:lnTo>
                <a:lnTo>
                  <a:pt x="114" y="4"/>
                </a:lnTo>
                <a:lnTo>
                  <a:pt x="124" y="2"/>
                </a:lnTo>
                <a:lnTo>
                  <a:pt x="136" y="0"/>
                </a:lnTo>
                <a:lnTo>
                  <a:pt x="146" y="2"/>
                </a:lnTo>
                <a:lnTo>
                  <a:pt x="158" y="4"/>
                </a:lnTo>
                <a:lnTo>
                  <a:pt x="168" y="10"/>
                </a:lnTo>
                <a:lnTo>
                  <a:pt x="176" y="18"/>
                </a:lnTo>
                <a:lnTo>
                  <a:pt x="374" y="214"/>
                </a:lnTo>
                <a:lnTo>
                  <a:pt x="374" y="214"/>
                </a:lnTo>
                <a:lnTo>
                  <a:pt x="382" y="224"/>
                </a:lnTo>
                <a:lnTo>
                  <a:pt x="386" y="234"/>
                </a:lnTo>
                <a:lnTo>
                  <a:pt x="390" y="244"/>
                </a:lnTo>
                <a:lnTo>
                  <a:pt x="390" y="256"/>
                </a:lnTo>
                <a:lnTo>
                  <a:pt x="390" y="266"/>
                </a:lnTo>
                <a:lnTo>
                  <a:pt x="386" y="278"/>
                </a:lnTo>
                <a:lnTo>
                  <a:pt x="382" y="288"/>
                </a:lnTo>
                <a:lnTo>
                  <a:pt x="374" y="296"/>
                </a:lnTo>
                <a:lnTo>
                  <a:pt x="176" y="494"/>
                </a:lnTo>
                <a:lnTo>
                  <a:pt x="176" y="494"/>
                </a:lnTo>
                <a:lnTo>
                  <a:pt x="168" y="502"/>
                </a:lnTo>
                <a:lnTo>
                  <a:pt x="158" y="506"/>
                </a:lnTo>
                <a:lnTo>
                  <a:pt x="148" y="510"/>
                </a:lnTo>
                <a:lnTo>
                  <a:pt x="136" y="512"/>
                </a:lnTo>
                <a:lnTo>
                  <a:pt x="136" y="512"/>
                </a:lnTo>
                <a:close/>
                <a:moveTo>
                  <a:pt x="26" y="398"/>
                </a:moveTo>
                <a:lnTo>
                  <a:pt x="108" y="480"/>
                </a:lnTo>
                <a:lnTo>
                  <a:pt x="108" y="480"/>
                </a:lnTo>
                <a:lnTo>
                  <a:pt x="114" y="486"/>
                </a:lnTo>
                <a:lnTo>
                  <a:pt x="122" y="488"/>
                </a:lnTo>
                <a:lnTo>
                  <a:pt x="128" y="490"/>
                </a:lnTo>
                <a:lnTo>
                  <a:pt x="136" y="492"/>
                </a:lnTo>
                <a:lnTo>
                  <a:pt x="144" y="490"/>
                </a:lnTo>
                <a:lnTo>
                  <a:pt x="150" y="488"/>
                </a:lnTo>
                <a:lnTo>
                  <a:pt x="156" y="486"/>
                </a:lnTo>
                <a:lnTo>
                  <a:pt x="162" y="480"/>
                </a:lnTo>
                <a:lnTo>
                  <a:pt x="360" y="284"/>
                </a:lnTo>
                <a:lnTo>
                  <a:pt x="360" y="284"/>
                </a:lnTo>
                <a:lnTo>
                  <a:pt x="366" y="276"/>
                </a:lnTo>
                <a:lnTo>
                  <a:pt x="368" y="270"/>
                </a:lnTo>
                <a:lnTo>
                  <a:pt x="370" y="264"/>
                </a:lnTo>
                <a:lnTo>
                  <a:pt x="372" y="256"/>
                </a:lnTo>
                <a:lnTo>
                  <a:pt x="370" y="248"/>
                </a:lnTo>
                <a:lnTo>
                  <a:pt x="368" y="242"/>
                </a:lnTo>
                <a:lnTo>
                  <a:pt x="366" y="234"/>
                </a:lnTo>
                <a:lnTo>
                  <a:pt x="360" y="228"/>
                </a:lnTo>
                <a:lnTo>
                  <a:pt x="162" y="32"/>
                </a:lnTo>
                <a:lnTo>
                  <a:pt x="162" y="32"/>
                </a:lnTo>
                <a:lnTo>
                  <a:pt x="156" y="26"/>
                </a:lnTo>
                <a:lnTo>
                  <a:pt x="150" y="22"/>
                </a:lnTo>
                <a:lnTo>
                  <a:pt x="144" y="20"/>
                </a:lnTo>
                <a:lnTo>
                  <a:pt x="136" y="20"/>
                </a:lnTo>
                <a:lnTo>
                  <a:pt x="128" y="20"/>
                </a:lnTo>
                <a:lnTo>
                  <a:pt x="122" y="22"/>
                </a:lnTo>
                <a:lnTo>
                  <a:pt x="114" y="26"/>
                </a:lnTo>
                <a:lnTo>
                  <a:pt x="108" y="32"/>
                </a:lnTo>
                <a:lnTo>
                  <a:pt x="26" y="112"/>
                </a:lnTo>
                <a:lnTo>
                  <a:pt x="128" y="214"/>
                </a:lnTo>
                <a:lnTo>
                  <a:pt x="128" y="214"/>
                </a:lnTo>
                <a:lnTo>
                  <a:pt x="136" y="224"/>
                </a:lnTo>
                <a:lnTo>
                  <a:pt x="142" y="234"/>
                </a:lnTo>
                <a:lnTo>
                  <a:pt x="144" y="244"/>
                </a:lnTo>
                <a:lnTo>
                  <a:pt x="146" y="256"/>
                </a:lnTo>
                <a:lnTo>
                  <a:pt x="146" y="256"/>
                </a:lnTo>
                <a:lnTo>
                  <a:pt x="144" y="268"/>
                </a:lnTo>
                <a:lnTo>
                  <a:pt x="142" y="278"/>
                </a:lnTo>
                <a:lnTo>
                  <a:pt x="136" y="288"/>
                </a:lnTo>
                <a:lnTo>
                  <a:pt x="128" y="296"/>
                </a:lnTo>
                <a:lnTo>
                  <a:pt x="26" y="3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  <p:pic>
        <p:nvPicPr>
          <p:cNvPr id="16386" name="Picture 2" descr="WorldQuant BRAIN">
            <a:extLst>
              <a:ext uri="{FF2B5EF4-FFF2-40B4-BE49-F238E27FC236}">
                <a16:creationId xmlns:a16="http://schemas.microsoft.com/office/drawing/2014/main" id="{AFF04C15-AA1E-C920-E084-66F3247AA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690" y="278606"/>
            <a:ext cx="5699810" cy="29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rain - WorldQuant">
            <a:extLst>
              <a:ext uri="{FF2B5EF4-FFF2-40B4-BE49-F238E27FC236}">
                <a16:creationId xmlns:a16="http://schemas.microsoft.com/office/drawing/2014/main" id="{1FB7D7D8-C464-DC1B-2D71-EC85B2B00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5165" y="3309446"/>
            <a:ext cx="14676869" cy="1341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76E1DA91-D0A2-CBB2-B998-2FA8F559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700" y="17201947"/>
            <a:ext cx="17404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65149"/>
            <a:r>
              <a:rPr lang="en-US" altLang="ko-KR" sz="5400" b="1" dirty="0">
                <a:solidFill>
                  <a:schemeClr val="bg1"/>
                </a:solidFill>
                <a:latin typeface="에스코어 드림 3 Light Light"/>
                <a:ea typeface="에스코어 드림 4 Regular" panose="020B0503030302020204" pitchFamily="34" charset="-127"/>
              </a:rPr>
              <a:t>Team A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7A10894B-70E3-C25C-51F7-22C175140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700" y="5840483"/>
            <a:ext cx="12192000" cy="381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defTabSz="965149">
              <a:lnSpc>
                <a:spcPct val="250000"/>
              </a:lnSpc>
            </a:pPr>
            <a:r>
              <a:rPr lang="en-US" altLang="ko-KR" sz="11820" b="1" dirty="0">
                <a:solidFill>
                  <a:srgbClr val="00B0F0"/>
                </a:solidFill>
                <a:latin typeface="에스코어 드림 3 Light Light"/>
                <a:ea typeface="에스코어 드림 8 Heavy" panose="020B0903030302020204" pitchFamily="34" charset="-127"/>
              </a:rPr>
              <a:t>Alpha Framework</a:t>
            </a:r>
            <a:endParaRPr lang="en-US" altLang="ko-KR" sz="11820" dirty="0">
              <a:solidFill>
                <a:schemeClr val="bg1"/>
              </a:solidFill>
              <a:latin typeface="에스코어 드림 3 Light Light"/>
              <a:ea typeface="에스코어 드림 4 Regular" panose="020B0503030302020204" pitchFamily="34" charset="-127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B07A0443-BC93-6C60-1D17-40AE3C6E5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38828" y="9703899"/>
            <a:ext cx="11267075" cy="0"/>
          </a:xfrm>
          <a:prstGeom prst="line">
            <a:avLst/>
          </a:prstGeom>
          <a:noFill/>
          <a:ln w="127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6517" tIns="48258" rIns="96517" bIns="48258" numCol="1" anchor="t" anchorCtr="0" compatLnSpc="1">
            <a:prstTxWarp prst="textNoShape">
              <a:avLst/>
            </a:prstTxWarp>
          </a:bodyPr>
          <a:lstStyle/>
          <a:p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507953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26321</TotalTime>
  <Words>1283</Words>
  <Application>Microsoft Office PowerPoint</Application>
  <PresentationFormat>사용자 지정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에스코어 드림 3 Light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jihoonlee</dc:creator>
  <cp:lastModifiedBy>김영준</cp:lastModifiedBy>
  <cp:revision>95</cp:revision>
  <dcterms:created xsi:type="dcterms:W3CDTF">2006-08-16T00:00:00Z</dcterms:created>
  <dcterms:modified xsi:type="dcterms:W3CDTF">2024-02-26T06:01:42Z</dcterms:modified>
</cp:coreProperties>
</file>