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1F2D72-80B7-426E-AE5D-DCDA97C96BA1}"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D8BAD-AB97-4DB4-BADD-EE160E00BB89}" type="slidenum">
              <a:rPr lang="en-US" smtClean="0"/>
              <a:t>‹#›</a:t>
            </a:fld>
            <a:endParaRPr lang="en-US"/>
          </a:p>
        </p:txBody>
      </p:sp>
    </p:spTree>
    <p:extLst>
      <p:ext uri="{BB962C8B-B14F-4D97-AF65-F5344CB8AC3E}">
        <p14:creationId xmlns:p14="http://schemas.microsoft.com/office/powerpoint/2010/main" val="394380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1F2D72-80B7-426E-AE5D-DCDA97C96BA1}"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D8BAD-AB97-4DB4-BADD-EE160E00BB89}" type="slidenum">
              <a:rPr lang="en-US" smtClean="0"/>
              <a:t>‹#›</a:t>
            </a:fld>
            <a:endParaRPr lang="en-US"/>
          </a:p>
        </p:txBody>
      </p:sp>
    </p:spTree>
    <p:extLst>
      <p:ext uri="{BB962C8B-B14F-4D97-AF65-F5344CB8AC3E}">
        <p14:creationId xmlns:p14="http://schemas.microsoft.com/office/powerpoint/2010/main" val="260169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1F2D72-80B7-426E-AE5D-DCDA97C96BA1}"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D8BAD-AB97-4DB4-BADD-EE160E00BB89}" type="slidenum">
              <a:rPr lang="en-US" smtClean="0"/>
              <a:t>‹#›</a:t>
            </a:fld>
            <a:endParaRPr lang="en-US"/>
          </a:p>
        </p:txBody>
      </p:sp>
    </p:spTree>
    <p:extLst>
      <p:ext uri="{BB962C8B-B14F-4D97-AF65-F5344CB8AC3E}">
        <p14:creationId xmlns:p14="http://schemas.microsoft.com/office/powerpoint/2010/main" val="366751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1F2D72-80B7-426E-AE5D-DCDA97C96BA1}"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D8BAD-AB97-4DB4-BADD-EE160E00BB89}" type="slidenum">
              <a:rPr lang="en-US" smtClean="0"/>
              <a:t>‹#›</a:t>
            </a:fld>
            <a:endParaRPr lang="en-US"/>
          </a:p>
        </p:txBody>
      </p:sp>
    </p:spTree>
    <p:extLst>
      <p:ext uri="{BB962C8B-B14F-4D97-AF65-F5344CB8AC3E}">
        <p14:creationId xmlns:p14="http://schemas.microsoft.com/office/powerpoint/2010/main" val="86279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1F2D72-80B7-426E-AE5D-DCDA97C96BA1}"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D8BAD-AB97-4DB4-BADD-EE160E00BB89}" type="slidenum">
              <a:rPr lang="en-US" smtClean="0"/>
              <a:t>‹#›</a:t>
            </a:fld>
            <a:endParaRPr lang="en-US"/>
          </a:p>
        </p:txBody>
      </p:sp>
    </p:spTree>
    <p:extLst>
      <p:ext uri="{BB962C8B-B14F-4D97-AF65-F5344CB8AC3E}">
        <p14:creationId xmlns:p14="http://schemas.microsoft.com/office/powerpoint/2010/main" val="467097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1F2D72-80B7-426E-AE5D-DCDA97C96BA1}"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D8BAD-AB97-4DB4-BADD-EE160E00BB89}" type="slidenum">
              <a:rPr lang="en-US" smtClean="0"/>
              <a:t>‹#›</a:t>
            </a:fld>
            <a:endParaRPr lang="en-US"/>
          </a:p>
        </p:txBody>
      </p:sp>
    </p:spTree>
    <p:extLst>
      <p:ext uri="{BB962C8B-B14F-4D97-AF65-F5344CB8AC3E}">
        <p14:creationId xmlns:p14="http://schemas.microsoft.com/office/powerpoint/2010/main" val="196245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1F2D72-80B7-426E-AE5D-DCDA97C96BA1}" type="datetimeFigureOut">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9D8BAD-AB97-4DB4-BADD-EE160E00BB89}" type="slidenum">
              <a:rPr lang="en-US" smtClean="0"/>
              <a:t>‹#›</a:t>
            </a:fld>
            <a:endParaRPr lang="en-US"/>
          </a:p>
        </p:txBody>
      </p:sp>
    </p:spTree>
    <p:extLst>
      <p:ext uri="{BB962C8B-B14F-4D97-AF65-F5344CB8AC3E}">
        <p14:creationId xmlns:p14="http://schemas.microsoft.com/office/powerpoint/2010/main" val="3243329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1F2D72-80B7-426E-AE5D-DCDA97C96BA1}" type="datetimeFigureOut">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9D8BAD-AB97-4DB4-BADD-EE160E00BB89}" type="slidenum">
              <a:rPr lang="en-US" smtClean="0"/>
              <a:t>‹#›</a:t>
            </a:fld>
            <a:endParaRPr lang="en-US"/>
          </a:p>
        </p:txBody>
      </p:sp>
    </p:spTree>
    <p:extLst>
      <p:ext uri="{BB962C8B-B14F-4D97-AF65-F5344CB8AC3E}">
        <p14:creationId xmlns:p14="http://schemas.microsoft.com/office/powerpoint/2010/main" val="2444217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F2D72-80B7-426E-AE5D-DCDA97C96BA1}" type="datetimeFigureOut">
              <a:rPr lang="en-US" smtClean="0"/>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9D8BAD-AB97-4DB4-BADD-EE160E00BB89}" type="slidenum">
              <a:rPr lang="en-US" smtClean="0"/>
              <a:t>‹#›</a:t>
            </a:fld>
            <a:endParaRPr lang="en-US"/>
          </a:p>
        </p:txBody>
      </p:sp>
    </p:spTree>
    <p:extLst>
      <p:ext uri="{BB962C8B-B14F-4D97-AF65-F5344CB8AC3E}">
        <p14:creationId xmlns:p14="http://schemas.microsoft.com/office/powerpoint/2010/main" val="1940479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1F2D72-80B7-426E-AE5D-DCDA97C96BA1}"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D8BAD-AB97-4DB4-BADD-EE160E00BB89}" type="slidenum">
              <a:rPr lang="en-US" smtClean="0"/>
              <a:t>‹#›</a:t>
            </a:fld>
            <a:endParaRPr lang="en-US"/>
          </a:p>
        </p:txBody>
      </p:sp>
    </p:spTree>
    <p:extLst>
      <p:ext uri="{BB962C8B-B14F-4D97-AF65-F5344CB8AC3E}">
        <p14:creationId xmlns:p14="http://schemas.microsoft.com/office/powerpoint/2010/main" val="146448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1F2D72-80B7-426E-AE5D-DCDA97C96BA1}"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D8BAD-AB97-4DB4-BADD-EE160E00BB89}" type="slidenum">
              <a:rPr lang="en-US" smtClean="0"/>
              <a:t>‹#›</a:t>
            </a:fld>
            <a:endParaRPr lang="en-US"/>
          </a:p>
        </p:txBody>
      </p:sp>
    </p:spTree>
    <p:extLst>
      <p:ext uri="{BB962C8B-B14F-4D97-AF65-F5344CB8AC3E}">
        <p14:creationId xmlns:p14="http://schemas.microsoft.com/office/powerpoint/2010/main" val="498016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F2D72-80B7-426E-AE5D-DCDA97C96BA1}" type="datetimeFigureOut">
              <a:rPr lang="en-US" smtClean="0"/>
              <a:t>11/14/2024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D8BAD-AB97-4DB4-BADD-EE160E00BB89}" type="slidenum">
              <a:rPr lang="en-US" smtClean="0"/>
              <a:t>‹#›</a:t>
            </a:fld>
            <a:endParaRPr lang="en-US"/>
          </a:p>
        </p:txBody>
      </p:sp>
    </p:spTree>
    <p:extLst>
      <p:ext uri="{BB962C8B-B14F-4D97-AF65-F5344CB8AC3E}">
        <p14:creationId xmlns:p14="http://schemas.microsoft.com/office/powerpoint/2010/main" val="356259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4506"/>
            <a:ext cx="7772400" cy="1470025"/>
          </a:xfrm>
        </p:spPr>
        <p:txBody>
          <a:bodyPr/>
          <a:lstStyle/>
          <a:p>
            <a:r>
              <a:rPr lang="en-US" dirty="0" smtClean="0"/>
              <a:t>Design patterns </a:t>
            </a:r>
            <a:endParaRPr lang="en-US" dirty="0"/>
          </a:p>
        </p:txBody>
      </p:sp>
      <p:sp>
        <p:nvSpPr>
          <p:cNvPr id="3" name="Subtitle 2"/>
          <p:cNvSpPr>
            <a:spLocks noGrp="1"/>
          </p:cNvSpPr>
          <p:nvPr>
            <p:ph type="subTitle" idx="1"/>
          </p:nvPr>
        </p:nvSpPr>
        <p:spPr>
          <a:xfrm>
            <a:off x="1066800" y="1143000"/>
            <a:ext cx="6400800" cy="1752600"/>
          </a:xfrm>
        </p:spPr>
        <p:txBody>
          <a:bodyPr>
            <a:normAutofit fontScale="77500" lnSpcReduction="20000"/>
          </a:bodyPr>
          <a:lstStyle/>
          <a:p>
            <a:r>
              <a:rPr lang="en-US" dirty="0" smtClean="0">
                <a:solidFill>
                  <a:srgbClr val="FF0000"/>
                </a:solidFill>
              </a:rPr>
              <a:t>reusable solutions to common software design problems that occur in object-oriented systems. They provide proven, time-tested approaches for structuring code to improve flexibility, scalability, and maintainability.</a:t>
            </a:r>
          </a:p>
          <a:p>
            <a:endParaRPr lang="en-US" dirty="0"/>
          </a:p>
        </p:txBody>
      </p:sp>
      <p:pic>
        <p:nvPicPr>
          <p:cNvPr id="1026" name="Picture 2" descr="Understanding the Essence of Software Design Patter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95600"/>
            <a:ext cx="7848600" cy="3367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45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Model-driven engineering</a:t>
            </a:r>
            <a:endParaRPr lang="en-US" dirty="0"/>
          </a:p>
        </p:txBody>
      </p:sp>
      <p:sp>
        <p:nvSpPr>
          <p:cNvPr id="3" name="Content Placeholder 2"/>
          <p:cNvSpPr>
            <a:spLocks noGrp="1"/>
          </p:cNvSpPr>
          <p:nvPr>
            <p:ph idx="1"/>
          </p:nvPr>
        </p:nvSpPr>
        <p:spPr>
          <a:xfrm>
            <a:off x="457200" y="1600201"/>
            <a:ext cx="8229600" cy="1828800"/>
          </a:xfrm>
        </p:spPr>
        <p:txBody>
          <a:bodyPr>
            <a:normAutofit fontScale="85000" lnSpcReduction="10000"/>
          </a:bodyPr>
          <a:lstStyle/>
          <a:p>
            <a:pPr algn="ctr"/>
            <a:r>
              <a:rPr lang="en-US" dirty="0" smtClean="0">
                <a:solidFill>
                  <a:srgbClr val="FF0000"/>
                </a:solidFill>
              </a:rPr>
              <a:t>Model-driven engineering (MDE) uses high-level models to automate and generate code, improving consistency and speeding up development. It focuses on model transformations instead of manual coding.</a:t>
            </a:r>
          </a:p>
          <a:p>
            <a:pPr algn="ctr"/>
            <a:endParaRPr lang="en-US" dirty="0">
              <a:solidFill>
                <a:srgbClr val="FF0000"/>
              </a:solidFill>
            </a:endParaRPr>
          </a:p>
        </p:txBody>
      </p:sp>
      <p:pic>
        <p:nvPicPr>
          <p:cNvPr id="10242" name="Picture 2" descr="Model-Driven Engineering - an overview | ScienceDirect Top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00400"/>
            <a:ext cx="81534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50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systems</a:t>
            </a:r>
            <a:endParaRPr lang="en-US" dirty="0"/>
          </a:p>
        </p:txBody>
      </p:sp>
      <p:sp>
        <p:nvSpPr>
          <p:cNvPr id="3" name="Content Placeholder 2"/>
          <p:cNvSpPr>
            <a:spLocks noGrp="1"/>
          </p:cNvSpPr>
          <p:nvPr>
            <p:ph idx="1"/>
          </p:nvPr>
        </p:nvSpPr>
        <p:spPr>
          <a:xfrm>
            <a:off x="457200" y="1600201"/>
            <a:ext cx="8229600" cy="1600199"/>
          </a:xfrm>
        </p:spPr>
        <p:txBody>
          <a:bodyPr>
            <a:normAutofit fontScale="70000" lnSpcReduction="20000"/>
          </a:bodyPr>
          <a:lstStyle/>
          <a:p>
            <a:pPr algn="ctr"/>
            <a:r>
              <a:rPr lang="en-US" dirty="0" smtClean="0">
                <a:solidFill>
                  <a:srgbClr val="FF0000"/>
                </a:solidFill>
              </a:rPr>
              <a:t>Service-oriented systems are architectures where software components (services) are designed to provide specific functionality over a network, enabling interoperability and reuse. Services are loosely coupled, independent, and communicate through standardized protocols like HTTP or SOAP.</a:t>
            </a:r>
          </a:p>
          <a:p>
            <a:endParaRPr lang="en-US" dirty="0"/>
          </a:p>
        </p:txBody>
      </p:sp>
      <p:pic>
        <p:nvPicPr>
          <p:cNvPr id="11266" name="Picture 2" descr="What Is Service-Oriented Architecture? | by Software Development Community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0"/>
            <a:ext cx="8001000" cy="3523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75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Aspect-oriented software development</a:t>
            </a:r>
            <a:endParaRPr lang="en-US" dirty="0"/>
          </a:p>
        </p:txBody>
      </p:sp>
      <p:sp>
        <p:nvSpPr>
          <p:cNvPr id="3" name="Content Placeholder 2"/>
          <p:cNvSpPr>
            <a:spLocks noGrp="1"/>
          </p:cNvSpPr>
          <p:nvPr>
            <p:ph idx="1"/>
          </p:nvPr>
        </p:nvSpPr>
        <p:spPr>
          <a:xfrm>
            <a:off x="381000" y="1524000"/>
            <a:ext cx="8229600" cy="1828800"/>
          </a:xfrm>
        </p:spPr>
        <p:txBody>
          <a:bodyPr>
            <a:normAutofit fontScale="77500" lnSpcReduction="20000"/>
          </a:bodyPr>
          <a:lstStyle/>
          <a:p>
            <a:pPr algn="ctr"/>
            <a:r>
              <a:rPr lang="en-US" dirty="0" smtClean="0">
                <a:solidFill>
                  <a:srgbClr val="FF0000"/>
                </a:solidFill>
              </a:rPr>
              <a:t>Aspect-oriented software development (AOSD) is a paradigm that separates cross-cutting concerns (such as logging or security) from the main business logic. It allows these concerns to be modularized into "aspects," improving code maintainability and reducing duplication.</a:t>
            </a:r>
          </a:p>
          <a:p>
            <a:pPr algn="ctr"/>
            <a:endParaRPr lang="en-US" dirty="0">
              <a:solidFill>
                <a:srgbClr val="FF0000"/>
              </a:solidFill>
            </a:endParaRPr>
          </a:p>
        </p:txBody>
      </p:sp>
      <p:pic>
        <p:nvPicPr>
          <p:cNvPr id="12290" name="Picture 2" descr="An Overview of Aspect-Oriented Software Development and Programming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124200"/>
            <a:ext cx="8229600" cy="3545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51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generators</a:t>
            </a:r>
            <a:endParaRPr lang="en-US" dirty="0"/>
          </a:p>
        </p:txBody>
      </p:sp>
      <p:sp>
        <p:nvSpPr>
          <p:cNvPr id="3" name="Content Placeholder 2"/>
          <p:cNvSpPr>
            <a:spLocks noGrp="1"/>
          </p:cNvSpPr>
          <p:nvPr>
            <p:ph idx="1"/>
          </p:nvPr>
        </p:nvSpPr>
        <p:spPr>
          <a:xfrm>
            <a:off x="457200" y="1600201"/>
            <a:ext cx="8229600" cy="2133600"/>
          </a:xfrm>
        </p:spPr>
        <p:txBody>
          <a:bodyPr>
            <a:normAutofit fontScale="85000" lnSpcReduction="20000"/>
          </a:bodyPr>
          <a:lstStyle/>
          <a:p>
            <a:pPr algn="ctr"/>
            <a:r>
              <a:rPr lang="en-US" dirty="0" smtClean="0">
                <a:solidFill>
                  <a:srgbClr val="FF0000"/>
                </a:solidFill>
              </a:rPr>
              <a:t>Program generators are tools that automatically create source code or entire programs based on high-level specifications or templates. They help automate repetitive tasks, reduce errors, and accelerate software development by generating customized code from predefined patterns.</a:t>
            </a:r>
          </a:p>
          <a:p>
            <a:endParaRPr lang="en-US" dirty="0"/>
          </a:p>
        </p:txBody>
      </p:sp>
      <p:pic>
        <p:nvPicPr>
          <p:cNvPr id="13314" name="Picture 2" descr="Program Generator - an overview | ScienceDirect Top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86200"/>
            <a:ext cx="7543800" cy="241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424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libraries</a:t>
            </a:r>
            <a:endParaRPr lang="en-US" dirty="0"/>
          </a:p>
        </p:txBody>
      </p:sp>
      <p:sp>
        <p:nvSpPr>
          <p:cNvPr id="3" name="Content Placeholder 2"/>
          <p:cNvSpPr>
            <a:spLocks noGrp="1"/>
          </p:cNvSpPr>
          <p:nvPr>
            <p:ph idx="1"/>
          </p:nvPr>
        </p:nvSpPr>
        <p:spPr>
          <a:xfrm>
            <a:off x="457200" y="1600201"/>
            <a:ext cx="8229600" cy="1828800"/>
          </a:xfrm>
        </p:spPr>
        <p:txBody>
          <a:bodyPr>
            <a:normAutofit fontScale="77500" lnSpcReduction="20000"/>
          </a:bodyPr>
          <a:lstStyle/>
          <a:p>
            <a:pPr algn="ctr"/>
            <a:r>
              <a:rPr lang="en-US" dirty="0" smtClean="0">
                <a:solidFill>
                  <a:srgbClr val="FF0000"/>
                </a:solidFill>
              </a:rPr>
              <a:t>Program libraries are collections of pre-written code, functions, or routines that developers can reuse in their applications. They provide commonly used functionality, saving time and effort by eliminating the need to write code for standard operations from scratch.</a:t>
            </a:r>
          </a:p>
          <a:p>
            <a:endParaRPr lang="en-US" dirty="0"/>
          </a:p>
        </p:txBody>
      </p:sp>
      <p:pic>
        <p:nvPicPr>
          <p:cNvPr id="14338" name="Picture 2" descr="A New Framework for Library Public Programs - Kn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09026"/>
            <a:ext cx="7924800" cy="348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992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a:xfrm>
            <a:off x="457200" y="1600201"/>
            <a:ext cx="8229600" cy="1905000"/>
          </a:xfrm>
        </p:spPr>
        <p:txBody>
          <a:bodyPr>
            <a:normAutofit fontScale="85000" lnSpcReduction="20000"/>
          </a:bodyPr>
          <a:lstStyle/>
          <a:p>
            <a:pPr algn="ctr"/>
            <a:r>
              <a:rPr lang="en-US" dirty="0" smtClean="0">
                <a:solidFill>
                  <a:srgbClr val="FF0000"/>
                </a:solidFill>
              </a:rPr>
              <a:t>high-level solutions that define the overall structure and organization of a software system. They guide the design of system components, interactions, and their relationships to ensure scalability, maintainability, and performance.</a:t>
            </a:r>
            <a:endParaRPr lang="en-US" dirty="0">
              <a:solidFill>
                <a:srgbClr val="FF0000"/>
              </a:solidFill>
            </a:endParaRPr>
          </a:p>
        </p:txBody>
      </p:sp>
      <p:pic>
        <p:nvPicPr>
          <p:cNvPr id="2050" name="Picture 2" descr="Top 5 Most Used Architecture Patter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505200"/>
            <a:ext cx="8077200" cy="3019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71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frameworks</a:t>
            </a:r>
            <a:endParaRPr lang="en-US" dirty="0"/>
          </a:p>
        </p:txBody>
      </p:sp>
      <p:sp>
        <p:nvSpPr>
          <p:cNvPr id="3" name="Content Placeholder 2"/>
          <p:cNvSpPr>
            <a:spLocks noGrp="1"/>
          </p:cNvSpPr>
          <p:nvPr>
            <p:ph idx="1"/>
          </p:nvPr>
        </p:nvSpPr>
        <p:spPr>
          <a:xfrm>
            <a:off x="457200" y="1600201"/>
            <a:ext cx="8229600" cy="1981200"/>
          </a:xfrm>
        </p:spPr>
        <p:txBody>
          <a:bodyPr>
            <a:normAutofit fontScale="77500" lnSpcReduction="20000"/>
          </a:bodyPr>
          <a:lstStyle/>
          <a:p>
            <a:r>
              <a:rPr lang="en-US" dirty="0" smtClean="0">
                <a:solidFill>
                  <a:srgbClr val="FF0000"/>
                </a:solidFill>
              </a:rPr>
              <a:t>Application frameworks are reusable software platforms that provide foundational structures for building specific types of applications. They offer pre-built components and functionality, allowing developers to focus on application-specific logic rather than reinventing common features.</a:t>
            </a:r>
          </a:p>
          <a:p>
            <a:endParaRPr lang="en-US" dirty="0"/>
          </a:p>
        </p:txBody>
      </p:sp>
      <p:pic>
        <p:nvPicPr>
          <p:cNvPr id="3074" name="Picture 2" descr="Top 10 Frameworks for Web Application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76600"/>
            <a:ext cx="838200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026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 lines</a:t>
            </a:r>
            <a:endParaRPr lang="en-US" dirty="0"/>
          </a:p>
        </p:txBody>
      </p:sp>
      <p:sp>
        <p:nvSpPr>
          <p:cNvPr id="3" name="Content Placeholder 2"/>
          <p:cNvSpPr>
            <a:spLocks noGrp="1"/>
          </p:cNvSpPr>
          <p:nvPr>
            <p:ph idx="1"/>
          </p:nvPr>
        </p:nvSpPr>
        <p:spPr>
          <a:xfrm>
            <a:off x="457200" y="1600201"/>
            <a:ext cx="8229600" cy="2057400"/>
          </a:xfrm>
        </p:spPr>
        <p:txBody>
          <a:bodyPr>
            <a:normAutofit fontScale="77500" lnSpcReduction="20000"/>
          </a:bodyPr>
          <a:lstStyle/>
          <a:p>
            <a:pPr algn="ctr"/>
            <a:r>
              <a:rPr lang="en-US" dirty="0" smtClean="0">
                <a:solidFill>
                  <a:srgbClr val="FF0000"/>
                </a:solidFill>
              </a:rPr>
              <a:t>Software product lines are a set of related software systems that share a common core of features, allowing for the efficient creation of customized products. They enable developers to reuse common assets while tailoring specific functionalities for different market needs or user requirements.</a:t>
            </a:r>
          </a:p>
          <a:p>
            <a:endParaRPr lang="en-US" dirty="0"/>
          </a:p>
        </p:txBody>
      </p:sp>
      <p:pic>
        <p:nvPicPr>
          <p:cNvPr id="4098" name="Picture 2" descr="Software product line Examples | T4Tutorial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114800"/>
            <a:ext cx="8001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47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COTS integration</a:t>
            </a:r>
            <a:endParaRPr lang="en-US" dirty="0"/>
          </a:p>
        </p:txBody>
      </p:sp>
      <p:sp>
        <p:nvSpPr>
          <p:cNvPr id="3" name="Content Placeholder 2"/>
          <p:cNvSpPr>
            <a:spLocks noGrp="1"/>
          </p:cNvSpPr>
          <p:nvPr>
            <p:ph idx="1"/>
          </p:nvPr>
        </p:nvSpPr>
        <p:spPr>
          <a:xfrm>
            <a:off x="457200" y="1600201"/>
            <a:ext cx="8229600" cy="1752600"/>
          </a:xfrm>
        </p:spPr>
        <p:txBody>
          <a:bodyPr>
            <a:normAutofit fontScale="70000" lnSpcReduction="20000"/>
          </a:bodyPr>
          <a:lstStyle/>
          <a:p>
            <a:pPr algn="ctr"/>
            <a:r>
              <a:rPr lang="en-US" dirty="0" smtClean="0">
                <a:solidFill>
                  <a:srgbClr val="FF0000"/>
                </a:solidFill>
              </a:rPr>
              <a:t>(Commercial Off-The-Shelf) integration involves incorporating pre-built, third-party software products into a custom system to reduce development time and cost. It leverages established, tested solutions for common functionality, allowing organizations to focus on unique aspects of their applications.</a:t>
            </a:r>
            <a:endParaRPr lang="en-US" dirty="0">
              <a:solidFill>
                <a:srgbClr val="FF0000"/>
              </a:solidFill>
            </a:endParaRPr>
          </a:p>
        </p:txBody>
      </p:sp>
      <p:pic>
        <p:nvPicPr>
          <p:cNvPr id="5122" name="Picture 2" descr="Cots integration |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200400"/>
            <a:ext cx="84582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184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systems</a:t>
            </a:r>
            <a:endParaRPr lang="en-US" dirty="0"/>
          </a:p>
        </p:txBody>
      </p:sp>
      <p:sp>
        <p:nvSpPr>
          <p:cNvPr id="3" name="Content Placeholder 2"/>
          <p:cNvSpPr>
            <a:spLocks noGrp="1"/>
          </p:cNvSpPr>
          <p:nvPr>
            <p:ph idx="1"/>
          </p:nvPr>
        </p:nvSpPr>
        <p:spPr>
          <a:xfrm>
            <a:off x="457200" y="1600201"/>
            <a:ext cx="8229600" cy="2057400"/>
          </a:xfrm>
        </p:spPr>
        <p:txBody>
          <a:bodyPr>
            <a:normAutofit fontScale="77500" lnSpcReduction="20000"/>
          </a:bodyPr>
          <a:lstStyle/>
          <a:p>
            <a:pPr algn="ctr"/>
            <a:r>
              <a:rPr lang="en-US" dirty="0" smtClean="0">
                <a:solidFill>
                  <a:srgbClr val="FF0000"/>
                </a:solidFill>
              </a:rPr>
              <a:t>(Enterprise Resource Planning) systems are integrated software solutions that manage and streamline core business processes, such as finance, supply chain, and human resources. They provide a unified platform for real-time data access and decision-making across an organization.</a:t>
            </a:r>
          </a:p>
          <a:p>
            <a:pPr algn="ctr"/>
            <a:endParaRPr lang="en-US" dirty="0"/>
          </a:p>
        </p:txBody>
      </p:sp>
      <p:pic>
        <p:nvPicPr>
          <p:cNvPr id="6146" name="Picture 2" descr="What is ERP? | Enterprise Resource Planning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581400"/>
            <a:ext cx="8381999"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70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Configurable vertical applications</a:t>
            </a:r>
            <a:endParaRPr lang="en-US" dirty="0"/>
          </a:p>
        </p:txBody>
      </p:sp>
      <p:sp>
        <p:nvSpPr>
          <p:cNvPr id="3" name="Content Placeholder 2"/>
          <p:cNvSpPr>
            <a:spLocks noGrp="1"/>
          </p:cNvSpPr>
          <p:nvPr>
            <p:ph idx="1"/>
          </p:nvPr>
        </p:nvSpPr>
        <p:spPr>
          <a:xfrm>
            <a:off x="457200" y="1600201"/>
            <a:ext cx="8229600" cy="2133600"/>
          </a:xfrm>
        </p:spPr>
        <p:txBody>
          <a:bodyPr>
            <a:normAutofit fontScale="85000" lnSpcReduction="10000"/>
          </a:bodyPr>
          <a:lstStyle/>
          <a:p>
            <a:pPr algn="ctr"/>
            <a:r>
              <a:rPr lang="en-US" dirty="0" smtClean="0">
                <a:solidFill>
                  <a:srgbClr val="FF0000"/>
                </a:solidFill>
              </a:rPr>
              <a:t>Configurable vertical applications are industry-specific software solutions that can be customized to meet the unique needs of different organizations within that sector. They provide tailored functionality with flexibility for adaptation.</a:t>
            </a:r>
            <a:endParaRPr lang="en-US" dirty="0">
              <a:solidFill>
                <a:srgbClr val="FF0000"/>
              </a:solidFill>
            </a:endParaRPr>
          </a:p>
        </p:txBody>
      </p:sp>
      <p:pic>
        <p:nvPicPr>
          <p:cNvPr id="7170" name="Picture 2" descr="Scale Up vs Scale Out | Portwor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522453"/>
            <a:ext cx="8001000"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55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wrapping</a:t>
            </a:r>
            <a:endParaRPr lang="en-US" dirty="0"/>
          </a:p>
        </p:txBody>
      </p:sp>
      <p:sp>
        <p:nvSpPr>
          <p:cNvPr id="3" name="Content Placeholder 2"/>
          <p:cNvSpPr>
            <a:spLocks noGrp="1"/>
          </p:cNvSpPr>
          <p:nvPr>
            <p:ph idx="1"/>
          </p:nvPr>
        </p:nvSpPr>
        <p:spPr>
          <a:xfrm>
            <a:off x="457200" y="1600201"/>
            <a:ext cx="8229600" cy="2133599"/>
          </a:xfrm>
        </p:spPr>
        <p:txBody>
          <a:bodyPr>
            <a:normAutofit fontScale="92500"/>
          </a:bodyPr>
          <a:lstStyle/>
          <a:p>
            <a:pPr algn="ctr"/>
            <a:r>
              <a:rPr lang="en-US" dirty="0" smtClean="0">
                <a:solidFill>
                  <a:srgbClr val="FF0000"/>
                </a:solidFill>
              </a:rPr>
              <a:t>Legacy system wrapping involves creating a modern interface or layer around an older system to enable it to integrate with newer technologies without altering the underlying legacy code. </a:t>
            </a:r>
            <a:endParaRPr lang="en-US" dirty="0">
              <a:solidFill>
                <a:srgbClr val="FF0000"/>
              </a:solidFill>
            </a:endParaRPr>
          </a:p>
        </p:txBody>
      </p:sp>
      <p:pic>
        <p:nvPicPr>
          <p:cNvPr id="8194" name="Picture 2" descr="legacy system wrapping using screen scraping (source: [15]).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81400"/>
            <a:ext cx="8534400" cy="287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04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Component-based software engineering</a:t>
            </a:r>
            <a:endParaRPr lang="en-US" dirty="0"/>
          </a:p>
        </p:txBody>
      </p:sp>
      <p:sp>
        <p:nvSpPr>
          <p:cNvPr id="3" name="Content Placeholder 2"/>
          <p:cNvSpPr>
            <a:spLocks noGrp="1"/>
          </p:cNvSpPr>
          <p:nvPr>
            <p:ph idx="1"/>
          </p:nvPr>
        </p:nvSpPr>
        <p:spPr>
          <a:xfrm>
            <a:off x="457200" y="1600201"/>
            <a:ext cx="8229600" cy="1676399"/>
          </a:xfrm>
        </p:spPr>
        <p:txBody>
          <a:bodyPr>
            <a:normAutofit fontScale="70000" lnSpcReduction="20000"/>
          </a:bodyPr>
          <a:lstStyle/>
          <a:p>
            <a:pPr algn="ctr"/>
            <a:r>
              <a:rPr lang="en-US" dirty="0" smtClean="0">
                <a:solidFill>
                  <a:srgbClr val="FF0000"/>
                </a:solidFill>
              </a:rPr>
              <a:t>Component-based software engineering (CBSE) is an approach where software is built by assembling reusable, self-contained components rather than developing functionality from scratch. It promotes modularity, scalability, and faster development by leveraging pre-built, interchangeable components.</a:t>
            </a:r>
          </a:p>
          <a:p>
            <a:pPr algn="ctr"/>
            <a:endParaRPr lang="en-US" dirty="0">
              <a:solidFill>
                <a:srgbClr val="FF0000"/>
              </a:solidFill>
            </a:endParaRPr>
          </a:p>
        </p:txBody>
      </p:sp>
      <p:pic>
        <p:nvPicPr>
          <p:cNvPr id="9218" name="Picture 2" descr="Component-Based Software Engineering Explained - WeSoft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76600"/>
            <a:ext cx="8305800" cy="335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27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574</Words>
  <Application>Microsoft Office PowerPoint</Application>
  <PresentationFormat>On-screen Show (4:3)</PresentationFormat>
  <Paragraphs>28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Design patterns </vt:lpstr>
      <vt:lpstr>Architectural patterns</vt:lpstr>
      <vt:lpstr>Application frameworks</vt:lpstr>
      <vt:lpstr>Software product lines</vt:lpstr>
      <vt:lpstr>COTS integration</vt:lpstr>
      <vt:lpstr>ERP systems</vt:lpstr>
      <vt:lpstr>Configurable vertical applications</vt:lpstr>
      <vt:lpstr>Legacy system wrapping</vt:lpstr>
      <vt:lpstr>Component-based software engineering</vt:lpstr>
      <vt:lpstr>Model-driven engineering</vt:lpstr>
      <vt:lpstr>Service-oriented systems</vt:lpstr>
      <vt:lpstr>Aspect-oriented software development</vt:lpstr>
      <vt:lpstr>Program generators</vt:lpstr>
      <vt:lpstr>Program libraries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master 860</dc:creator>
  <cp:lastModifiedBy>master 860</cp:lastModifiedBy>
  <cp:revision>3</cp:revision>
  <dcterms:created xsi:type="dcterms:W3CDTF">2024-11-14T05:32:02Z</dcterms:created>
  <dcterms:modified xsi:type="dcterms:W3CDTF">2024-11-14T05:57:34Z</dcterms:modified>
</cp:coreProperties>
</file>