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 id="270" r:id="rId16"/>
    <p:sldId id="271"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1CE94-F5B8-FD90-8987-3BB3E4DF842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735E9B5-32BA-4091-29B9-9D14F8A9EB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2E2B63E-98E0-6CFB-B451-2BB535B74BA5}"/>
              </a:ext>
            </a:extLst>
          </p:cNvPr>
          <p:cNvSpPr>
            <a:spLocks noGrp="1"/>
          </p:cNvSpPr>
          <p:nvPr>
            <p:ph type="dt" sz="half" idx="10"/>
          </p:nvPr>
        </p:nvSpPr>
        <p:spPr/>
        <p:txBody>
          <a:bodyPr/>
          <a:lstStyle/>
          <a:p>
            <a:fld id="{690F50A0-9964-4E62-A918-9EC3EC7200A8}" type="datetimeFigureOut">
              <a:rPr kumimoji="1" lang="ja-JP" altLang="en-US" smtClean="0"/>
              <a:t>2022/12/1</a:t>
            </a:fld>
            <a:endParaRPr kumimoji="1" lang="ja-JP" altLang="en-US"/>
          </a:p>
        </p:txBody>
      </p:sp>
      <p:sp>
        <p:nvSpPr>
          <p:cNvPr id="5" name="フッター プレースホルダー 4">
            <a:extLst>
              <a:ext uri="{FF2B5EF4-FFF2-40B4-BE49-F238E27FC236}">
                <a16:creationId xmlns:a16="http://schemas.microsoft.com/office/drawing/2014/main" id="{4B4DE2AA-43EC-74D0-F830-98951BC4DC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01759C-FA0B-1C16-A630-2D55988F30DE}"/>
              </a:ext>
            </a:extLst>
          </p:cNvPr>
          <p:cNvSpPr>
            <a:spLocks noGrp="1"/>
          </p:cNvSpPr>
          <p:nvPr>
            <p:ph type="sldNum" sz="quarter" idx="12"/>
          </p:nvPr>
        </p:nvSpPr>
        <p:spPr/>
        <p:txBody>
          <a:bodyPr/>
          <a:lstStyle/>
          <a:p>
            <a:fld id="{FB5C2923-1768-4C11-89C4-38DF002E727C}" type="slidenum">
              <a:rPr kumimoji="1" lang="ja-JP" altLang="en-US" smtClean="0"/>
              <a:t>‹#›</a:t>
            </a:fld>
            <a:endParaRPr kumimoji="1" lang="ja-JP" altLang="en-US"/>
          </a:p>
        </p:txBody>
      </p:sp>
    </p:spTree>
    <p:extLst>
      <p:ext uri="{BB962C8B-B14F-4D97-AF65-F5344CB8AC3E}">
        <p14:creationId xmlns:p14="http://schemas.microsoft.com/office/powerpoint/2010/main" val="2677408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B5A418-3F7D-0CE0-363F-DD14BFF82DC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C0E8618-EFB5-3D72-FAED-02FCCA358A8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E0202D7-B389-1577-4464-592360F10C07}"/>
              </a:ext>
            </a:extLst>
          </p:cNvPr>
          <p:cNvSpPr>
            <a:spLocks noGrp="1"/>
          </p:cNvSpPr>
          <p:nvPr>
            <p:ph type="dt" sz="half" idx="10"/>
          </p:nvPr>
        </p:nvSpPr>
        <p:spPr/>
        <p:txBody>
          <a:bodyPr/>
          <a:lstStyle/>
          <a:p>
            <a:fld id="{690F50A0-9964-4E62-A918-9EC3EC7200A8}" type="datetimeFigureOut">
              <a:rPr kumimoji="1" lang="ja-JP" altLang="en-US" smtClean="0"/>
              <a:t>2022/12/1</a:t>
            </a:fld>
            <a:endParaRPr kumimoji="1" lang="ja-JP" altLang="en-US"/>
          </a:p>
        </p:txBody>
      </p:sp>
      <p:sp>
        <p:nvSpPr>
          <p:cNvPr id="5" name="フッター プレースホルダー 4">
            <a:extLst>
              <a:ext uri="{FF2B5EF4-FFF2-40B4-BE49-F238E27FC236}">
                <a16:creationId xmlns:a16="http://schemas.microsoft.com/office/drawing/2014/main" id="{2279B33A-56CC-1D72-DE9A-7A8C7C0B4B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92B000-056A-278B-D5BE-E0698E39F771}"/>
              </a:ext>
            </a:extLst>
          </p:cNvPr>
          <p:cNvSpPr>
            <a:spLocks noGrp="1"/>
          </p:cNvSpPr>
          <p:nvPr>
            <p:ph type="sldNum" sz="quarter" idx="12"/>
          </p:nvPr>
        </p:nvSpPr>
        <p:spPr/>
        <p:txBody>
          <a:bodyPr/>
          <a:lstStyle/>
          <a:p>
            <a:fld id="{FB5C2923-1768-4C11-89C4-38DF002E727C}" type="slidenum">
              <a:rPr kumimoji="1" lang="ja-JP" altLang="en-US" smtClean="0"/>
              <a:t>‹#›</a:t>
            </a:fld>
            <a:endParaRPr kumimoji="1" lang="ja-JP" altLang="en-US"/>
          </a:p>
        </p:txBody>
      </p:sp>
    </p:spTree>
    <p:extLst>
      <p:ext uri="{BB962C8B-B14F-4D97-AF65-F5344CB8AC3E}">
        <p14:creationId xmlns:p14="http://schemas.microsoft.com/office/powerpoint/2010/main" val="4079643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658B68E-4985-0D0B-E4FF-F57DE4D6B46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2FC99C4-A7F5-269B-60BB-93BB655C8FE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15FBC9F-7DA9-400F-AD45-DB85B53FD109}"/>
              </a:ext>
            </a:extLst>
          </p:cNvPr>
          <p:cNvSpPr>
            <a:spLocks noGrp="1"/>
          </p:cNvSpPr>
          <p:nvPr>
            <p:ph type="dt" sz="half" idx="10"/>
          </p:nvPr>
        </p:nvSpPr>
        <p:spPr/>
        <p:txBody>
          <a:bodyPr/>
          <a:lstStyle/>
          <a:p>
            <a:fld id="{690F50A0-9964-4E62-A918-9EC3EC7200A8}" type="datetimeFigureOut">
              <a:rPr kumimoji="1" lang="ja-JP" altLang="en-US" smtClean="0"/>
              <a:t>2022/12/1</a:t>
            </a:fld>
            <a:endParaRPr kumimoji="1" lang="ja-JP" altLang="en-US"/>
          </a:p>
        </p:txBody>
      </p:sp>
      <p:sp>
        <p:nvSpPr>
          <p:cNvPr id="5" name="フッター プレースホルダー 4">
            <a:extLst>
              <a:ext uri="{FF2B5EF4-FFF2-40B4-BE49-F238E27FC236}">
                <a16:creationId xmlns:a16="http://schemas.microsoft.com/office/drawing/2014/main" id="{5389F5F0-916D-9A25-5879-33BE5948F73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CBA663-2CDA-9843-E9A7-BD8FE3ABACA9}"/>
              </a:ext>
            </a:extLst>
          </p:cNvPr>
          <p:cNvSpPr>
            <a:spLocks noGrp="1"/>
          </p:cNvSpPr>
          <p:nvPr>
            <p:ph type="sldNum" sz="quarter" idx="12"/>
          </p:nvPr>
        </p:nvSpPr>
        <p:spPr/>
        <p:txBody>
          <a:bodyPr/>
          <a:lstStyle/>
          <a:p>
            <a:fld id="{FB5C2923-1768-4C11-89C4-38DF002E727C}" type="slidenum">
              <a:rPr kumimoji="1" lang="ja-JP" altLang="en-US" smtClean="0"/>
              <a:t>‹#›</a:t>
            </a:fld>
            <a:endParaRPr kumimoji="1" lang="ja-JP" altLang="en-US"/>
          </a:p>
        </p:txBody>
      </p:sp>
    </p:spTree>
    <p:extLst>
      <p:ext uri="{BB962C8B-B14F-4D97-AF65-F5344CB8AC3E}">
        <p14:creationId xmlns:p14="http://schemas.microsoft.com/office/powerpoint/2010/main" val="66390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88F2BC-8DC7-ADFA-D1B3-070ECCEF9C0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FE614A2-22A8-47E0-E379-EDEF056951A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A295AB4-CFEA-8622-238E-1AB1A96FF339}"/>
              </a:ext>
            </a:extLst>
          </p:cNvPr>
          <p:cNvSpPr>
            <a:spLocks noGrp="1"/>
          </p:cNvSpPr>
          <p:nvPr>
            <p:ph type="dt" sz="half" idx="10"/>
          </p:nvPr>
        </p:nvSpPr>
        <p:spPr/>
        <p:txBody>
          <a:bodyPr/>
          <a:lstStyle/>
          <a:p>
            <a:fld id="{690F50A0-9964-4E62-A918-9EC3EC7200A8}" type="datetimeFigureOut">
              <a:rPr kumimoji="1" lang="ja-JP" altLang="en-US" smtClean="0"/>
              <a:t>2022/12/1</a:t>
            </a:fld>
            <a:endParaRPr kumimoji="1" lang="ja-JP" altLang="en-US"/>
          </a:p>
        </p:txBody>
      </p:sp>
      <p:sp>
        <p:nvSpPr>
          <p:cNvPr id="5" name="フッター プレースホルダー 4">
            <a:extLst>
              <a:ext uri="{FF2B5EF4-FFF2-40B4-BE49-F238E27FC236}">
                <a16:creationId xmlns:a16="http://schemas.microsoft.com/office/drawing/2014/main" id="{5E91BD02-7C7E-8F70-1F1F-65FFC888B68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7C7EB1-F981-CB5D-2B9E-2D1F4455F09F}"/>
              </a:ext>
            </a:extLst>
          </p:cNvPr>
          <p:cNvSpPr>
            <a:spLocks noGrp="1"/>
          </p:cNvSpPr>
          <p:nvPr>
            <p:ph type="sldNum" sz="quarter" idx="12"/>
          </p:nvPr>
        </p:nvSpPr>
        <p:spPr/>
        <p:txBody>
          <a:bodyPr/>
          <a:lstStyle/>
          <a:p>
            <a:fld id="{FB5C2923-1768-4C11-89C4-38DF002E727C}" type="slidenum">
              <a:rPr kumimoji="1" lang="ja-JP" altLang="en-US" smtClean="0"/>
              <a:t>‹#›</a:t>
            </a:fld>
            <a:endParaRPr kumimoji="1" lang="ja-JP" altLang="en-US"/>
          </a:p>
        </p:txBody>
      </p:sp>
    </p:spTree>
    <p:extLst>
      <p:ext uri="{BB962C8B-B14F-4D97-AF65-F5344CB8AC3E}">
        <p14:creationId xmlns:p14="http://schemas.microsoft.com/office/powerpoint/2010/main" val="434220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1F932A-5F2D-4131-3294-BAC225FA8B3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D59831-A617-1FDF-AE6C-5450FB4377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0380D40-0777-444D-3F34-818D0D506629}"/>
              </a:ext>
            </a:extLst>
          </p:cNvPr>
          <p:cNvSpPr>
            <a:spLocks noGrp="1"/>
          </p:cNvSpPr>
          <p:nvPr>
            <p:ph type="dt" sz="half" idx="10"/>
          </p:nvPr>
        </p:nvSpPr>
        <p:spPr/>
        <p:txBody>
          <a:bodyPr/>
          <a:lstStyle/>
          <a:p>
            <a:fld id="{690F50A0-9964-4E62-A918-9EC3EC7200A8}" type="datetimeFigureOut">
              <a:rPr kumimoji="1" lang="ja-JP" altLang="en-US" smtClean="0"/>
              <a:t>2022/12/1</a:t>
            </a:fld>
            <a:endParaRPr kumimoji="1" lang="ja-JP" altLang="en-US"/>
          </a:p>
        </p:txBody>
      </p:sp>
      <p:sp>
        <p:nvSpPr>
          <p:cNvPr id="5" name="フッター プレースホルダー 4">
            <a:extLst>
              <a:ext uri="{FF2B5EF4-FFF2-40B4-BE49-F238E27FC236}">
                <a16:creationId xmlns:a16="http://schemas.microsoft.com/office/drawing/2014/main" id="{3B380D7B-FBC1-D02D-07FA-019A2757DD9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10942F-049C-F514-0315-092B3AFEB143}"/>
              </a:ext>
            </a:extLst>
          </p:cNvPr>
          <p:cNvSpPr>
            <a:spLocks noGrp="1"/>
          </p:cNvSpPr>
          <p:nvPr>
            <p:ph type="sldNum" sz="quarter" idx="12"/>
          </p:nvPr>
        </p:nvSpPr>
        <p:spPr/>
        <p:txBody>
          <a:bodyPr/>
          <a:lstStyle/>
          <a:p>
            <a:fld id="{FB5C2923-1768-4C11-89C4-38DF002E727C}" type="slidenum">
              <a:rPr kumimoji="1" lang="ja-JP" altLang="en-US" smtClean="0"/>
              <a:t>‹#›</a:t>
            </a:fld>
            <a:endParaRPr kumimoji="1" lang="ja-JP" altLang="en-US"/>
          </a:p>
        </p:txBody>
      </p:sp>
    </p:spTree>
    <p:extLst>
      <p:ext uri="{BB962C8B-B14F-4D97-AF65-F5344CB8AC3E}">
        <p14:creationId xmlns:p14="http://schemas.microsoft.com/office/powerpoint/2010/main" val="119926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12CFA0-E1FF-6681-AD0B-17A94960EBD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823D501-CD6E-2595-C980-8FB72CFDF97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C667581-D669-A8FF-9245-00BBF4DC2A1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0E45724-17BF-B518-3396-7E83626C90DC}"/>
              </a:ext>
            </a:extLst>
          </p:cNvPr>
          <p:cNvSpPr>
            <a:spLocks noGrp="1"/>
          </p:cNvSpPr>
          <p:nvPr>
            <p:ph type="dt" sz="half" idx="10"/>
          </p:nvPr>
        </p:nvSpPr>
        <p:spPr/>
        <p:txBody>
          <a:bodyPr/>
          <a:lstStyle/>
          <a:p>
            <a:fld id="{690F50A0-9964-4E62-A918-9EC3EC7200A8}" type="datetimeFigureOut">
              <a:rPr kumimoji="1" lang="ja-JP" altLang="en-US" smtClean="0"/>
              <a:t>2022/12/1</a:t>
            </a:fld>
            <a:endParaRPr kumimoji="1" lang="ja-JP" altLang="en-US"/>
          </a:p>
        </p:txBody>
      </p:sp>
      <p:sp>
        <p:nvSpPr>
          <p:cNvPr id="6" name="フッター プレースホルダー 5">
            <a:extLst>
              <a:ext uri="{FF2B5EF4-FFF2-40B4-BE49-F238E27FC236}">
                <a16:creationId xmlns:a16="http://schemas.microsoft.com/office/drawing/2014/main" id="{0C4CF459-8270-63BA-9B8F-C0BE9D5E8A2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6A8DCCB-D6D8-A13C-D898-39B3C9168DF3}"/>
              </a:ext>
            </a:extLst>
          </p:cNvPr>
          <p:cNvSpPr>
            <a:spLocks noGrp="1"/>
          </p:cNvSpPr>
          <p:nvPr>
            <p:ph type="sldNum" sz="quarter" idx="12"/>
          </p:nvPr>
        </p:nvSpPr>
        <p:spPr/>
        <p:txBody>
          <a:bodyPr/>
          <a:lstStyle/>
          <a:p>
            <a:fld id="{FB5C2923-1768-4C11-89C4-38DF002E727C}" type="slidenum">
              <a:rPr kumimoji="1" lang="ja-JP" altLang="en-US" smtClean="0"/>
              <a:t>‹#›</a:t>
            </a:fld>
            <a:endParaRPr kumimoji="1" lang="ja-JP" altLang="en-US"/>
          </a:p>
        </p:txBody>
      </p:sp>
    </p:spTree>
    <p:extLst>
      <p:ext uri="{BB962C8B-B14F-4D97-AF65-F5344CB8AC3E}">
        <p14:creationId xmlns:p14="http://schemas.microsoft.com/office/powerpoint/2010/main" val="2183206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F90D37-D8D0-8CB1-F8BE-CC662936DD9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56DFB1-A16A-3CBB-D13B-105DA1F50A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DB29FC2-2040-E36D-BE8B-DB5A11444CB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E2DE4ED-2CA9-DEB7-C7C9-038B867074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DF06413-8566-AD29-187E-3F7EEBA56BE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868ED24-54C1-E206-5455-0CA149F738BF}"/>
              </a:ext>
            </a:extLst>
          </p:cNvPr>
          <p:cNvSpPr>
            <a:spLocks noGrp="1"/>
          </p:cNvSpPr>
          <p:nvPr>
            <p:ph type="dt" sz="half" idx="10"/>
          </p:nvPr>
        </p:nvSpPr>
        <p:spPr/>
        <p:txBody>
          <a:bodyPr/>
          <a:lstStyle/>
          <a:p>
            <a:fld id="{690F50A0-9964-4E62-A918-9EC3EC7200A8}" type="datetimeFigureOut">
              <a:rPr kumimoji="1" lang="ja-JP" altLang="en-US" smtClean="0"/>
              <a:t>2022/12/1</a:t>
            </a:fld>
            <a:endParaRPr kumimoji="1" lang="ja-JP" altLang="en-US"/>
          </a:p>
        </p:txBody>
      </p:sp>
      <p:sp>
        <p:nvSpPr>
          <p:cNvPr id="8" name="フッター プレースホルダー 7">
            <a:extLst>
              <a:ext uri="{FF2B5EF4-FFF2-40B4-BE49-F238E27FC236}">
                <a16:creationId xmlns:a16="http://schemas.microsoft.com/office/drawing/2014/main" id="{0458D1AA-83AD-F7D2-7C61-CE8B19278B1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E357F23-9AC5-3A3E-0C8A-83D6574DC5B9}"/>
              </a:ext>
            </a:extLst>
          </p:cNvPr>
          <p:cNvSpPr>
            <a:spLocks noGrp="1"/>
          </p:cNvSpPr>
          <p:nvPr>
            <p:ph type="sldNum" sz="quarter" idx="12"/>
          </p:nvPr>
        </p:nvSpPr>
        <p:spPr/>
        <p:txBody>
          <a:bodyPr/>
          <a:lstStyle/>
          <a:p>
            <a:fld id="{FB5C2923-1768-4C11-89C4-38DF002E727C}" type="slidenum">
              <a:rPr kumimoji="1" lang="ja-JP" altLang="en-US" smtClean="0"/>
              <a:t>‹#›</a:t>
            </a:fld>
            <a:endParaRPr kumimoji="1" lang="ja-JP" altLang="en-US"/>
          </a:p>
        </p:txBody>
      </p:sp>
    </p:spTree>
    <p:extLst>
      <p:ext uri="{BB962C8B-B14F-4D97-AF65-F5344CB8AC3E}">
        <p14:creationId xmlns:p14="http://schemas.microsoft.com/office/powerpoint/2010/main" val="1406835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D548E7-3DCD-E537-374E-7E5DA5F5672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98CCCC3-56EA-A447-83F8-A89A17B1B1EF}"/>
              </a:ext>
            </a:extLst>
          </p:cNvPr>
          <p:cNvSpPr>
            <a:spLocks noGrp="1"/>
          </p:cNvSpPr>
          <p:nvPr>
            <p:ph type="dt" sz="half" idx="10"/>
          </p:nvPr>
        </p:nvSpPr>
        <p:spPr/>
        <p:txBody>
          <a:bodyPr/>
          <a:lstStyle/>
          <a:p>
            <a:fld id="{690F50A0-9964-4E62-A918-9EC3EC7200A8}" type="datetimeFigureOut">
              <a:rPr kumimoji="1" lang="ja-JP" altLang="en-US" smtClean="0"/>
              <a:t>2022/12/1</a:t>
            </a:fld>
            <a:endParaRPr kumimoji="1" lang="ja-JP" altLang="en-US"/>
          </a:p>
        </p:txBody>
      </p:sp>
      <p:sp>
        <p:nvSpPr>
          <p:cNvPr id="4" name="フッター プレースホルダー 3">
            <a:extLst>
              <a:ext uri="{FF2B5EF4-FFF2-40B4-BE49-F238E27FC236}">
                <a16:creationId xmlns:a16="http://schemas.microsoft.com/office/drawing/2014/main" id="{381E13F9-1682-4CA1-54C7-59C1A46ED83A}"/>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90BA3B6-6344-0A68-B905-06383606A3B1}"/>
              </a:ext>
            </a:extLst>
          </p:cNvPr>
          <p:cNvSpPr>
            <a:spLocks noGrp="1"/>
          </p:cNvSpPr>
          <p:nvPr>
            <p:ph type="sldNum" sz="quarter" idx="12"/>
          </p:nvPr>
        </p:nvSpPr>
        <p:spPr/>
        <p:txBody>
          <a:bodyPr/>
          <a:lstStyle/>
          <a:p>
            <a:fld id="{FB5C2923-1768-4C11-89C4-38DF002E727C}" type="slidenum">
              <a:rPr kumimoji="1" lang="ja-JP" altLang="en-US" smtClean="0"/>
              <a:t>‹#›</a:t>
            </a:fld>
            <a:endParaRPr kumimoji="1" lang="ja-JP" altLang="en-US"/>
          </a:p>
        </p:txBody>
      </p:sp>
    </p:spTree>
    <p:extLst>
      <p:ext uri="{BB962C8B-B14F-4D97-AF65-F5344CB8AC3E}">
        <p14:creationId xmlns:p14="http://schemas.microsoft.com/office/powerpoint/2010/main" val="287597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F42B6A0-9535-765A-0031-87325540BF80}"/>
              </a:ext>
            </a:extLst>
          </p:cNvPr>
          <p:cNvSpPr>
            <a:spLocks noGrp="1"/>
          </p:cNvSpPr>
          <p:nvPr>
            <p:ph type="dt" sz="half" idx="10"/>
          </p:nvPr>
        </p:nvSpPr>
        <p:spPr/>
        <p:txBody>
          <a:bodyPr/>
          <a:lstStyle/>
          <a:p>
            <a:fld id="{690F50A0-9964-4E62-A918-9EC3EC7200A8}" type="datetimeFigureOut">
              <a:rPr kumimoji="1" lang="ja-JP" altLang="en-US" smtClean="0"/>
              <a:t>2022/12/1</a:t>
            </a:fld>
            <a:endParaRPr kumimoji="1" lang="ja-JP" altLang="en-US"/>
          </a:p>
        </p:txBody>
      </p:sp>
      <p:sp>
        <p:nvSpPr>
          <p:cNvPr id="3" name="フッター プレースホルダー 2">
            <a:extLst>
              <a:ext uri="{FF2B5EF4-FFF2-40B4-BE49-F238E27FC236}">
                <a16:creationId xmlns:a16="http://schemas.microsoft.com/office/drawing/2014/main" id="{2DBA5CC6-39F1-94D7-498F-9B43AF5C11F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70E1EBE-52D2-E108-1E6D-771A9071462A}"/>
              </a:ext>
            </a:extLst>
          </p:cNvPr>
          <p:cNvSpPr>
            <a:spLocks noGrp="1"/>
          </p:cNvSpPr>
          <p:nvPr>
            <p:ph type="sldNum" sz="quarter" idx="12"/>
          </p:nvPr>
        </p:nvSpPr>
        <p:spPr/>
        <p:txBody>
          <a:bodyPr/>
          <a:lstStyle/>
          <a:p>
            <a:fld id="{FB5C2923-1768-4C11-89C4-38DF002E727C}" type="slidenum">
              <a:rPr kumimoji="1" lang="ja-JP" altLang="en-US" smtClean="0"/>
              <a:t>‹#›</a:t>
            </a:fld>
            <a:endParaRPr kumimoji="1" lang="ja-JP" altLang="en-US"/>
          </a:p>
        </p:txBody>
      </p:sp>
    </p:spTree>
    <p:extLst>
      <p:ext uri="{BB962C8B-B14F-4D97-AF65-F5344CB8AC3E}">
        <p14:creationId xmlns:p14="http://schemas.microsoft.com/office/powerpoint/2010/main" val="2168732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87E1EF-FB53-576A-9132-BECA96DCFCD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3EDE249-BEFF-23D6-679B-3C637EE4BB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DF20775-AE4F-9EDC-39C6-626967ECB1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D8E9E8A-7DDF-9C87-DAB9-3C50CA5B65C4}"/>
              </a:ext>
            </a:extLst>
          </p:cNvPr>
          <p:cNvSpPr>
            <a:spLocks noGrp="1"/>
          </p:cNvSpPr>
          <p:nvPr>
            <p:ph type="dt" sz="half" idx="10"/>
          </p:nvPr>
        </p:nvSpPr>
        <p:spPr/>
        <p:txBody>
          <a:bodyPr/>
          <a:lstStyle/>
          <a:p>
            <a:fld id="{690F50A0-9964-4E62-A918-9EC3EC7200A8}" type="datetimeFigureOut">
              <a:rPr kumimoji="1" lang="ja-JP" altLang="en-US" smtClean="0"/>
              <a:t>2022/12/1</a:t>
            </a:fld>
            <a:endParaRPr kumimoji="1" lang="ja-JP" altLang="en-US"/>
          </a:p>
        </p:txBody>
      </p:sp>
      <p:sp>
        <p:nvSpPr>
          <p:cNvPr id="6" name="フッター プレースホルダー 5">
            <a:extLst>
              <a:ext uri="{FF2B5EF4-FFF2-40B4-BE49-F238E27FC236}">
                <a16:creationId xmlns:a16="http://schemas.microsoft.com/office/drawing/2014/main" id="{6B203886-721B-BC43-F77F-EB09F1DE87C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5D51A0-C496-FA4D-B002-0D9D3115D8AB}"/>
              </a:ext>
            </a:extLst>
          </p:cNvPr>
          <p:cNvSpPr>
            <a:spLocks noGrp="1"/>
          </p:cNvSpPr>
          <p:nvPr>
            <p:ph type="sldNum" sz="quarter" idx="12"/>
          </p:nvPr>
        </p:nvSpPr>
        <p:spPr/>
        <p:txBody>
          <a:bodyPr/>
          <a:lstStyle/>
          <a:p>
            <a:fld id="{FB5C2923-1768-4C11-89C4-38DF002E727C}" type="slidenum">
              <a:rPr kumimoji="1" lang="ja-JP" altLang="en-US" smtClean="0"/>
              <a:t>‹#›</a:t>
            </a:fld>
            <a:endParaRPr kumimoji="1" lang="ja-JP" altLang="en-US"/>
          </a:p>
        </p:txBody>
      </p:sp>
    </p:spTree>
    <p:extLst>
      <p:ext uri="{BB962C8B-B14F-4D97-AF65-F5344CB8AC3E}">
        <p14:creationId xmlns:p14="http://schemas.microsoft.com/office/powerpoint/2010/main" val="795284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C30D76-D914-33DD-D1FD-D34FA66A65F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F021F09-5C1C-4EFD-03A4-31F295979F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8523A91-0647-3996-71F5-8FCE283A1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D80D8DF-19D9-574A-204D-C3D5EBA10758}"/>
              </a:ext>
            </a:extLst>
          </p:cNvPr>
          <p:cNvSpPr>
            <a:spLocks noGrp="1"/>
          </p:cNvSpPr>
          <p:nvPr>
            <p:ph type="dt" sz="half" idx="10"/>
          </p:nvPr>
        </p:nvSpPr>
        <p:spPr/>
        <p:txBody>
          <a:bodyPr/>
          <a:lstStyle/>
          <a:p>
            <a:fld id="{690F50A0-9964-4E62-A918-9EC3EC7200A8}" type="datetimeFigureOut">
              <a:rPr kumimoji="1" lang="ja-JP" altLang="en-US" smtClean="0"/>
              <a:t>2022/12/1</a:t>
            </a:fld>
            <a:endParaRPr kumimoji="1" lang="ja-JP" altLang="en-US"/>
          </a:p>
        </p:txBody>
      </p:sp>
      <p:sp>
        <p:nvSpPr>
          <p:cNvPr id="6" name="フッター プレースホルダー 5">
            <a:extLst>
              <a:ext uri="{FF2B5EF4-FFF2-40B4-BE49-F238E27FC236}">
                <a16:creationId xmlns:a16="http://schemas.microsoft.com/office/drawing/2014/main" id="{6AA6E273-5B7D-51A0-7FAA-F846A4E84F6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846774-A85A-8517-64ED-14AB6A6477DC}"/>
              </a:ext>
            </a:extLst>
          </p:cNvPr>
          <p:cNvSpPr>
            <a:spLocks noGrp="1"/>
          </p:cNvSpPr>
          <p:nvPr>
            <p:ph type="sldNum" sz="quarter" idx="12"/>
          </p:nvPr>
        </p:nvSpPr>
        <p:spPr/>
        <p:txBody>
          <a:bodyPr/>
          <a:lstStyle/>
          <a:p>
            <a:fld id="{FB5C2923-1768-4C11-89C4-38DF002E727C}" type="slidenum">
              <a:rPr kumimoji="1" lang="ja-JP" altLang="en-US" smtClean="0"/>
              <a:t>‹#›</a:t>
            </a:fld>
            <a:endParaRPr kumimoji="1" lang="ja-JP" altLang="en-US"/>
          </a:p>
        </p:txBody>
      </p:sp>
    </p:spTree>
    <p:extLst>
      <p:ext uri="{BB962C8B-B14F-4D97-AF65-F5344CB8AC3E}">
        <p14:creationId xmlns:p14="http://schemas.microsoft.com/office/powerpoint/2010/main" val="1977929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6356446-B6C0-A59A-82C2-2D1DCA8CDD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D4B7A59-D062-A06D-FBCF-FA09F07FD2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153CBB-AAE8-49DB-06B0-83148BB6F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0F50A0-9964-4E62-A918-9EC3EC7200A8}" type="datetimeFigureOut">
              <a:rPr kumimoji="1" lang="ja-JP" altLang="en-US" smtClean="0"/>
              <a:t>2022/12/1</a:t>
            </a:fld>
            <a:endParaRPr kumimoji="1" lang="ja-JP" altLang="en-US"/>
          </a:p>
        </p:txBody>
      </p:sp>
      <p:sp>
        <p:nvSpPr>
          <p:cNvPr id="5" name="フッター プレースホルダー 4">
            <a:extLst>
              <a:ext uri="{FF2B5EF4-FFF2-40B4-BE49-F238E27FC236}">
                <a16:creationId xmlns:a16="http://schemas.microsoft.com/office/drawing/2014/main" id="{9D1DF56F-5F74-5A58-59B1-8938AB7943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4586706-58C8-AABF-31E8-226C6B596A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C2923-1768-4C11-89C4-38DF002E727C}" type="slidenum">
              <a:rPr kumimoji="1" lang="ja-JP" altLang="en-US" smtClean="0"/>
              <a:t>‹#›</a:t>
            </a:fld>
            <a:endParaRPr kumimoji="1" lang="ja-JP" altLang="en-US"/>
          </a:p>
        </p:txBody>
      </p:sp>
    </p:spTree>
    <p:extLst>
      <p:ext uri="{BB962C8B-B14F-4D97-AF65-F5344CB8AC3E}">
        <p14:creationId xmlns:p14="http://schemas.microsoft.com/office/powerpoint/2010/main" val="3393300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785619-E5FE-58C2-BA4C-228419B7D34B}"/>
              </a:ext>
            </a:extLst>
          </p:cNvPr>
          <p:cNvSpPr>
            <a:spLocks noGrp="1"/>
          </p:cNvSpPr>
          <p:nvPr>
            <p:ph type="ctrTitle"/>
          </p:nvPr>
        </p:nvSpPr>
        <p:spPr/>
        <p:txBody>
          <a:bodyPr/>
          <a:lstStyle/>
          <a:p>
            <a:r>
              <a:rPr kumimoji="1" lang="ja-JP" altLang="en-US" dirty="0"/>
              <a:t>積分</a:t>
            </a:r>
            <a:r>
              <a:rPr kumimoji="1" lang="en-US" altLang="ja-JP" dirty="0"/>
              <a:t>1</a:t>
            </a:r>
            <a:endParaRPr kumimoji="1" lang="ja-JP" altLang="en-US" dirty="0"/>
          </a:p>
        </p:txBody>
      </p:sp>
      <p:sp>
        <p:nvSpPr>
          <p:cNvPr id="3" name="字幕 2">
            <a:extLst>
              <a:ext uri="{FF2B5EF4-FFF2-40B4-BE49-F238E27FC236}">
                <a16:creationId xmlns:a16="http://schemas.microsoft.com/office/drawing/2014/main" id="{1BC9C0FC-E40F-9C2B-FFDC-3CADD4C3D053}"/>
              </a:ext>
            </a:extLst>
          </p:cNvPr>
          <p:cNvSpPr>
            <a:spLocks noGrp="1"/>
          </p:cNvSpPr>
          <p:nvPr>
            <p:ph type="subTitle" idx="1"/>
          </p:nvPr>
        </p:nvSpPr>
        <p:spPr/>
        <p:txBody>
          <a:bodyPr/>
          <a:lstStyle/>
          <a:p>
            <a:r>
              <a:rPr kumimoji="1" lang="ja-JP" altLang="en-US" dirty="0"/>
              <a:t>理学愛好会</a:t>
            </a:r>
          </a:p>
        </p:txBody>
      </p:sp>
    </p:spTree>
    <p:extLst>
      <p:ext uri="{BB962C8B-B14F-4D97-AF65-F5344CB8AC3E}">
        <p14:creationId xmlns:p14="http://schemas.microsoft.com/office/powerpoint/2010/main" val="255814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E47C10-A9F4-D01F-3C4C-7A74495D73EA}"/>
              </a:ext>
            </a:extLst>
          </p:cNvPr>
          <p:cNvSpPr>
            <a:spLocks noGrp="1"/>
          </p:cNvSpPr>
          <p:nvPr>
            <p:ph type="title"/>
          </p:nvPr>
        </p:nvSpPr>
        <p:spPr/>
        <p:txBody>
          <a:bodyPr/>
          <a:lstStyle/>
          <a:p>
            <a:r>
              <a:rPr kumimoji="1" lang="ja-JP" altLang="en-US" dirty="0"/>
              <a:t>三角関数の逆関数について</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693644CD-5482-A224-1857-5DE7A9F09441}"/>
                  </a:ext>
                </a:extLst>
              </p:cNvPr>
              <p:cNvSpPr>
                <a:spLocks noGrp="1"/>
              </p:cNvSpPr>
              <p:nvPr>
                <p:ph idx="1"/>
              </p:nvPr>
            </p:nvSpPr>
            <p:spPr/>
            <p:txBody>
              <a:bodyPr>
                <a:normAutofit/>
              </a:bodyPr>
              <a:lstStyle/>
              <a:p>
                <a:pPr marL="0" indent="0">
                  <a:buNone/>
                </a:pPr>
                <a:r>
                  <a:rPr lang="en-US" altLang="ja-JP" sz="2000" dirty="0"/>
                  <a:t>y=f(x)</a:t>
                </a:r>
                <a:r>
                  <a:rPr lang="ja-JP" altLang="en-US" sz="2000" dirty="0"/>
                  <a:t>に対して、</a:t>
                </a:r>
                <a:r>
                  <a:rPr lang="en-US" altLang="ja-JP" sz="2000" dirty="0"/>
                  <a:t>x=g(y)</a:t>
                </a:r>
                <a:r>
                  <a:rPr lang="ja-JP" altLang="en-US" sz="2000" dirty="0"/>
                  <a:t>となるような関数</a:t>
                </a:r>
                <a:r>
                  <a:rPr lang="en-US" altLang="ja-JP" sz="2000" dirty="0"/>
                  <a:t>g(x)</a:t>
                </a:r>
                <a:r>
                  <a:rPr lang="ja-JP" altLang="en-US" sz="2000" dirty="0"/>
                  <a:t>を</a:t>
                </a:r>
                <a:r>
                  <a:rPr lang="en-US" altLang="ja-JP" sz="2000" dirty="0"/>
                  <a:t>f(x)</a:t>
                </a:r>
                <a:r>
                  <a:rPr lang="ja-JP" altLang="en-US" sz="2000" dirty="0"/>
                  <a:t>の逆関数というのであった。</a:t>
                </a:r>
                <a:endParaRPr lang="en-US" altLang="ja-JP" sz="2000" dirty="0"/>
              </a:p>
              <a:p>
                <a:pPr marL="0" indent="0">
                  <a:buNone/>
                </a:pPr>
                <a:r>
                  <a:rPr kumimoji="1" lang="ja-JP" altLang="en-US" sz="2000" dirty="0"/>
                  <a:t>では</a:t>
                </a:r>
                <a:r>
                  <a:rPr kumimoji="1" lang="en-US" altLang="ja-JP" sz="2000" dirty="0"/>
                  <a:t>sin(x),cos(x),tan(x)</a:t>
                </a:r>
                <a:r>
                  <a:rPr kumimoji="1" lang="ja-JP" altLang="en-US" sz="2000" dirty="0"/>
                  <a:t>の逆関数について考えよう。</a:t>
                </a:r>
                <a:endParaRPr kumimoji="1" lang="en-US" altLang="ja-JP" sz="2000" dirty="0"/>
              </a:p>
              <a:p>
                <a:pPr marL="0" indent="0">
                  <a:buNone/>
                </a:pPr>
                <a:r>
                  <a:rPr lang="ja-JP" altLang="en-US" sz="2000" dirty="0"/>
                  <a:t>これらは角度を</a:t>
                </a:r>
                <a:r>
                  <a:rPr lang="en-US" altLang="ja-JP" sz="2000" dirty="0"/>
                  <a:t>x</a:t>
                </a:r>
                <a:r>
                  <a:rPr lang="ja-JP" altLang="en-US" sz="2000" dirty="0"/>
                  <a:t>に代入すると、それぞれの三角比が返されるのであった。</a:t>
                </a:r>
                <a:endParaRPr lang="en-US" altLang="ja-JP" sz="2000" dirty="0"/>
              </a:p>
              <a:p>
                <a:pPr marL="0" indent="0">
                  <a:buNone/>
                </a:pPr>
                <a:r>
                  <a:rPr kumimoji="1" lang="ja-JP" altLang="en-US" sz="2000" dirty="0"/>
                  <a:t>ではこれらの逆関数は、それぞれの三角比に対して角度が返される関数となる。</a:t>
                </a:r>
                <a:endParaRPr kumimoji="1" lang="en-US" altLang="ja-JP" sz="2000" dirty="0"/>
              </a:p>
              <a:p>
                <a:pPr marL="0" indent="0">
                  <a:buNone/>
                </a:pPr>
                <a:r>
                  <a:rPr lang="ja-JP" altLang="en-US" sz="2000" dirty="0"/>
                  <a:t>これらをそれぞれ、</a:t>
                </a:r>
                <a14:m>
                  <m:oMath xmlns:m="http://schemas.openxmlformats.org/officeDocument/2006/math">
                    <m:func>
                      <m:funcPr>
                        <m:ctrlPr>
                          <a:rPr lang="en-US" altLang="ja-JP" sz="2000" i="1" smtClean="0">
                            <a:latin typeface="Cambria Math" panose="02040503050406030204" pitchFamily="18" charset="0"/>
                          </a:rPr>
                        </m:ctrlPr>
                      </m:funcPr>
                      <m:fName>
                        <m:sSup>
                          <m:sSupPr>
                            <m:ctrlPr>
                              <a:rPr lang="en-US" altLang="ja-JP" sz="2000" i="1" smtClean="0">
                                <a:latin typeface="Cambria Math" panose="02040503050406030204" pitchFamily="18" charset="0"/>
                              </a:rPr>
                            </m:ctrlPr>
                          </m:sSupPr>
                          <m:e>
                            <m:r>
                              <m:rPr>
                                <m:sty m:val="p"/>
                              </m:rPr>
                              <a:rPr lang="en-US" altLang="ja-JP" sz="2000" i="0" smtClean="0">
                                <a:latin typeface="Cambria Math" panose="02040503050406030204" pitchFamily="18" charset="0"/>
                              </a:rPr>
                              <m:t>sin</m:t>
                            </m:r>
                          </m:e>
                          <m:sup>
                            <m:r>
                              <a:rPr lang="en-US" altLang="ja-JP" sz="2000" i="1" smtClean="0">
                                <a:latin typeface="Cambria Math" panose="02040503050406030204" pitchFamily="18" charset="0"/>
                              </a:rPr>
                              <m:t>−1</m:t>
                            </m:r>
                          </m:sup>
                        </m:sSup>
                      </m:fName>
                      <m:e>
                        <m:r>
                          <a:rPr lang="en-US" altLang="ja-JP" sz="2000" b="0" i="1" smtClean="0">
                            <a:latin typeface="Cambria Math" panose="02040503050406030204" pitchFamily="18" charset="0"/>
                          </a:rPr>
                          <m:t>𝑥</m:t>
                        </m:r>
                        <m:r>
                          <a:rPr lang="en-US" altLang="ja-JP" sz="2000" b="0" i="1" smtClean="0">
                            <a:latin typeface="Cambria Math" panose="02040503050406030204" pitchFamily="18" charset="0"/>
                          </a:rPr>
                          <m:t>,</m:t>
                        </m:r>
                        <m:func>
                          <m:funcPr>
                            <m:ctrlPr>
                              <a:rPr lang="en-US" altLang="ja-JP" sz="2000" b="0" i="1" smtClean="0">
                                <a:latin typeface="Cambria Math" panose="02040503050406030204" pitchFamily="18" charset="0"/>
                              </a:rPr>
                            </m:ctrlPr>
                          </m:funcPr>
                          <m:fName>
                            <m:sSup>
                              <m:sSupPr>
                                <m:ctrlPr>
                                  <a:rPr lang="en-US" altLang="ja-JP" sz="2000" b="0" i="1" smtClean="0">
                                    <a:latin typeface="Cambria Math" panose="02040503050406030204" pitchFamily="18" charset="0"/>
                                  </a:rPr>
                                </m:ctrlPr>
                              </m:sSupPr>
                              <m:e>
                                <m:r>
                                  <m:rPr>
                                    <m:sty m:val="p"/>
                                  </m:rPr>
                                  <a:rPr lang="en-US" altLang="ja-JP" sz="2000" b="0" i="0" smtClean="0">
                                    <a:latin typeface="Cambria Math" panose="02040503050406030204" pitchFamily="18" charset="0"/>
                                  </a:rPr>
                                  <m:t>cos</m:t>
                                </m:r>
                              </m:e>
                              <m:sup>
                                <m:r>
                                  <a:rPr lang="en-US" altLang="ja-JP" sz="2000" b="0" i="1" smtClean="0">
                                    <a:latin typeface="Cambria Math" panose="02040503050406030204" pitchFamily="18" charset="0"/>
                                  </a:rPr>
                                  <m:t>−1</m:t>
                                </m:r>
                              </m:sup>
                            </m:sSup>
                          </m:fName>
                          <m:e>
                            <m:r>
                              <a:rPr lang="en-US" altLang="ja-JP" sz="2000" b="0" i="1" smtClean="0">
                                <a:latin typeface="Cambria Math" panose="02040503050406030204" pitchFamily="18" charset="0"/>
                              </a:rPr>
                              <m:t>𝑥</m:t>
                            </m:r>
                          </m:e>
                        </m:func>
                        <m:r>
                          <a:rPr lang="en-US" altLang="ja-JP" sz="2000" b="0" i="1" smtClean="0">
                            <a:latin typeface="Cambria Math" panose="02040503050406030204" pitchFamily="18" charset="0"/>
                          </a:rPr>
                          <m:t>,</m:t>
                        </m:r>
                        <m:func>
                          <m:funcPr>
                            <m:ctrlPr>
                              <a:rPr lang="en-US" altLang="ja-JP" sz="2000" b="0" i="1" smtClean="0">
                                <a:latin typeface="Cambria Math" panose="02040503050406030204" pitchFamily="18" charset="0"/>
                              </a:rPr>
                            </m:ctrlPr>
                          </m:funcPr>
                          <m:fName>
                            <m:sSup>
                              <m:sSupPr>
                                <m:ctrlPr>
                                  <a:rPr lang="en-US" altLang="ja-JP" sz="2000" b="0" i="1" smtClean="0">
                                    <a:latin typeface="Cambria Math" panose="02040503050406030204" pitchFamily="18" charset="0"/>
                                  </a:rPr>
                                </m:ctrlPr>
                              </m:sSupPr>
                              <m:e>
                                <m:r>
                                  <m:rPr>
                                    <m:sty m:val="p"/>
                                  </m:rPr>
                                  <a:rPr lang="en-US" altLang="ja-JP" sz="2000" b="0" i="0" smtClean="0">
                                    <a:latin typeface="Cambria Math" panose="02040503050406030204" pitchFamily="18" charset="0"/>
                                  </a:rPr>
                                  <m:t>tan</m:t>
                                </m:r>
                              </m:e>
                              <m:sup>
                                <m:r>
                                  <a:rPr lang="en-US" altLang="ja-JP" sz="2000" b="0" i="1" smtClean="0">
                                    <a:latin typeface="Cambria Math" panose="02040503050406030204" pitchFamily="18" charset="0"/>
                                  </a:rPr>
                                  <m:t>−1</m:t>
                                </m:r>
                              </m:sup>
                            </m:sSup>
                          </m:fName>
                          <m:e>
                            <m:r>
                              <a:rPr lang="en-US" altLang="ja-JP" sz="2000" b="0" i="1" smtClean="0">
                                <a:latin typeface="Cambria Math" panose="02040503050406030204" pitchFamily="18" charset="0"/>
                              </a:rPr>
                              <m:t>𝑥</m:t>
                            </m:r>
                          </m:e>
                        </m:func>
                      </m:e>
                    </m:func>
                    <m:r>
                      <a:rPr lang="ja-JP" altLang="en-US" sz="2000" i="1">
                        <a:latin typeface="Cambria Math" panose="02040503050406030204" pitchFamily="18" charset="0"/>
                      </a:rPr>
                      <m:t>と</m:t>
                    </m:r>
                  </m:oMath>
                </a14:m>
                <a:r>
                  <a:rPr kumimoji="1" lang="ja-JP" altLang="en-US" sz="2000" dirty="0"/>
                  <a:t>表し、</a:t>
                </a:r>
                <a:r>
                  <a:rPr kumimoji="1" lang="en-US" altLang="ja-JP" sz="2000" dirty="0" err="1"/>
                  <a:t>arcsine,arccosine,arctangent</a:t>
                </a:r>
                <a:r>
                  <a:rPr kumimoji="1" lang="ja-JP" altLang="en-US" sz="2000" dirty="0"/>
                  <a:t>という。</a:t>
                </a:r>
                <a:endParaRPr kumimoji="1" lang="en-US" altLang="ja-JP" sz="2000" dirty="0"/>
              </a:p>
              <a:p>
                <a:pPr marL="0" indent="0">
                  <a:buNone/>
                </a:pPr>
                <a:endParaRPr lang="en-US" altLang="ja-JP" sz="2000" dirty="0"/>
              </a:p>
              <a:p>
                <a:pPr marL="0" indent="0">
                  <a:buNone/>
                </a:pPr>
                <a:r>
                  <a:rPr lang="ja-JP" altLang="en-US" sz="2000" dirty="0"/>
                  <a:t>例：</a:t>
                </a:r>
                <a14:m>
                  <m:oMath xmlns:m="http://schemas.openxmlformats.org/officeDocument/2006/math">
                    <m:func>
                      <m:funcPr>
                        <m:ctrlPr>
                          <a:rPr lang="en-US" altLang="ja-JP" sz="2000" i="1" smtClean="0">
                            <a:latin typeface="Cambria Math" panose="02040503050406030204" pitchFamily="18" charset="0"/>
                          </a:rPr>
                        </m:ctrlPr>
                      </m:funcPr>
                      <m:fName>
                        <m:sSup>
                          <m:sSupPr>
                            <m:ctrlPr>
                              <a:rPr lang="en-US" altLang="ja-JP" sz="2000" i="1" smtClean="0">
                                <a:latin typeface="Cambria Math" panose="02040503050406030204" pitchFamily="18" charset="0"/>
                              </a:rPr>
                            </m:ctrlPr>
                          </m:sSupPr>
                          <m:e>
                            <m:r>
                              <m:rPr>
                                <m:sty m:val="p"/>
                              </m:rPr>
                              <a:rPr lang="en-US" altLang="ja-JP" sz="2000" i="0" smtClean="0">
                                <a:latin typeface="Cambria Math" panose="02040503050406030204" pitchFamily="18" charset="0"/>
                              </a:rPr>
                              <m:t>sin</m:t>
                            </m:r>
                          </m:e>
                          <m:sup>
                            <m:r>
                              <a:rPr lang="en-US" altLang="ja-JP" sz="2000" i="1" smtClean="0">
                                <a:latin typeface="Cambria Math" panose="02040503050406030204" pitchFamily="18" charset="0"/>
                              </a:rPr>
                              <m:t>−1</m:t>
                            </m:r>
                          </m:sup>
                        </m:sSup>
                      </m:fName>
                      <m:e>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2</m:t>
                            </m:r>
                          </m:den>
                        </m:f>
                      </m:e>
                    </m:func>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ja-JP" altLang="en-US" sz="2000" b="0" i="1" smtClean="0">
                            <a:latin typeface="Cambria Math" panose="02040503050406030204" pitchFamily="18" charset="0"/>
                          </a:rPr>
                          <m:t>𝜋</m:t>
                        </m:r>
                      </m:num>
                      <m:den>
                        <m:r>
                          <a:rPr lang="en-US" altLang="ja-JP" sz="2000" b="0" i="1" smtClean="0">
                            <a:latin typeface="Cambria Math" panose="02040503050406030204" pitchFamily="18" charset="0"/>
                          </a:rPr>
                          <m:t>6</m:t>
                        </m:r>
                      </m:den>
                    </m:f>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5</m:t>
                        </m:r>
                        <m:r>
                          <a:rPr lang="ja-JP" altLang="en-US" sz="2000" b="0" i="1" smtClean="0">
                            <a:latin typeface="Cambria Math" panose="02040503050406030204" pitchFamily="18" charset="0"/>
                          </a:rPr>
                          <m:t>𝜋</m:t>
                        </m:r>
                      </m:num>
                      <m:den>
                        <m:r>
                          <a:rPr lang="en-US" altLang="ja-JP" sz="2000" b="0" i="1" smtClean="0">
                            <a:latin typeface="Cambria Math" panose="02040503050406030204" pitchFamily="18" charset="0"/>
                          </a:rPr>
                          <m:t>6</m:t>
                        </m:r>
                      </m:den>
                    </m:f>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7</m:t>
                        </m:r>
                        <m:r>
                          <a:rPr lang="ja-JP" altLang="en-US" sz="2000" b="0" i="1" smtClean="0">
                            <a:latin typeface="Cambria Math" panose="02040503050406030204" pitchFamily="18" charset="0"/>
                          </a:rPr>
                          <m:t>𝜋</m:t>
                        </m:r>
                      </m:num>
                      <m:den>
                        <m:r>
                          <a:rPr lang="en-US" altLang="ja-JP" sz="2000" b="0" i="1" smtClean="0">
                            <a:latin typeface="Cambria Math" panose="02040503050406030204" pitchFamily="18" charset="0"/>
                          </a:rPr>
                          <m:t>6</m:t>
                        </m:r>
                      </m:den>
                    </m:f>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11</m:t>
                        </m:r>
                        <m:r>
                          <a:rPr lang="ja-JP" altLang="en-US" sz="2000" b="0" i="1" smtClean="0">
                            <a:latin typeface="Cambria Math" panose="02040503050406030204" pitchFamily="18" charset="0"/>
                          </a:rPr>
                          <m:t>𝜋</m:t>
                        </m:r>
                      </m:num>
                      <m:den>
                        <m:r>
                          <a:rPr lang="en-US" altLang="ja-JP" sz="2000" b="0" i="1" smtClean="0">
                            <a:latin typeface="Cambria Math" panose="02040503050406030204" pitchFamily="18" charset="0"/>
                          </a:rPr>
                          <m:t>6</m:t>
                        </m:r>
                      </m:den>
                    </m:f>
                    <m:r>
                      <a:rPr lang="en-US" altLang="ja-JP" sz="2000" b="0" i="1" smtClean="0">
                        <a:latin typeface="Cambria Math" panose="02040503050406030204" pitchFamily="18" charset="0"/>
                      </a:rPr>
                      <m:t>…</m:t>
                    </m:r>
                  </m:oMath>
                </a14:m>
                <a:r>
                  <a:rPr kumimoji="1" lang="ja-JP" altLang="en-US" sz="2000" dirty="0"/>
                  <a:t> </a:t>
                </a:r>
                <a:endParaRPr kumimoji="1" lang="en-US" altLang="ja-JP" sz="2000" dirty="0"/>
              </a:p>
              <a:p>
                <a:pPr marL="0" indent="0">
                  <a:buNone/>
                </a:pPr>
                <a:r>
                  <a:rPr lang="ja-JP" altLang="en-US" sz="2000" dirty="0"/>
                  <a:t>一般に、これらの値は</a:t>
                </a:r>
                <a14:m>
                  <m:oMath xmlns:m="http://schemas.openxmlformats.org/officeDocument/2006/math">
                    <m:r>
                      <a:rPr lang="en-US" altLang="ja-JP" sz="2000" b="0" i="0" smtClean="0">
                        <a:latin typeface="Cambria Math" panose="02040503050406030204" pitchFamily="18" charset="0"/>
                        <a:ea typeface="Cambria Math" panose="02040503050406030204" pitchFamily="18" charset="0"/>
                      </a:rPr>
                      <m:t>2</m:t>
                    </m:r>
                    <m:r>
                      <m:rPr>
                        <m:sty m:val="p"/>
                      </m:rPr>
                      <a:rPr lang="el-GR" altLang="ja-JP" sz="2000" b="0" i="1" smtClean="0">
                        <a:latin typeface="Cambria Math" panose="02040503050406030204" pitchFamily="18" charset="0"/>
                        <a:ea typeface="Cambria Math" panose="02040503050406030204" pitchFamily="18" charset="0"/>
                      </a:rPr>
                      <m:t>π</m:t>
                    </m:r>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𝑡</m:t>
                    </m:r>
                    <m:r>
                      <a:rPr lang="en-US" altLang="ja-JP" sz="2000" i="1">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0</m:t>
                    </m:r>
                    <m:r>
                      <a:rPr lang="ja-JP" altLang="en-US" sz="2000" i="1">
                        <a:latin typeface="Cambria Math" panose="02040503050406030204" pitchFamily="18" charset="0"/>
                        <a:ea typeface="Cambria Math" panose="02040503050406030204" pitchFamily="18" charset="0"/>
                      </a:rPr>
                      <m:t>の</m:t>
                    </m:r>
                  </m:oMath>
                </a14:m>
                <a:r>
                  <a:rPr kumimoji="1" lang="ja-JP" altLang="en-US" sz="2000" dirty="0"/>
                  <a:t>値をとる</a:t>
                </a:r>
                <a:r>
                  <a:rPr kumimoji="1" lang="en-US" altLang="ja-JP" sz="2000" dirty="0"/>
                  <a:t>(t</a:t>
                </a:r>
                <a:r>
                  <a:rPr kumimoji="1" lang="ja-JP" altLang="en-US" sz="2000" dirty="0"/>
                  <a:t>は三角関数の逆関数の値</a:t>
                </a:r>
                <a:r>
                  <a:rPr kumimoji="1" lang="en-US" altLang="ja-JP" sz="2000" dirty="0"/>
                  <a:t>)</a:t>
                </a:r>
                <a:r>
                  <a:rPr kumimoji="1" lang="ja-JP" altLang="en-US" sz="2000" dirty="0"/>
                  <a:t>。</a:t>
                </a:r>
              </a:p>
            </p:txBody>
          </p:sp>
        </mc:Choice>
        <mc:Fallback>
          <p:sp>
            <p:nvSpPr>
              <p:cNvPr id="3" name="コンテンツ プレースホルダー 2">
                <a:extLst>
                  <a:ext uri="{FF2B5EF4-FFF2-40B4-BE49-F238E27FC236}">
                    <a16:creationId xmlns:a16="http://schemas.microsoft.com/office/drawing/2014/main" id="{693644CD-5482-A224-1857-5DE7A9F09441}"/>
                  </a:ext>
                </a:extLst>
              </p:cNvPr>
              <p:cNvSpPr>
                <a:spLocks noGrp="1" noRot="1" noChangeAspect="1" noMove="1" noResize="1" noEditPoints="1" noAdjustHandles="1" noChangeArrowheads="1" noChangeShapeType="1" noTextEdit="1"/>
              </p:cNvSpPr>
              <p:nvPr>
                <p:ph idx="1"/>
              </p:nvPr>
            </p:nvSpPr>
            <p:spPr>
              <a:blipFill>
                <a:blip r:embed="rId2"/>
                <a:stretch>
                  <a:fillRect l="-638" t="-1261" r="-4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32565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A54688-DEC0-7CEF-BBD5-831AC68A58D2}"/>
              </a:ext>
            </a:extLst>
          </p:cNvPr>
          <p:cNvSpPr>
            <a:spLocks noGrp="1"/>
          </p:cNvSpPr>
          <p:nvPr>
            <p:ph type="title"/>
          </p:nvPr>
        </p:nvSpPr>
        <p:spPr/>
        <p:txBody>
          <a:bodyPr/>
          <a:lstStyle/>
          <a:p>
            <a:r>
              <a:rPr kumimoji="1" lang="ja-JP" altLang="en-US" dirty="0"/>
              <a:t>公式を用いて計算してみる</a:t>
            </a:r>
            <a:r>
              <a:rPr kumimoji="1" lang="en-US" altLang="ja-JP" dirty="0"/>
              <a:t>1</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732613D1-5570-1FBE-86E7-5DE8F49554D5}"/>
                  </a:ext>
                </a:extLst>
              </p:cNvPr>
              <p:cNvSpPr>
                <a:spLocks noGrp="1"/>
              </p:cNvSpPr>
              <p:nvPr>
                <p:ph idx="1"/>
              </p:nvPr>
            </p:nvSpPr>
            <p:spPr>
              <a:xfrm>
                <a:off x="838200" y="1447060"/>
                <a:ext cx="10515600" cy="4729903"/>
              </a:xfrm>
            </p:spPr>
            <p:txBody>
              <a:bodyPr>
                <a:normAutofit/>
              </a:bodyPr>
              <a:lstStyle/>
              <a:p>
                <a:pPr marL="0" indent="0">
                  <a:buNone/>
                </a:pPr>
                <a:r>
                  <a:rPr kumimoji="1" lang="ja-JP" altLang="en-US" sz="2400" dirty="0"/>
                  <a:t>例題</a:t>
                </a:r>
                <a:r>
                  <a:rPr kumimoji="1" lang="en-US" altLang="ja-JP" sz="2400" dirty="0"/>
                  <a:t>2</a:t>
                </a:r>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ja-JP" altLang="en-US" sz="2400" i="1" smtClean="0">
                              <a:latin typeface="Cambria Math" panose="02040503050406030204" pitchFamily="18" charset="0"/>
                            </a:rPr>
                          </m:ctrlPr>
                        </m:naryPr>
                        <m:sub/>
                        <m:sup/>
                        <m:e>
                          <m:sSup>
                            <m:sSupPr>
                              <m:ctrlPr>
                                <a:rPr kumimoji="1" lang="en-US" altLang="ja-JP" sz="2400" i="1" smtClean="0">
                                  <a:latin typeface="Cambria Math" panose="02040503050406030204" pitchFamily="18" charset="0"/>
                                </a:rPr>
                              </m:ctrlPr>
                            </m:sSupPr>
                            <m:e>
                              <m:r>
                                <a:rPr kumimoji="1" lang="en-US" altLang="ja-JP" sz="2400" b="0" i="1" smtClean="0">
                                  <a:latin typeface="Cambria Math" panose="02040503050406030204" pitchFamily="18" charset="0"/>
                                </a:rPr>
                                <m:t>𝑥</m:t>
                              </m:r>
                            </m:e>
                            <m:sup>
                              <m:r>
                                <a:rPr kumimoji="1" lang="en-US" altLang="ja-JP" sz="2400" b="0" i="1" smtClean="0">
                                  <a:latin typeface="Cambria Math" panose="02040503050406030204" pitchFamily="18" charset="0"/>
                                </a:rPr>
                                <m:t>3</m:t>
                              </m:r>
                            </m:sup>
                          </m:sSup>
                          <m:r>
                            <a:rPr kumimoji="1" lang="en-US" altLang="ja-JP" sz="2400" b="0" i="1" smtClean="0">
                              <a:latin typeface="Cambria Math" panose="02040503050406030204" pitchFamily="18" charset="0"/>
                            </a:rPr>
                            <m:t>𝑑𝑥</m:t>
                          </m:r>
                        </m:e>
                      </m:nary>
                    </m:oMath>
                  </m:oMathPara>
                </a14:m>
                <a:endParaRPr kumimoji="1" lang="en-US" altLang="ja-JP" sz="2400" dirty="0"/>
              </a:p>
              <a:p>
                <a:pPr marL="0" indent="0">
                  <a:buNone/>
                </a:pPr>
                <a:r>
                  <a:rPr lang="ja-JP" altLang="en-US" sz="2400" dirty="0"/>
                  <a:t>を求めよ。</a:t>
                </a:r>
                <a:endParaRPr lang="en-US" altLang="ja-JP" sz="2400" dirty="0"/>
              </a:p>
              <a:p>
                <a:pPr marL="0" indent="0">
                  <a:buNone/>
                </a:pPr>
                <a:endParaRPr lang="en-US" altLang="ja-JP" sz="2400" dirty="0"/>
              </a:p>
              <a:p>
                <a:pPr marL="0" indent="0">
                  <a:buNone/>
                </a:pPr>
                <a:r>
                  <a:rPr lang="ja-JP" altLang="en-US" sz="2400" dirty="0"/>
                  <a:t>例題</a:t>
                </a:r>
                <a:r>
                  <a:rPr lang="en-US" altLang="ja-JP" sz="2400" dirty="0"/>
                  <a:t>3</a:t>
                </a:r>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ja-JP" altLang="en-US" sz="2400" i="1" smtClean="0">
                              <a:latin typeface="Cambria Math" panose="02040503050406030204" pitchFamily="18" charset="0"/>
                            </a:rPr>
                          </m:ctrlPr>
                        </m:naryPr>
                        <m:sub/>
                        <m:sup/>
                        <m:e>
                          <m:f>
                            <m:fPr>
                              <m:ctrlPr>
                                <a:rPr kumimoji="1" lang="en-US" altLang="ja-JP" sz="2400" i="1" smtClean="0">
                                  <a:latin typeface="Cambria Math" panose="02040503050406030204" pitchFamily="18" charset="0"/>
                                </a:rPr>
                              </m:ctrlPr>
                            </m:fPr>
                            <m:num>
                              <m:r>
                                <a:rPr kumimoji="1" lang="en-US" altLang="ja-JP" sz="2400" b="0" i="1" smtClean="0">
                                  <a:latin typeface="Cambria Math" panose="02040503050406030204" pitchFamily="18" charset="0"/>
                                </a:rPr>
                                <m:t>3</m:t>
                              </m:r>
                            </m:num>
                            <m:den>
                              <m:sSup>
                                <m:sSupPr>
                                  <m:ctrlPr>
                                    <a:rPr kumimoji="1" lang="en-US" altLang="ja-JP" sz="2400" i="1" smtClean="0">
                                      <a:latin typeface="Cambria Math" panose="02040503050406030204" pitchFamily="18" charset="0"/>
                                    </a:rPr>
                                  </m:ctrlPr>
                                </m:sSupPr>
                                <m:e>
                                  <m:r>
                                    <a:rPr kumimoji="1" lang="en-US" altLang="ja-JP" sz="2400" b="0" i="1" smtClean="0">
                                      <a:latin typeface="Cambria Math" panose="02040503050406030204" pitchFamily="18" charset="0"/>
                                    </a:rPr>
                                    <m:t>𝑥</m:t>
                                  </m:r>
                                </m:e>
                                <m:sup>
                                  <m:r>
                                    <a:rPr kumimoji="1" lang="en-US" altLang="ja-JP" sz="2400" b="0" i="1" smtClean="0">
                                      <a:latin typeface="Cambria Math" panose="02040503050406030204" pitchFamily="18" charset="0"/>
                                    </a:rPr>
                                    <m:t>2</m:t>
                                  </m:r>
                                </m:sup>
                              </m:sSup>
                            </m:den>
                          </m:f>
                          <m:r>
                            <a:rPr kumimoji="1" lang="en-US" altLang="ja-JP" sz="2400" b="0" i="1" smtClean="0">
                              <a:latin typeface="Cambria Math" panose="02040503050406030204" pitchFamily="18" charset="0"/>
                            </a:rPr>
                            <m:t>𝑑𝑥</m:t>
                          </m:r>
                        </m:e>
                      </m:nary>
                    </m:oMath>
                  </m:oMathPara>
                </a14:m>
                <a:endParaRPr kumimoji="1" lang="en-US" altLang="ja-JP" sz="2400" dirty="0"/>
              </a:p>
              <a:p>
                <a:pPr marL="0" indent="0">
                  <a:buNone/>
                </a:pPr>
                <a:r>
                  <a:rPr lang="ja-JP" altLang="en-US" sz="2400" dirty="0"/>
                  <a:t>を求めよ。</a:t>
                </a:r>
                <a:endParaRPr kumimoji="1" lang="ja-JP" altLang="en-US" sz="2400" dirty="0"/>
              </a:p>
            </p:txBody>
          </p:sp>
        </mc:Choice>
        <mc:Fallback>
          <p:sp>
            <p:nvSpPr>
              <p:cNvPr id="3" name="コンテンツ プレースホルダー 2">
                <a:extLst>
                  <a:ext uri="{FF2B5EF4-FFF2-40B4-BE49-F238E27FC236}">
                    <a16:creationId xmlns:a16="http://schemas.microsoft.com/office/drawing/2014/main" id="{732613D1-5570-1FBE-86E7-5DE8F49554D5}"/>
                  </a:ext>
                </a:extLst>
              </p:cNvPr>
              <p:cNvSpPr>
                <a:spLocks noGrp="1" noRot="1" noChangeAspect="1" noMove="1" noResize="1" noEditPoints="1" noAdjustHandles="1" noChangeArrowheads="1" noChangeShapeType="1" noTextEdit="1"/>
              </p:cNvSpPr>
              <p:nvPr>
                <p:ph idx="1"/>
              </p:nvPr>
            </p:nvSpPr>
            <p:spPr>
              <a:xfrm>
                <a:off x="838200" y="1447060"/>
                <a:ext cx="10515600" cy="4729903"/>
              </a:xfrm>
              <a:blipFill>
                <a:blip r:embed="rId2"/>
                <a:stretch>
                  <a:fillRect l="-928" t="-16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9706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38DA9410-E280-851B-E5BB-56E698A17064}"/>
              </a:ext>
            </a:extLst>
          </p:cNvPr>
          <p:cNvSpPr>
            <a:spLocks noGrp="1"/>
          </p:cNvSpPr>
          <p:nvPr>
            <p:ph type="title"/>
          </p:nvPr>
        </p:nvSpPr>
        <p:spPr>
          <a:xfrm>
            <a:off x="838200" y="365125"/>
            <a:ext cx="10515600" cy="1325563"/>
          </a:xfrm>
        </p:spPr>
        <p:txBody>
          <a:bodyPr/>
          <a:lstStyle/>
          <a:p>
            <a:r>
              <a:rPr kumimoji="1" lang="ja-JP" altLang="en-US" dirty="0"/>
              <a:t>公式を用いて計算してみる</a:t>
            </a:r>
            <a:r>
              <a:rPr lang="en-US" altLang="ja-JP" dirty="0"/>
              <a:t>2</a:t>
            </a:r>
            <a:endParaRPr kumimoji="1" lang="ja-JP" altLang="en-US" dirty="0"/>
          </a:p>
        </p:txBody>
      </p:sp>
      <mc:AlternateContent xmlns:mc="http://schemas.openxmlformats.org/markup-compatibility/2006">
        <mc:Choice xmlns:a14="http://schemas.microsoft.com/office/drawing/2010/main" Requires="a14">
          <p:sp>
            <p:nvSpPr>
              <p:cNvPr id="7" name="コンテンツ プレースホルダー 2">
                <a:extLst>
                  <a:ext uri="{FF2B5EF4-FFF2-40B4-BE49-F238E27FC236}">
                    <a16:creationId xmlns:a16="http://schemas.microsoft.com/office/drawing/2014/main" id="{8B84CAB3-93AB-1D4D-9837-C4DB08D48025}"/>
                  </a:ext>
                </a:extLst>
              </p:cNvPr>
              <p:cNvSpPr>
                <a:spLocks noGrp="1"/>
              </p:cNvSpPr>
              <p:nvPr>
                <p:ph idx="1"/>
              </p:nvPr>
            </p:nvSpPr>
            <p:spPr>
              <a:xfrm>
                <a:off x="838200" y="1447060"/>
                <a:ext cx="10515600" cy="4729903"/>
              </a:xfrm>
            </p:spPr>
            <p:txBody>
              <a:bodyPr>
                <a:normAutofit/>
              </a:bodyPr>
              <a:lstStyle/>
              <a:p>
                <a:pPr marL="0" indent="0">
                  <a:buNone/>
                </a:pPr>
                <a:r>
                  <a:rPr kumimoji="1" lang="ja-JP" altLang="en-US" sz="2400" dirty="0"/>
                  <a:t>例題</a:t>
                </a:r>
                <a:r>
                  <a:rPr kumimoji="1" lang="en-US" altLang="ja-JP" sz="2400" dirty="0"/>
                  <a:t>4</a:t>
                </a:r>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ja-JP" altLang="en-US" sz="2400" i="1" smtClean="0">
                              <a:latin typeface="Cambria Math" panose="02040503050406030204" pitchFamily="18" charset="0"/>
                            </a:rPr>
                          </m:ctrlPr>
                        </m:naryPr>
                        <m:sub/>
                        <m:sup/>
                        <m:e>
                          <m:sSup>
                            <m:sSupPr>
                              <m:ctrlPr>
                                <a:rPr kumimoji="1" lang="en-US" altLang="ja-JP" sz="2400" i="1" smtClean="0">
                                  <a:latin typeface="Cambria Math" panose="02040503050406030204" pitchFamily="18" charset="0"/>
                                </a:rPr>
                              </m:ctrlPr>
                            </m:sSupPr>
                            <m:e>
                              <m:r>
                                <a:rPr kumimoji="1" lang="en-US" altLang="ja-JP" sz="2400" b="0" i="1" smtClean="0">
                                  <a:latin typeface="Cambria Math" panose="02040503050406030204" pitchFamily="18" charset="0"/>
                                </a:rPr>
                                <m:t>𝑒</m:t>
                              </m:r>
                            </m:e>
                            <m:sup>
                              <m:r>
                                <a:rPr kumimoji="1" lang="en-US" altLang="ja-JP" sz="2400" b="0" i="1" smtClean="0">
                                  <a:latin typeface="Cambria Math" panose="02040503050406030204" pitchFamily="18" charset="0"/>
                                </a:rPr>
                                <m:t>𝑥</m:t>
                              </m:r>
                            </m:sup>
                          </m:sSup>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num>
                            <m:den>
                              <m:r>
                                <a:rPr kumimoji="1" lang="en-US" altLang="ja-JP" sz="2400" b="0" i="1" smtClean="0">
                                  <a:latin typeface="Cambria Math" panose="02040503050406030204" pitchFamily="18" charset="0"/>
                                </a:rPr>
                                <m:t>𝑥</m:t>
                              </m:r>
                            </m:den>
                          </m:f>
                          <m:r>
                            <a:rPr kumimoji="1" lang="en-US" altLang="ja-JP" sz="2400" b="0" i="1" smtClean="0">
                              <a:latin typeface="Cambria Math" panose="02040503050406030204" pitchFamily="18" charset="0"/>
                            </a:rPr>
                            <m:t>𝑑𝑥</m:t>
                          </m:r>
                        </m:e>
                      </m:nary>
                    </m:oMath>
                  </m:oMathPara>
                </a14:m>
                <a:endParaRPr kumimoji="1" lang="en-US" altLang="ja-JP" sz="2400" dirty="0"/>
              </a:p>
              <a:p>
                <a:pPr marL="0" indent="0">
                  <a:buNone/>
                </a:pPr>
                <a:r>
                  <a:rPr lang="ja-JP" altLang="en-US" sz="2400" dirty="0"/>
                  <a:t>を求めよ。</a:t>
                </a:r>
                <a:endParaRPr lang="en-US" altLang="ja-JP" sz="2400" dirty="0"/>
              </a:p>
              <a:p>
                <a:pPr marL="0" indent="0">
                  <a:buNone/>
                </a:pPr>
                <a:endParaRPr lang="en-US" altLang="ja-JP" sz="2400" dirty="0"/>
              </a:p>
              <a:p>
                <a:pPr marL="0" indent="0">
                  <a:buNone/>
                </a:pPr>
                <a:r>
                  <a:rPr lang="ja-JP" altLang="en-US" sz="2400" dirty="0"/>
                  <a:t>例題</a:t>
                </a:r>
                <a:r>
                  <a:rPr lang="en-US" altLang="ja-JP" sz="2400" dirty="0"/>
                  <a:t>5</a:t>
                </a:r>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ja-JP" altLang="en-US" sz="2400" i="1" smtClean="0">
                              <a:latin typeface="Cambria Math" panose="02040503050406030204" pitchFamily="18" charset="0"/>
                            </a:rPr>
                          </m:ctrlPr>
                        </m:naryPr>
                        <m:sub/>
                        <m:sup/>
                        <m:e>
                          <m:func>
                            <m:funcPr>
                              <m:ctrlPr>
                                <a:rPr kumimoji="1" lang="en-US" altLang="ja-JP" sz="2400" i="1" smtClean="0">
                                  <a:latin typeface="Cambria Math" panose="02040503050406030204" pitchFamily="18" charset="0"/>
                                </a:rPr>
                              </m:ctrlPr>
                            </m:funcPr>
                            <m:fName>
                              <m:r>
                                <a:rPr kumimoji="1" lang="en-US" altLang="ja-JP" sz="2400" b="0" i="0" smtClean="0">
                                  <a:latin typeface="Cambria Math" panose="02040503050406030204" pitchFamily="18" charset="0"/>
                                </a:rPr>
                                <m:t>5</m:t>
                              </m:r>
                              <m:r>
                                <m:rPr>
                                  <m:sty m:val="p"/>
                                </m:rPr>
                                <a:rPr kumimoji="1" lang="en-US" altLang="ja-JP" sz="2400" i="0" smtClean="0">
                                  <a:latin typeface="Cambria Math" panose="02040503050406030204" pitchFamily="18" charset="0"/>
                                </a:rPr>
                                <m:t>sin</m:t>
                              </m:r>
                            </m:fName>
                            <m:e>
                              <m:r>
                                <a:rPr kumimoji="1" lang="en-US" altLang="ja-JP" sz="2400" b="0" i="1" smtClean="0">
                                  <a:latin typeface="Cambria Math" panose="02040503050406030204" pitchFamily="18" charset="0"/>
                                </a:rPr>
                                <m:t>𝑥</m:t>
                              </m:r>
                            </m:e>
                          </m:func>
                          <m:r>
                            <a:rPr kumimoji="1" lang="en-US" altLang="ja-JP" sz="2400" b="0" i="1" smtClean="0">
                              <a:latin typeface="Cambria Math" panose="02040503050406030204" pitchFamily="18" charset="0"/>
                            </a:rPr>
                            <m:t>𝑑𝑥</m:t>
                          </m:r>
                        </m:e>
                      </m:nary>
                    </m:oMath>
                  </m:oMathPara>
                </a14:m>
                <a:endParaRPr kumimoji="1" lang="en-US" altLang="ja-JP" sz="2400" dirty="0"/>
              </a:p>
              <a:p>
                <a:pPr marL="0" indent="0">
                  <a:buNone/>
                </a:pPr>
                <a:r>
                  <a:rPr lang="ja-JP" altLang="en-US" sz="2400" dirty="0"/>
                  <a:t>を求めよ。</a:t>
                </a:r>
                <a:endParaRPr kumimoji="1" lang="ja-JP" altLang="en-US" sz="2400" dirty="0"/>
              </a:p>
            </p:txBody>
          </p:sp>
        </mc:Choice>
        <mc:Fallback>
          <p:sp>
            <p:nvSpPr>
              <p:cNvPr id="7" name="コンテンツ プレースホルダー 2">
                <a:extLst>
                  <a:ext uri="{FF2B5EF4-FFF2-40B4-BE49-F238E27FC236}">
                    <a16:creationId xmlns:a16="http://schemas.microsoft.com/office/drawing/2014/main" id="{8B84CAB3-93AB-1D4D-9837-C4DB08D48025}"/>
                  </a:ext>
                </a:extLst>
              </p:cNvPr>
              <p:cNvSpPr>
                <a:spLocks noGrp="1" noRot="1" noChangeAspect="1" noMove="1" noResize="1" noEditPoints="1" noAdjustHandles="1" noChangeArrowheads="1" noChangeShapeType="1" noTextEdit="1"/>
              </p:cNvSpPr>
              <p:nvPr>
                <p:ph idx="1"/>
              </p:nvPr>
            </p:nvSpPr>
            <p:spPr>
              <a:xfrm>
                <a:off x="838200" y="1447060"/>
                <a:ext cx="10515600" cy="4729903"/>
              </a:xfrm>
              <a:blipFill>
                <a:blip r:embed="rId2"/>
                <a:stretch>
                  <a:fillRect l="-928" t="-16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52892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033B6F-3C9D-28FA-BAD3-382D72818CBB}"/>
              </a:ext>
            </a:extLst>
          </p:cNvPr>
          <p:cNvSpPr>
            <a:spLocks noGrp="1"/>
          </p:cNvSpPr>
          <p:nvPr>
            <p:ph type="title"/>
          </p:nvPr>
        </p:nvSpPr>
        <p:spPr>
          <a:xfrm>
            <a:off x="838200" y="187572"/>
            <a:ext cx="10515600" cy="1325563"/>
          </a:xfrm>
        </p:spPr>
        <p:txBody>
          <a:bodyPr/>
          <a:lstStyle/>
          <a:p>
            <a:r>
              <a:rPr kumimoji="1" lang="ja-JP" altLang="en-US" dirty="0"/>
              <a:t>解答</a:t>
            </a:r>
          </a:p>
        </p:txBody>
      </p:sp>
      <mc:AlternateContent xmlns:mc="http://schemas.openxmlformats.org/markup-compatibility/2006">
        <mc:Choice xmlns:a14="http://schemas.microsoft.com/office/drawing/2010/main" Requires="a14">
          <p:sp>
            <p:nvSpPr>
              <p:cNvPr id="9" name="コンテンツ プレースホルダー 2">
                <a:extLst>
                  <a:ext uri="{FF2B5EF4-FFF2-40B4-BE49-F238E27FC236}">
                    <a16:creationId xmlns:a16="http://schemas.microsoft.com/office/drawing/2014/main" id="{A209F347-68B3-B08B-0457-0CADBA111081}"/>
                  </a:ext>
                </a:extLst>
              </p:cNvPr>
              <p:cNvSpPr>
                <a:spLocks noGrp="1"/>
              </p:cNvSpPr>
              <p:nvPr>
                <p:ph idx="1"/>
              </p:nvPr>
            </p:nvSpPr>
            <p:spPr>
              <a:xfrm>
                <a:off x="838200" y="1447060"/>
                <a:ext cx="10515600" cy="4729903"/>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ja-JP" altLang="en-US" sz="2400" i="1" smtClean="0">
                              <a:latin typeface="Cambria Math" panose="02040503050406030204" pitchFamily="18" charset="0"/>
                            </a:rPr>
                          </m:ctrlPr>
                        </m:naryPr>
                        <m:sub/>
                        <m:sup/>
                        <m:e>
                          <m:sSup>
                            <m:sSupPr>
                              <m:ctrlPr>
                                <a:rPr kumimoji="1" lang="en-US" altLang="ja-JP" sz="2400" i="1" smtClean="0">
                                  <a:latin typeface="Cambria Math" panose="02040503050406030204" pitchFamily="18" charset="0"/>
                                </a:rPr>
                              </m:ctrlPr>
                            </m:sSupPr>
                            <m:e>
                              <m:r>
                                <a:rPr kumimoji="1" lang="en-US" altLang="ja-JP" sz="2400" b="0" i="1" smtClean="0">
                                  <a:latin typeface="Cambria Math" panose="02040503050406030204" pitchFamily="18" charset="0"/>
                                </a:rPr>
                                <m:t>𝑥</m:t>
                              </m:r>
                            </m:e>
                            <m:sup>
                              <m:r>
                                <a:rPr kumimoji="1" lang="en-US" altLang="ja-JP" sz="2400" b="0" i="1" smtClean="0">
                                  <a:latin typeface="Cambria Math" panose="02040503050406030204" pitchFamily="18" charset="0"/>
                                </a:rPr>
                                <m:t>3</m:t>
                              </m:r>
                            </m:sup>
                          </m:sSup>
                          <m:r>
                            <a:rPr kumimoji="1" lang="en-US" altLang="ja-JP" sz="2400" b="0" i="1" smtClean="0">
                              <a:latin typeface="Cambria Math" panose="02040503050406030204" pitchFamily="18" charset="0"/>
                            </a:rPr>
                            <m:t>𝑑𝑥</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𝑥</m:t>
                              </m:r>
                            </m:e>
                            <m:sup>
                              <m:r>
                                <a:rPr kumimoji="1" lang="en-US" altLang="ja-JP" sz="2400" b="0" i="1" smtClean="0">
                                  <a:latin typeface="Cambria Math" panose="02040503050406030204" pitchFamily="18" charset="0"/>
                                </a:rPr>
                                <m:t>4</m:t>
                              </m:r>
                            </m:sup>
                          </m:sSup>
                        </m:num>
                        <m:den>
                          <m:r>
                            <a:rPr kumimoji="1" lang="en-US" altLang="ja-JP" sz="2400" b="0" i="1" smtClean="0">
                              <a:latin typeface="Cambria Math" panose="02040503050406030204" pitchFamily="18" charset="0"/>
                            </a:rPr>
                            <m:t>4</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𝐶</m:t>
                      </m:r>
                    </m:oMath>
                  </m:oMathPara>
                </a14:m>
                <a:endParaRPr lang="en-US" altLang="ja-JP" sz="2400" dirty="0"/>
              </a:p>
              <a:p>
                <a:pPr marL="0" indent="0">
                  <a:buNone/>
                </a:pPr>
                <a:endParaRPr lang="en-US" altLang="ja-JP" sz="2400" dirty="0"/>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ja-JP" altLang="en-US" sz="2400" i="1" smtClean="0">
                              <a:latin typeface="Cambria Math" panose="02040503050406030204" pitchFamily="18" charset="0"/>
                            </a:rPr>
                          </m:ctrlPr>
                        </m:naryPr>
                        <m:sub/>
                        <m:sup/>
                        <m:e>
                          <m:f>
                            <m:fPr>
                              <m:ctrlPr>
                                <a:rPr kumimoji="1" lang="en-US" altLang="ja-JP" sz="2400" i="1" smtClean="0">
                                  <a:latin typeface="Cambria Math" panose="02040503050406030204" pitchFamily="18" charset="0"/>
                                </a:rPr>
                              </m:ctrlPr>
                            </m:fPr>
                            <m:num>
                              <m:r>
                                <a:rPr kumimoji="1" lang="en-US" altLang="ja-JP" sz="2400" b="0" i="1" smtClean="0">
                                  <a:latin typeface="Cambria Math" panose="02040503050406030204" pitchFamily="18" charset="0"/>
                                </a:rPr>
                                <m:t>3</m:t>
                              </m:r>
                            </m:num>
                            <m:den>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𝑥</m:t>
                                  </m:r>
                                </m:e>
                                <m:sup>
                                  <m:r>
                                    <a:rPr kumimoji="1" lang="en-US" altLang="ja-JP" sz="2400" b="0" i="1" smtClean="0">
                                      <a:latin typeface="Cambria Math" panose="02040503050406030204" pitchFamily="18" charset="0"/>
                                    </a:rPr>
                                    <m:t>2</m:t>
                                  </m:r>
                                </m:sup>
                              </m:sSup>
                            </m:den>
                          </m:f>
                          <m:r>
                            <a:rPr kumimoji="1" lang="en-US" altLang="ja-JP" sz="2400" b="0" i="1" smtClean="0">
                              <a:latin typeface="Cambria Math" panose="02040503050406030204" pitchFamily="18" charset="0"/>
                            </a:rPr>
                            <m:t>𝑑𝑥</m:t>
                          </m:r>
                        </m:e>
                      </m:nary>
                      <m:r>
                        <a:rPr kumimoji="1" lang="en-US" altLang="ja-JP" sz="2400" b="0" i="1" smtClean="0">
                          <a:latin typeface="Cambria Math" panose="02040503050406030204" pitchFamily="18" charset="0"/>
                        </a:rPr>
                        <m:t>=3</m:t>
                      </m:r>
                      <m:nary>
                        <m:naryPr>
                          <m:limLoc m:val="undOvr"/>
                          <m:subHide m:val="on"/>
                          <m:supHide m:val="on"/>
                          <m:ctrlPr>
                            <a:rPr kumimoji="1" lang="en-US" altLang="ja-JP" sz="2400" b="0" i="1" smtClean="0">
                              <a:latin typeface="Cambria Math" panose="02040503050406030204" pitchFamily="18" charset="0"/>
                            </a:rPr>
                          </m:ctrlPr>
                        </m:naryPr>
                        <m:sub/>
                        <m:sup/>
                        <m:e>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𝑥</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𝑑𝑥</m:t>
                          </m:r>
                        </m:e>
                      </m:nary>
                      <m:r>
                        <a:rPr kumimoji="1" lang="en-US" altLang="ja-JP" sz="2400" b="0" i="1" smtClean="0">
                          <a:latin typeface="Cambria Math" panose="02040503050406030204" pitchFamily="18" charset="0"/>
                        </a:rPr>
                        <m:t>=3 </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𝑥</m:t>
                              </m:r>
                            </m:e>
                            <m:sup>
                              <m:r>
                                <a:rPr kumimoji="1" lang="en-US" altLang="ja-JP" sz="2400" b="0" i="1" smtClean="0">
                                  <a:latin typeface="Cambria Math" panose="02040503050406030204" pitchFamily="18" charset="0"/>
                                </a:rPr>
                                <m:t>−1</m:t>
                              </m:r>
                            </m:sup>
                          </m:sSup>
                        </m:num>
                        <m:den>
                          <m:r>
                            <a:rPr kumimoji="1" lang="en-US" altLang="ja-JP" sz="2400" b="0" i="1" smtClean="0">
                              <a:latin typeface="Cambria Math" panose="02040503050406030204" pitchFamily="18" charset="0"/>
                            </a:rPr>
                            <m:t>−1</m:t>
                          </m:r>
                        </m:den>
                      </m:f>
                      <m:r>
                        <a:rPr kumimoji="1" lang="en-US" altLang="ja-JP" sz="2400" b="0" i="0" smtClean="0">
                          <a:latin typeface="Cambria Math" panose="02040503050406030204" pitchFamily="18" charset="0"/>
                        </a:rPr>
                        <m:t>+</m:t>
                      </m:r>
                      <m:r>
                        <m:rPr>
                          <m:sty m:val="p"/>
                        </m:rPr>
                        <a:rPr kumimoji="1" lang="en-US" altLang="ja-JP" sz="2400" b="0" i="0" smtClean="0">
                          <a:latin typeface="Cambria Math" panose="02040503050406030204" pitchFamily="18" charset="0"/>
                        </a:rPr>
                        <m:t>C</m:t>
                      </m:r>
                      <m:r>
                        <a:rPr kumimoji="1" lang="en-US" altLang="ja-JP" sz="2400" b="0" i="0"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num>
                        <m:den>
                          <m:r>
                            <a:rPr kumimoji="1" lang="en-US" altLang="ja-JP" sz="2400" b="0" i="1" smtClean="0">
                              <a:latin typeface="Cambria Math" panose="02040503050406030204" pitchFamily="18" charset="0"/>
                            </a:rPr>
                            <m:t>𝑥</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𝐶</m:t>
                      </m:r>
                    </m:oMath>
                  </m:oMathPara>
                </a14:m>
                <a:endParaRPr kumimoji="1" lang="en-US" altLang="ja-JP" sz="2400" dirty="0"/>
              </a:p>
              <a:p>
                <a:pPr marL="0" indent="0">
                  <a:buNone/>
                </a:pPr>
                <a:endParaRPr kumimoji="1" lang="en-US" altLang="ja-JP" sz="2400" dirty="0"/>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ja-JP" altLang="en-US" sz="2400" i="1" smtClean="0">
                              <a:latin typeface="Cambria Math" panose="02040503050406030204" pitchFamily="18" charset="0"/>
                            </a:rPr>
                          </m:ctrlPr>
                        </m:naryPr>
                        <m:sub/>
                        <m:sup/>
                        <m:e>
                          <m:sSup>
                            <m:sSupPr>
                              <m:ctrlPr>
                                <a:rPr kumimoji="1" lang="en-US" altLang="ja-JP" sz="2400" i="1" smtClean="0">
                                  <a:latin typeface="Cambria Math" panose="02040503050406030204" pitchFamily="18" charset="0"/>
                                </a:rPr>
                              </m:ctrlPr>
                            </m:sSupPr>
                            <m:e>
                              <m:r>
                                <a:rPr kumimoji="1" lang="en-US" altLang="ja-JP" sz="2400" b="0" i="1" smtClean="0">
                                  <a:latin typeface="Cambria Math" panose="02040503050406030204" pitchFamily="18" charset="0"/>
                                </a:rPr>
                                <m:t>𝑒</m:t>
                              </m:r>
                            </m:e>
                            <m:sup>
                              <m:r>
                                <a:rPr kumimoji="1" lang="en-US" altLang="ja-JP" sz="2400" b="0" i="1" smtClean="0">
                                  <a:latin typeface="Cambria Math" panose="02040503050406030204" pitchFamily="18" charset="0"/>
                                </a:rPr>
                                <m:t>𝑥</m:t>
                              </m:r>
                            </m:sup>
                          </m:sSup>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num>
                            <m:den>
                              <m:r>
                                <a:rPr kumimoji="1" lang="en-US" altLang="ja-JP" sz="2400" b="0" i="1" smtClean="0">
                                  <a:latin typeface="Cambria Math" panose="02040503050406030204" pitchFamily="18" charset="0"/>
                                </a:rPr>
                                <m:t>𝑥</m:t>
                              </m:r>
                            </m:den>
                          </m:f>
                          <m:r>
                            <a:rPr kumimoji="1" lang="en-US" altLang="ja-JP" sz="2400" b="0" i="1" smtClean="0">
                              <a:latin typeface="Cambria Math" panose="02040503050406030204" pitchFamily="18" charset="0"/>
                            </a:rPr>
                            <m:t>𝑑𝑥</m:t>
                          </m:r>
                        </m:e>
                      </m:nary>
                      <m:r>
                        <a:rPr kumimoji="1" lang="en-US" altLang="ja-JP" sz="2400" b="0" i="1" smtClean="0">
                          <a:latin typeface="Cambria Math" panose="02040503050406030204" pitchFamily="18" charset="0"/>
                        </a:rPr>
                        <m:t>=</m:t>
                      </m:r>
                      <m:nary>
                        <m:naryPr>
                          <m:limLoc m:val="undOvr"/>
                          <m:subHide m:val="on"/>
                          <m:supHide m:val="on"/>
                          <m:ctrlPr>
                            <a:rPr kumimoji="1" lang="en-US" altLang="ja-JP" sz="2400" b="0" i="1" smtClean="0">
                              <a:latin typeface="Cambria Math" panose="02040503050406030204" pitchFamily="18" charset="0"/>
                            </a:rPr>
                          </m:ctrlPr>
                        </m:naryPr>
                        <m:sub/>
                        <m:sup/>
                        <m:e>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𝑒</m:t>
                              </m:r>
                            </m:e>
                            <m:sup>
                              <m:r>
                                <a:rPr kumimoji="1" lang="en-US" altLang="ja-JP" sz="2400" b="0" i="1" smtClean="0">
                                  <a:latin typeface="Cambria Math" panose="02040503050406030204" pitchFamily="18" charset="0"/>
                                </a:rPr>
                                <m:t>𝑥</m:t>
                              </m:r>
                            </m:sup>
                          </m:sSup>
                          <m:r>
                            <a:rPr kumimoji="1" lang="en-US" altLang="ja-JP" sz="2400" b="0" i="1" smtClean="0">
                              <a:latin typeface="Cambria Math" panose="02040503050406030204" pitchFamily="18" charset="0"/>
                            </a:rPr>
                            <m:t>𝑑𝑥</m:t>
                          </m:r>
                        </m:e>
                      </m:nary>
                      <m:r>
                        <a:rPr kumimoji="1" lang="en-US" altLang="ja-JP" sz="2400" b="0" i="1" smtClean="0">
                          <a:latin typeface="Cambria Math" panose="02040503050406030204" pitchFamily="18" charset="0"/>
                        </a:rPr>
                        <m:t>+</m:t>
                      </m:r>
                      <m:nary>
                        <m:naryPr>
                          <m:limLoc m:val="undOvr"/>
                          <m:subHide m:val="on"/>
                          <m:supHide m:val="on"/>
                          <m:ctrlPr>
                            <a:rPr kumimoji="1" lang="en-US" altLang="ja-JP" sz="2400" b="0" i="1" smtClean="0">
                              <a:latin typeface="Cambria Math" panose="02040503050406030204" pitchFamily="18" charset="0"/>
                            </a:rPr>
                          </m:ctrlPr>
                        </m:naryPr>
                        <m:sub/>
                        <m:sup/>
                        <m:e>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num>
                            <m:den>
                              <m:r>
                                <a:rPr kumimoji="1" lang="en-US" altLang="ja-JP" sz="2400" b="0" i="1" smtClean="0">
                                  <a:latin typeface="Cambria Math" panose="02040503050406030204" pitchFamily="18" charset="0"/>
                                </a:rPr>
                                <m:t>𝑥</m:t>
                              </m:r>
                            </m:den>
                          </m:f>
                          <m:r>
                            <a:rPr kumimoji="1" lang="en-US" altLang="ja-JP" sz="2400" b="0" i="1" smtClean="0">
                              <a:latin typeface="Cambria Math" panose="02040503050406030204" pitchFamily="18" charset="0"/>
                            </a:rPr>
                            <m:t>𝑑𝑥</m:t>
                          </m:r>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𝑒</m:t>
                              </m:r>
                            </m:e>
                            <m:sup>
                              <m:r>
                                <a:rPr kumimoji="1" lang="en-US" altLang="ja-JP" sz="2400" b="0" i="1" smtClean="0">
                                  <a:latin typeface="Cambria Math" panose="02040503050406030204" pitchFamily="18" charset="0"/>
                                </a:rPr>
                                <m:t>𝑥</m:t>
                              </m:r>
                            </m:sup>
                          </m:sSup>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r>
                                <a:rPr kumimoji="1" lang="en-US" altLang="ja-JP" sz="2400" b="0" i="0" smtClean="0">
                                  <a:latin typeface="Cambria Math" panose="02040503050406030204" pitchFamily="18" charset="0"/>
                                </a:rPr>
                                <m:t>3</m:t>
                              </m:r>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𝑥</m:t>
                              </m:r>
                            </m:e>
                          </m:func>
                        </m:e>
                      </m:nary>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𝐶</m:t>
                      </m:r>
                    </m:oMath>
                  </m:oMathPara>
                </a14:m>
                <a:endParaRPr lang="en-US" altLang="ja-JP" sz="2400" dirty="0"/>
              </a:p>
              <a:p>
                <a:pPr marL="0" indent="0">
                  <a:buNone/>
                </a:pPr>
                <a:endParaRPr lang="en-US" altLang="ja-JP" sz="2400" dirty="0"/>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ja-JP" altLang="en-US" sz="2400" i="1" smtClean="0">
                              <a:latin typeface="Cambria Math" panose="02040503050406030204" pitchFamily="18" charset="0"/>
                            </a:rPr>
                          </m:ctrlPr>
                        </m:naryPr>
                        <m:sub/>
                        <m:sup/>
                        <m:e>
                          <m:func>
                            <m:funcPr>
                              <m:ctrlPr>
                                <a:rPr kumimoji="1" lang="en-US" altLang="ja-JP" sz="2400" i="1" smtClean="0">
                                  <a:latin typeface="Cambria Math" panose="02040503050406030204" pitchFamily="18" charset="0"/>
                                </a:rPr>
                              </m:ctrlPr>
                            </m:funcPr>
                            <m:fName>
                              <m:r>
                                <a:rPr kumimoji="1" lang="en-US" altLang="ja-JP" sz="2400" b="0" i="0" smtClean="0">
                                  <a:latin typeface="Cambria Math" panose="02040503050406030204" pitchFamily="18" charset="0"/>
                                </a:rPr>
                                <m:t>5</m:t>
                              </m:r>
                              <m:r>
                                <m:rPr>
                                  <m:sty m:val="p"/>
                                </m:rPr>
                                <a:rPr kumimoji="1" lang="en-US" altLang="ja-JP" sz="2400" i="0" smtClean="0">
                                  <a:latin typeface="Cambria Math" panose="02040503050406030204" pitchFamily="18" charset="0"/>
                                </a:rPr>
                                <m:t>sin</m:t>
                              </m:r>
                            </m:fName>
                            <m:e>
                              <m:r>
                                <a:rPr kumimoji="1" lang="en-US" altLang="ja-JP" sz="2400" b="0" i="1" smtClean="0">
                                  <a:latin typeface="Cambria Math" panose="02040503050406030204" pitchFamily="18" charset="0"/>
                                </a:rPr>
                                <m:t>𝑥</m:t>
                              </m:r>
                            </m:e>
                          </m:func>
                          <m:r>
                            <a:rPr kumimoji="1" lang="en-US" altLang="ja-JP" sz="2400" b="0" i="1" smtClean="0">
                              <a:latin typeface="Cambria Math" panose="02040503050406030204" pitchFamily="18" charset="0"/>
                            </a:rPr>
                            <m:t>𝑑𝑥</m:t>
                          </m:r>
                        </m:e>
                      </m:nary>
                      <m:r>
                        <a:rPr kumimoji="1" lang="en-US" altLang="ja-JP" sz="2400" b="0" i="1" smtClean="0">
                          <a:latin typeface="Cambria Math" panose="02040503050406030204" pitchFamily="18" charset="0"/>
                        </a:rPr>
                        <m:t>=−5</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cos</m:t>
                          </m:r>
                        </m:fName>
                        <m:e>
                          <m:r>
                            <a:rPr kumimoji="1" lang="en-US" altLang="ja-JP" sz="2400" b="0" i="1" smtClean="0">
                              <a:latin typeface="Cambria Math" panose="02040503050406030204" pitchFamily="18" charset="0"/>
                            </a:rPr>
                            <m:t>𝑥</m:t>
                          </m:r>
                        </m:e>
                      </m:fun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𝐶</m:t>
                      </m:r>
                    </m:oMath>
                  </m:oMathPara>
                </a14:m>
                <a:endParaRPr kumimoji="1" lang="en-US" altLang="ja-JP" sz="2400" dirty="0"/>
              </a:p>
            </p:txBody>
          </p:sp>
        </mc:Choice>
        <mc:Fallback>
          <p:sp>
            <p:nvSpPr>
              <p:cNvPr id="9" name="コンテンツ プレースホルダー 2">
                <a:extLst>
                  <a:ext uri="{FF2B5EF4-FFF2-40B4-BE49-F238E27FC236}">
                    <a16:creationId xmlns:a16="http://schemas.microsoft.com/office/drawing/2014/main" id="{A209F347-68B3-B08B-0457-0CADBA111081}"/>
                  </a:ext>
                </a:extLst>
              </p:cNvPr>
              <p:cNvSpPr>
                <a:spLocks noGrp="1" noRot="1" noChangeAspect="1" noMove="1" noResize="1" noEditPoints="1" noAdjustHandles="1" noChangeArrowheads="1" noChangeShapeType="1" noTextEdit="1"/>
              </p:cNvSpPr>
              <p:nvPr>
                <p:ph idx="1"/>
              </p:nvPr>
            </p:nvSpPr>
            <p:spPr>
              <a:xfrm>
                <a:off x="838200" y="1447060"/>
                <a:ext cx="10515600" cy="4729903"/>
              </a:xfrm>
              <a:blipFill>
                <a:blip r:embed="rId2"/>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F7B6952D-6B17-437E-64EA-BAB2A63739E1}"/>
              </a:ext>
            </a:extLst>
          </p:cNvPr>
          <p:cNvSpPr txBox="1"/>
          <p:nvPr/>
        </p:nvSpPr>
        <p:spPr>
          <a:xfrm>
            <a:off x="1677880" y="1594450"/>
            <a:ext cx="816746" cy="369332"/>
          </a:xfrm>
          <a:prstGeom prst="rect">
            <a:avLst/>
          </a:prstGeom>
          <a:noFill/>
        </p:spPr>
        <p:txBody>
          <a:bodyPr wrap="square" rtlCol="0">
            <a:spAutoFit/>
          </a:bodyPr>
          <a:lstStyle/>
          <a:p>
            <a:r>
              <a:rPr lang="ja-JP" altLang="en-US" dirty="0"/>
              <a:t>例題</a:t>
            </a:r>
            <a:r>
              <a:rPr lang="en-US" altLang="ja-JP" dirty="0"/>
              <a:t>2</a:t>
            </a:r>
            <a:endParaRPr kumimoji="1" lang="ja-JP" altLang="en-US" dirty="0"/>
          </a:p>
        </p:txBody>
      </p:sp>
      <p:sp>
        <p:nvSpPr>
          <p:cNvPr id="15" name="テキスト ボックス 14">
            <a:extLst>
              <a:ext uri="{FF2B5EF4-FFF2-40B4-BE49-F238E27FC236}">
                <a16:creationId xmlns:a16="http://schemas.microsoft.com/office/drawing/2014/main" id="{BF164F93-3AAB-78B6-7309-0C82027377C2}"/>
              </a:ext>
            </a:extLst>
          </p:cNvPr>
          <p:cNvSpPr txBox="1"/>
          <p:nvPr/>
        </p:nvSpPr>
        <p:spPr>
          <a:xfrm>
            <a:off x="1677880" y="2857520"/>
            <a:ext cx="816746" cy="369332"/>
          </a:xfrm>
          <a:prstGeom prst="rect">
            <a:avLst/>
          </a:prstGeom>
          <a:noFill/>
        </p:spPr>
        <p:txBody>
          <a:bodyPr wrap="square" rtlCol="0">
            <a:spAutoFit/>
          </a:bodyPr>
          <a:lstStyle/>
          <a:p>
            <a:r>
              <a:rPr lang="ja-JP" altLang="en-US" dirty="0"/>
              <a:t>例題</a:t>
            </a:r>
            <a:r>
              <a:rPr lang="en-US" altLang="ja-JP" dirty="0"/>
              <a:t>3</a:t>
            </a:r>
            <a:endParaRPr kumimoji="1" lang="ja-JP" altLang="en-US" dirty="0"/>
          </a:p>
        </p:txBody>
      </p:sp>
      <p:sp>
        <p:nvSpPr>
          <p:cNvPr id="16" name="テキスト ボックス 15">
            <a:extLst>
              <a:ext uri="{FF2B5EF4-FFF2-40B4-BE49-F238E27FC236}">
                <a16:creationId xmlns:a16="http://schemas.microsoft.com/office/drawing/2014/main" id="{B3AD6A9F-CDB3-74C6-236F-8C0850CC6C9C}"/>
              </a:ext>
            </a:extLst>
          </p:cNvPr>
          <p:cNvSpPr txBox="1"/>
          <p:nvPr/>
        </p:nvSpPr>
        <p:spPr>
          <a:xfrm>
            <a:off x="1677880" y="4117008"/>
            <a:ext cx="816746" cy="369332"/>
          </a:xfrm>
          <a:prstGeom prst="rect">
            <a:avLst/>
          </a:prstGeom>
          <a:noFill/>
        </p:spPr>
        <p:txBody>
          <a:bodyPr wrap="square" rtlCol="0">
            <a:spAutoFit/>
          </a:bodyPr>
          <a:lstStyle/>
          <a:p>
            <a:r>
              <a:rPr lang="ja-JP" altLang="en-US" dirty="0"/>
              <a:t>例題</a:t>
            </a:r>
            <a:r>
              <a:rPr lang="en-US" altLang="ja-JP" dirty="0"/>
              <a:t>4</a:t>
            </a:r>
            <a:endParaRPr kumimoji="1" lang="ja-JP" altLang="en-US" dirty="0"/>
          </a:p>
        </p:txBody>
      </p:sp>
      <p:sp>
        <p:nvSpPr>
          <p:cNvPr id="17" name="テキスト ボックス 16">
            <a:extLst>
              <a:ext uri="{FF2B5EF4-FFF2-40B4-BE49-F238E27FC236}">
                <a16:creationId xmlns:a16="http://schemas.microsoft.com/office/drawing/2014/main" id="{238FC30F-42F9-A37E-1C88-390FF426B5D9}"/>
              </a:ext>
            </a:extLst>
          </p:cNvPr>
          <p:cNvSpPr txBox="1"/>
          <p:nvPr/>
        </p:nvSpPr>
        <p:spPr>
          <a:xfrm>
            <a:off x="1677880" y="5410020"/>
            <a:ext cx="816746" cy="369332"/>
          </a:xfrm>
          <a:prstGeom prst="rect">
            <a:avLst/>
          </a:prstGeom>
          <a:noFill/>
        </p:spPr>
        <p:txBody>
          <a:bodyPr wrap="square" rtlCol="0">
            <a:spAutoFit/>
          </a:bodyPr>
          <a:lstStyle/>
          <a:p>
            <a:r>
              <a:rPr lang="ja-JP" altLang="en-US" dirty="0"/>
              <a:t>例題</a:t>
            </a:r>
            <a:r>
              <a:rPr lang="en-US" altLang="ja-JP" dirty="0"/>
              <a:t>5</a:t>
            </a:r>
            <a:endParaRPr kumimoji="1" lang="ja-JP" altLang="en-US" dirty="0"/>
          </a:p>
        </p:txBody>
      </p:sp>
    </p:spTree>
    <p:extLst>
      <p:ext uri="{BB962C8B-B14F-4D97-AF65-F5344CB8AC3E}">
        <p14:creationId xmlns:p14="http://schemas.microsoft.com/office/powerpoint/2010/main" val="3156035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542F63-2E31-BEF7-EF53-4E4C7C028910}"/>
              </a:ext>
            </a:extLst>
          </p:cNvPr>
          <p:cNvSpPr>
            <a:spLocks noGrp="1"/>
          </p:cNvSpPr>
          <p:nvPr>
            <p:ph type="title"/>
          </p:nvPr>
        </p:nvSpPr>
        <p:spPr/>
        <p:txBody>
          <a:bodyPr/>
          <a:lstStyle/>
          <a:p>
            <a:r>
              <a:rPr lang="ja-JP" altLang="en-US" dirty="0"/>
              <a:t>検算するときには微分をするべし</a:t>
            </a:r>
            <a:endParaRPr kumimoji="1" lang="ja-JP" altLang="en-US" dirty="0"/>
          </a:p>
        </p:txBody>
      </p:sp>
      <p:sp>
        <p:nvSpPr>
          <p:cNvPr id="3" name="コンテンツ プレースホルダー 2">
            <a:extLst>
              <a:ext uri="{FF2B5EF4-FFF2-40B4-BE49-F238E27FC236}">
                <a16:creationId xmlns:a16="http://schemas.microsoft.com/office/drawing/2014/main" id="{54753F52-A633-CD89-A19E-0D2C82FCE32C}"/>
              </a:ext>
            </a:extLst>
          </p:cNvPr>
          <p:cNvSpPr>
            <a:spLocks noGrp="1"/>
          </p:cNvSpPr>
          <p:nvPr>
            <p:ph idx="1"/>
          </p:nvPr>
        </p:nvSpPr>
        <p:spPr/>
        <p:txBody>
          <a:bodyPr/>
          <a:lstStyle/>
          <a:p>
            <a:pPr marL="0" indent="0">
              <a:buNone/>
            </a:pPr>
            <a:r>
              <a:rPr kumimoji="1" lang="ja-JP" altLang="en-US" dirty="0"/>
              <a:t>不定積分の結果が正しいかどうかの検算する際は、右辺の微分を実行してみればすぐわかる。一般に、</a:t>
            </a:r>
            <a:r>
              <a:rPr kumimoji="1" lang="ja-JP" altLang="en-US" u="sng" dirty="0"/>
              <a:t>微分を行うほうが積分を求めるよりも簡単である</a:t>
            </a:r>
            <a:r>
              <a:rPr kumimoji="1" lang="ja-JP" altLang="en-US" dirty="0"/>
              <a:t>。</a:t>
            </a:r>
          </a:p>
        </p:txBody>
      </p:sp>
    </p:spTree>
    <p:extLst>
      <p:ext uri="{BB962C8B-B14F-4D97-AF65-F5344CB8AC3E}">
        <p14:creationId xmlns:p14="http://schemas.microsoft.com/office/powerpoint/2010/main" val="1477320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01AAC6-D516-DFE9-B176-8A588A2A5772}"/>
              </a:ext>
            </a:extLst>
          </p:cNvPr>
          <p:cNvSpPr>
            <a:spLocks noGrp="1"/>
          </p:cNvSpPr>
          <p:nvPr>
            <p:ph type="title"/>
          </p:nvPr>
        </p:nvSpPr>
        <p:spPr/>
        <p:txBody>
          <a:bodyPr/>
          <a:lstStyle/>
          <a:p>
            <a:r>
              <a:rPr kumimoji="1" lang="ja-JP" altLang="en-US" dirty="0"/>
              <a:t>一応の宿題</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FA9E6C6-3351-1486-C74C-5F8E18AF3746}"/>
                  </a:ext>
                </a:extLst>
              </p:cNvPr>
              <p:cNvSpPr>
                <a:spLocks noGrp="1"/>
              </p:cNvSpPr>
              <p:nvPr>
                <p:ph idx="1"/>
              </p:nvPr>
            </p:nvSpPr>
            <p:spPr/>
            <p:txBody>
              <a:bodyPr/>
              <a:lstStyle/>
              <a:p>
                <a:pPr marL="0" indent="0">
                  <a:buNone/>
                </a:pPr>
                <a:r>
                  <a:rPr kumimoji="1" lang="en-US" altLang="ja-JP" dirty="0"/>
                  <a:t>a</a:t>
                </a:r>
                <a:r>
                  <a:rPr kumimoji="1" lang="ja-JP" altLang="en-US" dirty="0"/>
                  <a:t>を定数とするとき</a:t>
                </a:r>
                <a:endParaRPr kumimoji="1" lang="en-US" altLang="ja-JP" dirty="0"/>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ja-JP" altLang="en-US" i="1" smtClean="0">
                              <a:latin typeface="Cambria Math" panose="02040503050406030204" pitchFamily="18" charset="0"/>
                            </a:rPr>
                          </m:ctrlPr>
                        </m:naryPr>
                        <m:sub/>
                        <m:sup/>
                        <m:e>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sin</m:t>
                              </m:r>
                            </m:fName>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𝑎𝑥</m:t>
                                  </m:r>
                                </m:e>
                              </m:d>
                            </m:e>
                          </m:func>
                          <m:r>
                            <a:rPr kumimoji="1" lang="en-US" altLang="ja-JP" b="0" i="1" smtClean="0">
                              <a:latin typeface="Cambria Math" panose="02040503050406030204" pitchFamily="18" charset="0"/>
                            </a:rPr>
                            <m:t>𝑑𝑥</m:t>
                          </m:r>
                        </m:e>
                      </m:nary>
                    </m:oMath>
                  </m:oMathPara>
                </a14:m>
                <a:endParaRPr kumimoji="1" lang="en-US" altLang="ja-JP" dirty="0"/>
              </a:p>
              <a:p>
                <a:pPr marL="0" indent="0">
                  <a:buNone/>
                </a:pPr>
                <a:r>
                  <a:rPr lang="ja-JP" altLang="en-US" dirty="0"/>
                  <a:t>を求めよ。</a:t>
                </a:r>
                <a:endParaRPr kumimoji="1" lang="ja-JP" altLang="en-US" dirty="0"/>
              </a:p>
            </p:txBody>
          </p:sp>
        </mc:Choice>
        <mc:Fallback>
          <p:sp>
            <p:nvSpPr>
              <p:cNvPr id="3" name="コンテンツ プレースホルダー 2">
                <a:extLst>
                  <a:ext uri="{FF2B5EF4-FFF2-40B4-BE49-F238E27FC236}">
                    <a16:creationId xmlns:a16="http://schemas.microsoft.com/office/drawing/2014/main" id="{FFA9E6C6-3351-1486-C74C-5F8E18AF374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14218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D1D099-644E-3F5D-2DD5-6B069926F1EC}"/>
              </a:ext>
            </a:extLst>
          </p:cNvPr>
          <p:cNvSpPr>
            <a:spLocks noGrp="1"/>
          </p:cNvSpPr>
          <p:nvPr>
            <p:ph type="title"/>
          </p:nvPr>
        </p:nvSpPr>
        <p:spPr>
          <a:xfrm>
            <a:off x="4895295" y="2913016"/>
            <a:ext cx="3272161" cy="1325563"/>
          </a:xfrm>
        </p:spPr>
        <p:txBody>
          <a:bodyPr/>
          <a:lstStyle/>
          <a:p>
            <a:r>
              <a:rPr kumimoji="1" lang="ja-JP" altLang="en-US" dirty="0"/>
              <a:t>おわり</a:t>
            </a:r>
          </a:p>
        </p:txBody>
      </p:sp>
    </p:spTree>
    <p:extLst>
      <p:ext uri="{BB962C8B-B14F-4D97-AF65-F5344CB8AC3E}">
        <p14:creationId xmlns:p14="http://schemas.microsoft.com/office/powerpoint/2010/main" val="2723476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6F44BC-EAE2-4315-9BBF-529329BE5D9B}"/>
              </a:ext>
            </a:extLst>
          </p:cNvPr>
          <p:cNvSpPr>
            <a:spLocks noGrp="1"/>
          </p:cNvSpPr>
          <p:nvPr>
            <p:ph type="title"/>
          </p:nvPr>
        </p:nvSpPr>
        <p:spPr/>
        <p:txBody>
          <a:bodyPr/>
          <a:lstStyle/>
          <a:p>
            <a:r>
              <a:rPr kumimoji="1" lang="ja-JP" altLang="en-US" dirty="0"/>
              <a:t>逆演算の例</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4EF11330-26BE-EF4F-11D3-F62B46EFC37A}"/>
              </a:ext>
            </a:extLst>
          </p:cNvPr>
          <p:cNvSpPr>
            <a:spLocks noGrp="1"/>
          </p:cNvSpPr>
          <p:nvPr>
            <p:ph idx="1"/>
          </p:nvPr>
        </p:nvSpPr>
        <p:spPr>
          <a:xfrm>
            <a:off x="838200" y="1825625"/>
            <a:ext cx="10515600" cy="2586577"/>
          </a:xfrm>
        </p:spPr>
        <p:txBody>
          <a:bodyPr>
            <a:normAutofit/>
          </a:bodyPr>
          <a:lstStyle/>
          <a:p>
            <a:pPr marL="0" indent="0">
              <a:buNone/>
            </a:pPr>
            <a:r>
              <a:rPr lang="ja-JP" altLang="en-US" sz="2000" dirty="0"/>
              <a:t>ある数</a:t>
            </a:r>
            <a:r>
              <a:rPr lang="en-US" altLang="ja-JP" sz="2000" dirty="0"/>
              <a:t>a</a:t>
            </a:r>
            <a:r>
              <a:rPr lang="ja-JP" altLang="en-US" sz="2000" dirty="0"/>
              <a:t>を考える。</a:t>
            </a:r>
            <a:endParaRPr lang="en-US" altLang="ja-JP" sz="2000" dirty="0"/>
          </a:p>
          <a:p>
            <a:pPr marL="0" indent="0">
              <a:buNone/>
            </a:pPr>
            <a:r>
              <a:rPr lang="en-US" altLang="ja-JP" sz="2000" dirty="0"/>
              <a:t>1.a</a:t>
            </a:r>
            <a:r>
              <a:rPr lang="ja-JP" altLang="en-US" sz="2000" dirty="0"/>
              <a:t>に</a:t>
            </a:r>
            <a:r>
              <a:rPr lang="en-US" altLang="ja-JP" sz="2000" dirty="0"/>
              <a:t>1</a:t>
            </a:r>
            <a:r>
              <a:rPr lang="ja-JP" altLang="en-US" sz="2000" dirty="0"/>
              <a:t>を足す。</a:t>
            </a:r>
            <a:endParaRPr lang="en-US" altLang="ja-JP" sz="2000" dirty="0"/>
          </a:p>
          <a:p>
            <a:pPr marL="0" indent="0">
              <a:buNone/>
            </a:pPr>
            <a:r>
              <a:rPr lang="en-US" altLang="ja-JP" sz="2000" dirty="0"/>
              <a:t>2.a</a:t>
            </a:r>
            <a:r>
              <a:rPr lang="ja-JP" altLang="en-US" sz="2000" dirty="0"/>
              <a:t>から</a:t>
            </a:r>
            <a:r>
              <a:rPr lang="en-US" altLang="ja-JP" sz="2000" dirty="0"/>
              <a:t>1</a:t>
            </a:r>
            <a:r>
              <a:rPr lang="ja-JP" altLang="en-US" sz="2000" dirty="0"/>
              <a:t>を引く</a:t>
            </a:r>
            <a:endParaRPr lang="en-US" altLang="ja-JP" sz="2000" dirty="0"/>
          </a:p>
          <a:p>
            <a:pPr marL="0" indent="0">
              <a:buNone/>
            </a:pPr>
            <a:endParaRPr lang="en-US" altLang="ja-JP" sz="2000" dirty="0"/>
          </a:p>
          <a:p>
            <a:pPr marL="0" indent="0">
              <a:buNone/>
            </a:pPr>
            <a:r>
              <a:rPr lang="ja-JP" altLang="en-US" sz="2000" dirty="0"/>
              <a:t>この</a:t>
            </a:r>
            <a:r>
              <a:rPr lang="en-US" altLang="ja-JP" sz="2000" dirty="0"/>
              <a:t>1,2</a:t>
            </a:r>
            <a:r>
              <a:rPr lang="ja-JP" altLang="en-US" sz="2000" dirty="0"/>
              <a:t>の演算を行うと計算結果は</a:t>
            </a:r>
            <a:r>
              <a:rPr lang="en-US" altLang="ja-JP" sz="2000" dirty="0"/>
              <a:t>a</a:t>
            </a:r>
            <a:r>
              <a:rPr lang="ja-JP" altLang="en-US" sz="2000" dirty="0"/>
              <a:t>になる。これは、足したり引いたりする数を変えても成り立つ。つまり、下図の関係が成り立つ。</a:t>
            </a:r>
            <a:endParaRPr lang="en-US" altLang="ja-JP" sz="2000" dirty="0"/>
          </a:p>
        </p:txBody>
      </p:sp>
      <p:sp>
        <p:nvSpPr>
          <p:cNvPr id="4" name="正方形/長方形 3">
            <a:extLst>
              <a:ext uri="{FF2B5EF4-FFF2-40B4-BE49-F238E27FC236}">
                <a16:creationId xmlns:a16="http://schemas.microsoft.com/office/drawing/2014/main" id="{27CD4090-E51B-0B63-5861-63A91D3959DC}"/>
              </a:ext>
            </a:extLst>
          </p:cNvPr>
          <p:cNvSpPr/>
          <p:nvPr/>
        </p:nvSpPr>
        <p:spPr>
          <a:xfrm>
            <a:off x="1775535" y="4547139"/>
            <a:ext cx="1260629" cy="7634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a</a:t>
            </a:r>
            <a:endParaRPr kumimoji="1" lang="ja-JP" altLang="en-US" dirty="0"/>
          </a:p>
        </p:txBody>
      </p:sp>
      <p:sp>
        <p:nvSpPr>
          <p:cNvPr id="5" name="正方形/長方形 4">
            <a:extLst>
              <a:ext uri="{FF2B5EF4-FFF2-40B4-BE49-F238E27FC236}">
                <a16:creationId xmlns:a16="http://schemas.microsoft.com/office/drawing/2014/main" id="{AECAACB8-90DC-CE12-D447-D8894F131AC6}"/>
              </a:ext>
            </a:extLst>
          </p:cNvPr>
          <p:cNvSpPr/>
          <p:nvPr/>
        </p:nvSpPr>
        <p:spPr>
          <a:xfrm>
            <a:off x="7520867" y="4547139"/>
            <a:ext cx="1260629" cy="7634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1" lang="en-US" altLang="ja-JP" dirty="0"/>
              <a:t>a+1</a:t>
            </a:r>
            <a:endParaRPr kumimoji="1" lang="ja-JP" altLang="en-US" dirty="0"/>
          </a:p>
        </p:txBody>
      </p:sp>
      <p:sp>
        <p:nvSpPr>
          <p:cNvPr id="6" name="矢印: 下カーブ 5">
            <a:extLst>
              <a:ext uri="{FF2B5EF4-FFF2-40B4-BE49-F238E27FC236}">
                <a16:creationId xmlns:a16="http://schemas.microsoft.com/office/drawing/2014/main" id="{6649F656-D3A8-3997-5C38-63C4D74A879C}"/>
              </a:ext>
            </a:extLst>
          </p:cNvPr>
          <p:cNvSpPr/>
          <p:nvPr/>
        </p:nvSpPr>
        <p:spPr>
          <a:xfrm>
            <a:off x="2681056" y="4129001"/>
            <a:ext cx="5584055" cy="406601"/>
          </a:xfrm>
          <a:prstGeom prst="curvedDownArrow">
            <a:avLst>
              <a:gd name="adj1" fmla="val 30592"/>
              <a:gd name="adj2" fmla="val 76011"/>
              <a:gd name="adj3" fmla="val 25000"/>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solidFill>
                <a:schemeClr val="tx1"/>
              </a:solidFill>
            </a:endParaRPr>
          </a:p>
        </p:txBody>
      </p:sp>
      <p:sp>
        <p:nvSpPr>
          <p:cNvPr id="7" name="矢印: 上カーブ 6">
            <a:extLst>
              <a:ext uri="{FF2B5EF4-FFF2-40B4-BE49-F238E27FC236}">
                <a16:creationId xmlns:a16="http://schemas.microsoft.com/office/drawing/2014/main" id="{4FA5E3A2-6C89-B3D6-AE19-865B32C55479}"/>
              </a:ext>
            </a:extLst>
          </p:cNvPr>
          <p:cNvSpPr/>
          <p:nvPr/>
        </p:nvSpPr>
        <p:spPr>
          <a:xfrm flipH="1">
            <a:off x="2673659" y="5322155"/>
            <a:ext cx="5477522" cy="656947"/>
          </a:xfrm>
          <a:prstGeom prst="curvedUpArrow">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solidFill>
                <a:schemeClr val="tx1"/>
              </a:solidFill>
            </a:endParaRPr>
          </a:p>
        </p:txBody>
      </p:sp>
      <p:sp>
        <p:nvSpPr>
          <p:cNvPr id="8" name="四角形: 角を丸くする 7">
            <a:extLst>
              <a:ext uri="{FF2B5EF4-FFF2-40B4-BE49-F238E27FC236}">
                <a16:creationId xmlns:a16="http://schemas.microsoft.com/office/drawing/2014/main" id="{D3E18E1B-D983-89BE-249D-6D7509047B14}"/>
              </a:ext>
            </a:extLst>
          </p:cNvPr>
          <p:cNvSpPr/>
          <p:nvPr/>
        </p:nvSpPr>
        <p:spPr>
          <a:xfrm>
            <a:off x="4342659" y="4027351"/>
            <a:ext cx="1914617" cy="406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a:t>
            </a:r>
            <a:r>
              <a:rPr kumimoji="1" lang="ja-JP" altLang="en-US" dirty="0"/>
              <a:t>を加える</a:t>
            </a:r>
          </a:p>
        </p:txBody>
      </p:sp>
      <p:sp>
        <p:nvSpPr>
          <p:cNvPr id="9" name="四角形: 角を丸くする 8">
            <a:extLst>
              <a:ext uri="{FF2B5EF4-FFF2-40B4-BE49-F238E27FC236}">
                <a16:creationId xmlns:a16="http://schemas.microsoft.com/office/drawing/2014/main" id="{7DC3D60D-59F8-D8F4-FBE4-05C7BA9CFB67}"/>
              </a:ext>
            </a:extLst>
          </p:cNvPr>
          <p:cNvSpPr/>
          <p:nvPr/>
        </p:nvSpPr>
        <p:spPr>
          <a:xfrm>
            <a:off x="4342659" y="5775801"/>
            <a:ext cx="1914617" cy="406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dirty="0"/>
              <a:t>1</a:t>
            </a:r>
            <a:r>
              <a:rPr kumimoji="1" lang="ja-JP" altLang="en-US" dirty="0"/>
              <a:t>を</a:t>
            </a:r>
            <a:r>
              <a:rPr lang="ja-JP" altLang="en-US" dirty="0"/>
              <a:t>引く</a:t>
            </a:r>
            <a:endParaRPr kumimoji="1" lang="ja-JP" altLang="en-US" dirty="0"/>
          </a:p>
        </p:txBody>
      </p:sp>
      <p:sp>
        <p:nvSpPr>
          <p:cNvPr id="10" name="テキスト ボックス 9">
            <a:extLst>
              <a:ext uri="{FF2B5EF4-FFF2-40B4-BE49-F238E27FC236}">
                <a16:creationId xmlns:a16="http://schemas.microsoft.com/office/drawing/2014/main" id="{0948EA3C-A97C-496F-428B-B486892A7C12}"/>
              </a:ext>
            </a:extLst>
          </p:cNvPr>
          <p:cNvSpPr txBox="1"/>
          <p:nvPr/>
        </p:nvSpPr>
        <p:spPr>
          <a:xfrm>
            <a:off x="8265111" y="5775801"/>
            <a:ext cx="3000652" cy="646331"/>
          </a:xfrm>
          <a:prstGeom prst="rect">
            <a:avLst/>
          </a:prstGeom>
          <a:noFill/>
          <a:ln>
            <a:solidFill>
              <a:schemeClr val="tx1"/>
            </a:solidFill>
          </a:ln>
        </p:spPr>
        <p:txBody>
          <a:bodyPr wrap="square" rtlCol="0">
            <a:spAutoFit/>
          </a:bodyPr>
          <a:lstStyle/>
          <a:p>
            <a:r>
              <a:rPr kumimoji="1" lang="ja-JP" altLang="en-US" dirty="0"/>
              <a:t>つまり、足し算は引き算の</a:t>
            </a:r>
            <a:r>
              <a:rPr kumimoji="1" lang="ja-JP" altLang="en-US" b="1" dirty="0"/>
              <a:t>逆演算</a:t>
            </a:r>
            <a:r>
              <a:rPr kumimoji="1" lang="ja-JP" altLang="en-US" dirty="0"/>
              <a:t>であるといえる。</a:t>
            </a:r>
          </a:p>
        </p:txBody>
      </p:sp>
    </p:spTree>
    <p:extLst>
      <p:ext uri="{BB962C8B-B14F-4D97-AF65-F5344CB8AC3E}">
        <p14:creationId xmlns:p14="http://schemas.microsoft.com/office/powerpoint/2010/main" val="4733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DF0E2-4F20-A929-BEDF-FD52C387FDC1}"/>
              </a:ext>
            </a:extLst>
          </p:cNvPr>
          <p:cNvSpPr>
            <a:spLocks noGrp="1"/>
          </p:cNvSpPr>
          <p:nvPr>
            <p:ph type="title"/>
          </p:nvPr>
        </p:nvSpPr>
        <p:spPr/>
        <p:txBody>
          <a:bodyPr/>
          <a:lstStyle/>
          <a:p>
            <a:r>
              <a:rPr kumimoji="1" lang="ja-JP" altLang="en-US" dirty="0"/>
              <a:t>逆演算の例</a:t>
            </a:r>
            <a:r>
              <a:rPr kumimoji="1" lang="en-US" altLang="ja-JP" dirty="0"/>
              <a:t>2</a:t>
            </a:r>
            <a:endParaRPr kumimoji="1" lang="ja-JP" altLang="en-US" dirty="0"/>
          </a:p>
        </p:txBody>
      </p:sp>
      <p:sp>
        <p:nvSpPr>
          <p:cNvPr id="4" name="コンテンツ プレースホルダー 2">
            <a:extLst>
              <a:ext uri="{FF2B5EF4-FFF2-40B4-BE49-F238E27FC236}">
                <a16:creationId xmlns:a16="http://schemas.microsoft.com/office/drawing/2014/main" id="{C47582D9-AF7E-E8BE-A73F-BF62B081F6AF}"/>
              </a:ext>
            </a:extLst>
          </p:cNvPr>
          <p:cNvSpPr>
            <a:spLocks noGrp="1"/>
          </p:cNvSpPr>
          <p:nvPr>
            <p:ph idx="1"/>
          </p:nvPr>
        </p:nvSpPr>
        <p:spPr>
          <a:xfrm>
            <a:off x="838200" y="1825625"/>
            <a:ext cx="10515600" cy="2586577"/>
          </a:xfrm>
        </p:spPr>
        <p:txBody>
          <a:bodyPr>
            <a:normAutofit/>
          </a:bodyPr>
          <a:lstStyle/>
          <a:p>
            <a:pPr marL="0" indent="0">
              <a:buNone/>
            </a:pPr>
            <a:r>
              <a:rPr lang="ja-JP" altLang="en-US" sz="2000" dirty="0"/>
              <a:t>ある数</a:t>
            </a:r>
            <a:r>
              <a:rPr lang="en-US" altLang="ja-JP" sz="2000" dirty="0"/>
              <a:t>a</a:t>
            </a:r>
            <a:r>
              <a:rPr lang="ja-JP" altLang="en-US" sz="2000" dirty="0"/>
              <a:t>を考える。</a:t>
            </a:r>
            <a:endParaRPr lang="en-US" altLang="ja-JP" sz="2000" dirty="0"/>
          </a:p>
          <a:p>
            <a:pPr marL="0" indent="0">
              <a:buNone/>
            </a:pPr>
            <a:r>
              <a:rPr lang="en-US" altLang="ja-JP" sz="2000" dirty="0"/>
              <a:t>1.a</a:t>
            </a:r>
            <a:r>
              <a:rPr lang="ja-JP" altLang="en-US" sz="2000" dirty="0"/>
              <a:t>に</a:t>
            </a:r>
            <a:r>
              <a:rPr lang="en-US" altLang="ja-JP" sz="2000" dirty="0"/>
              <a:t>5</a:t>
            </a:r>
            <a:r>
              <a:rPr lang="ja-JP" altLang="en-US" sz="2000" dirty="0"/>
              <a:t>をかける。</a:t>
            </a:r>
            <a:endParaRPr lang="en-US" altLang="ja-JP" sz="2000" dirty="0"/>
          </a:p>
          <a:p>
            <a:pPr marL="0" indent="0">
              <a:buNone/>
            </a:pPr>
            <a:r>
              <a:rPr lang="en-US" altLang="ja-JP" sz="2000" dirty="0"/>
              <a:t>2.a</a:t>
            </a:r>
            <a:r>
              <a:rPr lang="ja-JP" altLang="en-US" sz="2000" dirty="0"/>
              <a:t>を</a:t>
            </a:r>
            <a:r>
              <a:rPr lang="en-US" altLang="ja-JP" sz="2000" dirty="0"/>
              <a:t>5</a:t>
            </a:r>
            <a:r>
              <a:rPr lang="ja-JP" altLang="en-US" sz="2000" dirty="0"/>
              <a:t>で割る</a:t>
            </a:r>
            <a:endParaRPr lang="en-US" altLang="ja-JP" sz="2000" dirty="0"/>
          </a:p>
          <a:p>
            <a:pPr marL="0" indent="0">
              <a:buNone/>
            </a:pPr>
            <a:endParaRPr lang="en-US" altLang="ja-JP" sz="2000" dirty="0"/>
          </a:p>
          <a:p>
            <a:pPr marL="0" indent="0">
              <a:buNone/>
            </a:pPr>
            <a:r>
              <a:rPr lang="ja-JP" altLang="en-US" sz="2000" dirty="0"/>
              <a:t>この</a:t>
            </a:r>
            <a:r>
              <a:rPr lang="en-US" altLang="ja-JP" sz="2000" dirty="0"/>
              <a:t>1,2</a:t>
            </a:r>
            <a:r>
              <a:rPr lang="ja-JP" altLang="en-US" sz="2000" dirty="0"/>
              <a:t>の演算を行うと計算結果は</a:t>
            </a:r>
            <a:r>
              <a:rPr lang="en-US" altLang="ja-JP" sz="2000" dirty="0"/>
              <a:t>a</a:t>
            </a:r>
            <a:r>
              <a:rPr lang="ja-JP" altLang="en-US" sz="2000" dirty="0"/>
              <a:t>になる。これは、かけたり割ったりする数を変えても成り立つ。つまり、下図の関係が成り立つ。</a:t>
            </a:r>
            <a:endParaRPr lang="en-US" altLang="ja-JP" sz="2000" dirty="0"/>
          </a:p>
        </p:txBody>
      </p:sp>
      <p:sp>
        <p:nvSpPr>
          <p:cNvPr id="5" name="正方形/長方形 4">
            <a:extLst>
              <a:ext uri="{FF2B5EF4-FFF2-40B4-BE49-F238E27FC236}">
                <a16:creationId xmlns:a16="http://schemas.microsoft.com/office/drawing/2014/main" id="{83036D51-96B2-DE17-96D7-69D280E017EC}"/>
              </a:ext>
            </a:extLst>
          </p:cNvPr>
          <p:cNvSpPr/>
          <p:nvPr/>
        </p:nvSpPr>
        <p:spPr>
          <a:xfrm>
            <a:off x="1775535" y="4547139"/>
            <a:ext cx="1260629" cy="7634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a</a:t>
            </a:r>
            <a:endParaRPr kumimoji="1" lang="ja-JP" altLang="en-US" dirty="0"/>
          </a:p>
        </p:txBody>
      </p:sp>
      <p:sp>
        <p:nvSpPr>
          <p:cNvPr id="6" name="正方形/長方形 5">
            <a:extLst>
              <a:ext uri="{FF2B5EF4-FFF2-40B4-BE49-F238E27FC236}">
                <a16:creationId xmlns:a16="http://schemas.microsoft.com/office/drawing/2014/main" id="{D18264C2-4B8F-7289-718D-E120A947429A}"/>
              </a:ext>
            </a:extLst>
          </p:cNvPr>
          <p:cNvSpPr/>
          <p:nvPr/>
        </p:nvSpPr>
        <p:spPr>
          <a:xfrm>
            <a:off x="7520866" y="4558676"/>
            <a:ext cx="1260629" cy="7634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a:t>5a</a:t>
            </a:r>
            <a:endParaRPr kumimoji="1" lang="ja-JP" altLang="en-US" dirty="0"/>
          </a:p>
        </p:txBody>
      </p:sp>
      <p:sp>
        <p:nvSpPr>
          <p:cNvPr id="7" name="矢印: 下カーブ 6">
            <a:extLst>
              <a:ext uri="{FF2B5EF4-FFF2-40B4-BE49-F238E27FC236}">
                <a16:creationId xmlns:a16="http://schemas.microsoft.com/office/drawing/2014/main" id="{6B612A8E-23FE-53B4-4848-0CF402736D8D}"/>
              </a:ext>
            </a:extLst>
          </p:cNvPr>
          <p:cNvSpPr/>
          <p:nvPr/>
        </p:nvSpPr>
        <p:spPr>
          <a:xfrm>
            <a:off x="2681056" y="4129001"/>
            <a:ext cx="5584055" cy="406601"/>
          </a:xfrm>
          <a:prstGeom prst="curvedDownArrow">
            <a:avLst>
              <a:gd name="adj1" fmla="val 30592"/>
              <a:gd name="adj2" fmla="val 76011"/>
              <a:gd name="adj3" fmla="val 25000"/>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solidFill>
                <a:schemeClr val="tx1"/>
              </a:solidFill>
            </a:endParaRPr>
          </a:p>
        </p:txBody>
      </p:sp>
      <p:sp>
        <p:nvSpPr>
          <p:cNvPr id="8" name="矢印: 上カーブ 7">
            <a:extLst>
              <a:ext uri="{FF2B5EF4-FFF2-40B4-BE49-F238E27FC236}">
                <a16:creationId xmlns:a16="http://schemas.microsoft.com/office/drawing/2014/main" id="{C6763234-54BE-3EE4-357B-802B6DD3CEA5}"/>
              </a:ext>
            </a:extLst>
          </p:cNvPr>
          <p:cNvSpPr/>
          <p:nvPr/>
        </p:nvSpPr>
        <p:spPr>
          <a:xfrm flipH="1">
            <a:off x="2673659" y="5322155"/>
            <a:ext cx="5477522" cy="656947"/>
          </a:xfrm>
          <a:prstGeom prst="curvedUpArrow">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solidFill>
                <a:schemeClr val="tx1"/>
              </a:solidFill>
            </a:endParaRPr>
          </a:p>
        </p:txBody>
      </p:sp>
      <p:sp>
        <p:nvSpPr>
          <p:cNvPr id="9" name="四角形: 角を丸くする 8">
            <a:extLst>
              <a:ext uri="{FF2B5EF4-FFF2-40B4-BE49-F238E27FC236}">
                <a16:creationId xmlns:a16="http://schemas.microsoft.com/office/drawing/2014/main" id="{34F180AA-FC5F-E946-490B-6AE6C2C57E40}"/>
              </a:ext>
            </a:extLst>
          </p:cNvPr>
          <p:cNvSpPr/>
          <p:nvPr/>
        </p:nvSpPr>
        <p:spPr>
          <a:xfrm>
            <a:off x="4342659" y="4027351"/>
            <a:ext cx="1914617" cy="406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r>
              <a:rPr kumimoji="1" lang="ja-JP" altLang="en-US" dirty="0"/>
              <a:t>をかける</a:t>
            </a:r>
          </a:p>
        </p:txBody>
      </p:sp>
      <p:sp>
        <p:nvSpPr>
          <p:cNvPr id="10" name="四角形: 角を丸くする 9">
            <a:extLst>
              <a:ext uri="{FF2B5EF4-FFF2-40B4-BE49-F238E27FC236}">
                <a16:creationId xmlns:a16="http://schemas.microsoft.com/office/drawing/2014/main" id="{234BFAA2-1DFF-98DF-25D6-B6FEB355E602}"/>
              </a:ext>
            </a:extLst>
          </p:cNvPr>
          <p:cNvSpPr/>
          <p:nvPr/>
        </p:nvSpPr>
        <p:spPr>
          <a:xfrm>
            <a:off x="4342659" y="5775801"/>
            <a:ext cx="1914617" cy="406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ja-JP" dirty="0"/>
              <a:t>5</a:t>
            </a:r>
            <a:r>
              <a:rPr lang="ja-JP" altLang="en-US" dirty="0"/>
              <a:t>で割る</a:t>
            </a:r>
            <a:endParaRPr kumimoji="1" lang="ja-JP" altLang="en-US" dirty="0"/>
          </a:p>
        </p:txBody>
      </p:sp>
      <p:sp>
        <p:nvSpPr>
          <p:cNvPr id="11" name="テキスト ボックス 10">
            <a:extLst>
              <a:ext uri="{FF2B5EF4-FFF2-40B4-BE49-F238E27FC236}">
                <a16:creationId xmlns:a16="http://schemas.microsoft.com/office/drawing/2014/main" id="{A58EE595-85A6-16B4-3B30-10ADBAA81037}"/>
              </a:ext>
            </a:extLst>
          </p:cNvPr>
          <p:cNvSpPr txBox="1"/>
          <p:nvPr/>
        </p:nvSpPr>
        <p:spPr>
          <a:xfrm>
            <a:off x="8265111" y="5775801"/>
            <a:ext cx="3000652" cy="646331"/>
          </a:xfrm>
          <a:prstGeom prst="rect">
            <a:avLst/>
          </a:prstGeom>
          <a:noFill/>
          <a:ln>
            <a:solidFill>
              <a:schemeClr val="tx1"/>
            </a:solidFill>
          </a:ln>
        </p:spPr>
        <p:txBody>
          <a:bodyPr wrap="square" rtlCol="0">
            <a:spAutoFit/>
          </a:bodyPr>
          <a:lstStyle/>
          <a:p>
            <a:r>
              <a:rPr kumimoji="1" lang="ja-JP" altLang="en-US" dirty="0"/>
              <a:t>つまり、掛け算は割り算の</a:t>
            </a:r>
            <a:r>
              <a:rPr kumimoji="1" lang="ja-JP" altLang="en-US" b="1" dirty="0"/>
              <a:t>逆演算</a:t>
            </a:r>
            <a:r>
              <a:rPr kumimoji="1" lang="ja-JP" altLang="en-US" dirty="0"/>
              <a:t>であるといえる。</a:t>
            </a:r>
          </a:p>
        </p:txBody>
      </p:sp>
    </p:spTree>
    <p:extLst>
      <p:ext uri="{BB962C8B-B14F-4D97-AF65-F5344CB8AC3E}">
        <p14:creationId xmlns:p14="http://schemas.microsoft.com/office/powerpoint/2010/main" val="3852406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44E23C-CFAC-6185-EF64-CB82EAD0F7C4}"/>
              </a:ext>
            </a:extLst>
          </p:cNvPr>
          <p:cNvSpPr>
            <a:spLocks noGrp="1"/>
          </p:cNvSpPr>
          <p:nvPr>
            <p:ph type="title"/>
          </p:nvPr>
        </p:nvSpPr>
        <p:spPr/>
        <p:txBody>
          <a:bodyPr/>
          <a:lstStyle/>
          <a:p>
            <a:r>
              <a:rPr kumimoji="1" lang="ja-JP" altLang="en-US" dirty="0"/>
              <a:t>微分の逆演算は</a:t>
            </a:r>
            <a:r>
              <a:rPr kumimoji="1" lang="en-US" altLang="ja-JP" dirty="0"/>
              <a:t>…</a:t>
            </a:r>
            <a:r>
              <a:rPr kumimoji="1" lang="ja-JP" altLang="en-US" dirty="0"/>
              <a:t>？</a:t>
            </a:r>
          </a:p>
        </p:txBody>
      </p:sp>
      <p:sp>
        <p:nvSpPr>
          <p:cNvPr id="3" name="コンテンツ プレースホルダー 2">
            <a:extLst>
              <a:ext uri="{FF2B5EF4-FFF2-40B4-BE49-F238E27FC236}">
                <a16:creationId xmlns:a16="http://schemas.microsoft.com/office/drawing/2014/main" id="{65749942-AD47-CABF-8356-33BF127CD0F3}"/>
              </a:ext>
            </a:extLst>
          </p:cNvPr>
          <p:cNvSpPr>
            <a:spLocks noGrp="1"/>
          </p:cNvSpPr>
          <p:nvPr>
            <p:ph idx="1"/>
          </p:nvPr>
        </p:nvSpPr>
        <p:spPr>
          <a:xfrm>
            <a:off x="838200" y="1759637"/>
            <a:ext cx="10515600" cy="2765229"/>
          </a:xfrm>
        </p:spPr>
        <p:txBody>
          <a:bodyPr/>
          <a:lstStyle/>
          <a:p>
            <a:pPr marL="0" indent="0">
              <a:buNone/>
            </a:pPr>
            <a:r>
              <a:rPr kumimoji="1" lang="ja-JP" altLang="en-US" dirty="0"/>
              <a:t>足し算の逆演算は引き算、掛け算の逆演算は割り算だった。では微分の逆演算はなんだろう。</a:t>
            </a:r>
            <a:endParaRPr kumimoji="1" lang="en-US" altLang="ja-JP" dirty="0"/>
          </a:p>
          <a:p>
            <a:pPr marL="0" indent="0">
              <a:buNone/>
            </a:pPr>
            <a:endParaRPr lang="en-US" altLang="ja-JP" dirty="0"/>
          </a:p>
          <a:p>
            <a:pPr marL="0" indent="0">
              <a:buNone/>
            </a:pPr>
            <a:r>
              <a:rPr kumimoji="1" lang="ja-JP" altLang="en-US" dirty="0"/>
              <a:t>結論から言ってしまうと、微分の逆演算は</a:t>
            </a:r>
            <a:r>
              <a:rPr kumimoji="1" lang="ja-JP" altLang="en-US" b="1" dirty="0">
                <a:solidFill>
                  <a:schemeClr val="bg1"/>
                </a:solidFill>
              </a:rPr>
              <a:t>積分</a:t>
            </a:r>
            <a:r>
              <a:rPr kumimoji="1" lang="ja-JP" altLang="en-US" dirty="0"/>
              <a:t>である。</a:t>
            </a:r>
            <a:endParaRPr kumimoji="1" lang="en-US" altLang="ja-JP" dirty="0"/>
          </a:p>
          <a:p>
            <a:pPr marL="0" indent="0">
              <a:buNone/>
            </a:pPr>
            <a:r>
              <a:rPr kumimoji="1" lang="ja-JP" altLang="en-US" dirty="0"/>
              <a:t>つまり、以下の関係が成り立つ。</a:t>
            </a:r>
            <a:endParaRPr kumimoji="1" lang="en-US" altLang="ja-JP" dirty="0"/>
          </a:p>
          <a:p>
            <a:pPr marL="0" indent="0">
              <a:buNone/>
            </a:pPr>
            <a:endParaRPr kumimoji="1" lang="ja-JP" altLang="en-US" dirty="0"/>
          </a:p>
        </p:txBody>
      </p:sp>
      <p:sp>
        <p:nvSpPr>
          <p:cNvPr id="4" name="正方形/長方形 3">
            <a:extLst>
              <a:ext uri="{FF2B5EF4-FFF2-40B4-BE49-F238E27FC236}">
                <a16:creationId xmlns:a16="http://schemas.microsoft.com/office/drawing/2014/main" id="{A016EC97-45FA-5865-331A-F39F0C06FD1B}"/>
              </a:ext>
            </a:extLst>
          </p:cNvPr>
          <p:cNvSpPr/>
          <p:nvPr/>
        </p:nvSpPr>
        <p:spPr>
          <a:xfrm>
            <a:off x="1757780" y="4845989"/>
            <a:ext cx="1260629" cy="76347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ja-JP" dirty="0"/>
              <a:t>F(x)</a:t>
            </a:r>
            <a:endParaRPr kumimoji="1" lang="ja-JP" altLang="en-US" dirty="0"/>
          </a:p>
        </p:txBody>
      </p:sp>
      <p:sp>
        <p:nvSpPr>
          <p:cNvPr id="5" name="正方形/長方形 4">
            <a:extLst>
              <a:ext uri="{FF2B5EF4-FFF2-40B4-BE49-F238E27FC236}">
                <a16:creationId xmlns:a16="http://schemas.microsoft.com/office/drawing/2014/main" id="{33087918-A6DA-C0BF-C28E-7FFB098578EB}"/>
              </a:ext>
            </a:extLst>
          </p:cNvPr>
          <p:cNvSpPr/>
          <p:nvPr/>
        </p:nvSpPr>
        <p:spPr>
          <a:xfrm>
            <a:off x="7503111" y="4857526"/>
            <a:ext cx="1260629" cy="76347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ja-JP" dirty="0"/>
              <a:t>f</a:t>
            </a:r>
            <a:r>
              <a:rPr kumimoji="1" lang="en-US" altLang="ja-JP" dirty="0"/>
              <a:t>(x)</a:t>
            </a:r>
            <a:endParaRPr kumimoji="1" lang="ja-JP" altLang="en-US" dirty="0"/>
          </a:p>
        </p:txBody>
      </p:sp>
      <p:sp>
        <p:nvSpPr>
          <p:cNvPr id="6" name="矢印: 下カーブ 5">
            <a:extLst>
              <a:ext uri="{FF2B5EF4-FFF2-40B4-BE49-F238E27FC236}">
                <a16:creationId xmlns:a16="http://schemas.microsoft.com/office/drawing/2014/main" id="{454E23DD-276B-FD5F-7722-95E827934638}"/>
              </a:ext>
            </a:extLst>
          </p:cNvPr>
          <p:cNvSpPr/>
          <p:nvPr/>
        </p:nvSpPr>
        <p:spPr>
          <a:xfrm>
            <a:off x="2663301" y="4427851"/>
            <a:ext cx="5584055" cy="406601"/>
          </a:xfrm>
          <a:prstGeom prst="curvedDownArrow">
            <a:avLst>
              <a:gd name="adj1" fmla="val 30592"/>
              <a:gd name="adj2" fmla="val 76011"/>
              <a:gd name="adj3" fmla="val 25000"/>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solidFill>
                <a:schemeClr val="tx1"/>
              </a:solidFill>
            </a:endParaRPr>
          </a:p>
        </p:txBody>
      </p:sp>
      <p:sp>
        <p:nvSpPr>
          <p:cNvPr id="7" name="矢印: 上カーブ 6">
            <a:extLst>
              <a:ext uri="{FF2B5EF4-FFF2-40B4-BE49-F238E27FC236}">
                <a16:creationId xmlns:a16="http://schemas.microsoft.com/office/drawing/2014/main" id="{F77750CE-5872-D7AF-403A-8EFD7D772C49}"/>
              </a:ext>
            </a:extLst>
          </p:cNvPr>
          <p:cNvSpPr/>
          <p:nvPr/>
        </p:nvSpPr>
        <p:spPr>
          <a:xfrm flipH="1">
            <a:off x="2655904" y="5621005"/>
            <a:ext cx="5477522" cy="656947"/>
          </a:xfrm>
          <a:prstGeom prst="curvedUpArrow">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solidFill>
                <a:schemeClr val="tx1"/>
              </a:solidFill>
            </a:endParaRPr>
          </a:p>
        </p:txBody>
      </p:sp>
      <p:sp>
        <p:nvSpPr>
          <p:cNvPr id="8" name="四角形: 角を丸くする 7">
            <a:extLst>
              <a:ext uri="{FF2B5EF4-FFF2-40B4-BE49-F238E27FC236}">
                <a16:creationId xmlns:a16="http://schemas.microsoft.com/office/drawing/2014/main" id="{FD7B5E37-CCAB-E0EB-AF1A-09101CC132CF}"/>
              </a:ext>
            </a:extLst>
          </p:cNvPr>
          <p:cNvSpPr/>
          <p:nvPr/>
        </p:nvSpPr>
        <p:spPr>
          <a:xfrm>
            <a:off x="4324904" y="4326201"/>
            <a:ext cx="1914617" cy="406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微分する</a:t>
            </a:r>
          </a:p>
        </p:txBody>
      </p:sp>
      <p:sp>
        <p:nvSpPr>
          <p:cNvPr id="9" name="四角形: 角を丸くする 8">
            <a:extLst>
              <a:ext uri="{FF2B5EF4-FFF2-40B4-BE49-F238E27FC236}">
                <a16:creationId xmlns:a16="http://schemas.microsoft.com/office/drawing/2014/main" id="{ACCAD527-16B5-B132-80C9-BB01622337C4}"/>
              </a:ext>
            </a:extLst>
          </p:cNvPr>
          <p:cNvSpPr/>
          <p:nvPr/>
        </p:nvSpPr>
        <p:spPr>
          <a:xfrm>
            <a:off x="4324904" y="6074651"/>
            <a:ext cx="1914617" cy="40660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積分する</a:t>
            </a:r>
          </a:p>
        </p:txBody>
      </p:sp>
      <p:cxnSp>
        <p:nvCxnSpPr>
          <p:cNvPr id="11" name="直線矢印コネクタ 10">
            <a:extLst>
              <a:ext uri="{FF2B5EF4-FFF2-40B4-BE49-F238E27FC236}">
                <a16:creationId xmlns:a16="http://schemas.microsoft.com/office/drawing/2014/main" id="{0C4E6DE3-5D73-1239-3B14-78CD05D74BBA}"/>
              </a:ext>
            </a:extLst>
          </p:cNvPr>
          <p:cNvCxnSpPr>
            <a:cxnSpLocks/>
            <a:endCxn id="4" idx="1"/>
          </p:cNvCxnSpPr>
          <p:nvPr/>
        </p:nvCxnSpPr>
        <p:spPr>
          <a:xfrm flipV="1">
            <a:off x="1100831" y="5227729"/>
            <a:ext cx="656949" cy="542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D665A749-1873-419C-F6BC-D2D0E857ED2F}"/>
              </a:ext>
            </a:extLst>
          </p:cNvPr>
          <p:cNvSpPr/>
          <p:nvPr/>
        </p:nvSpPr>
        <p:spPr>
          <a:xfrm>
            <a:off x="150920" y="5770485"/>
            <a:ext cx="1500327" cy="72239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en-US" altLang="ja-JP" sz="1400" dirty="0"/>
              <a:t>f(x)</a:t>
            </a:r>
            <a:r>
              <a:rPr kumimoji="1" lang="ja-JP" altLang="en-US" sz="1400" dirty="0"/>
              <a:t>の</a:t>
            </a:r>
            <a:endParaRPr kumimoji="1" lang="en-US" altLang="ja-JP" sz="1400" dirty="0"/>
          </a:p>
          <a:p>
            <a:pPr algn="ctr"/>
            <a:r>
              <a:rPr kumimoji="1" lang="ja-JP" altLang="en-US" sz="1400" b="1" dirty="0"/>
              <a:t>原始関数</a:t>
            </a:r>
            <a:r>
              <a:rPr kumimoji="1" lang="ja-JP" altLang="en-US" sz="1400" dirty="0"/>
              <a:t>という</a:t>
            </a:r>
          </a:p>
        </p:txBody>
      </p:sp>
    </p:spTree>
    <p:extLst>
      <p:ext uri="{BB962C8B-B14F-4D97-AF65-F5344CB8AC3E}">
        <p14:creationId xmlns:p14="http://schemas.microsoft.com/office/powerpoint/2010/main" val="156491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nodeType="clickEffect">
                                  <p:stCondLst>
                                    <p:cond delay="0"/>
                                  </p:stCondLst>
                                  <p:iterate type="lt">
                                    <p:tmPct val="4000"/>
                                  </p:iterate>
                                  <p:childTnLst>
                                    <p:set>
                                      <p:cBhvr override="childStyle">
                                        <p:cTn id="6" dur="500" fill="hold"/>
                                        <p:tgtEl>
                                          <p:spTgt spid="3">
                                            <p:txEl>
                                              <p:pRg st="2" end="2"/>
                                            </p:txEl>
                                          </p:spTgt>
                                        </p:tgtEl>
                                        <p:attrNameLst>
                                          <p:attrName>style.color</p:attrName>
                                        </p:attrNameLst>
                                      </p:cBhvr>
                                      <p:to>
                                        <p:clrVal>
                                          <a:srgbClr val="000000"/>
                                        </p:clrVal>
                                      </p:to>
                                    </p:set>
                                    <p:set>
                                      <p:cBhvr>
                                        <p:cTn id="7" dur="500" fill="hold"/>
                                        <p:tgtEl>
                                          <p:spTgt spid="3">
                                            <p:txEl>
                                              <p:pRg st="2" end="2"/>
                                            </p:txEl>
                                          </p:spTgt>
                                        </p:tgtEl>
                                        <p:attrNameLst>
                                          <p:attrName>fillcolor</p:attrName>
                                        </p:attrNameLst>
                                      </p:cBhvr>
                                      <p:to>
                                        <p:clrVal>
                                          <a:srgbClr val="000000"/>
                                        </p:clrVal>
                                      </p:to>
                                    </p:set>
                                    <p:set>
                                      <p:cBhvr>
                                        <p:cTn id="8" dur="500" fill="hold"/>
                                        <p:tgtEl>
                                          <p:spTgt spid="3">
                                            <p:txEl>
                                              <p:pRg st="2" end="2"/>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heel(1)">
                                      <p:cBhvr>
                                        <p:cTn id="39" dur="2000"/>
                                        <p:tgtEl>
                                          <p:spTgt spid="11"/>
                                        </p:tgtEl>
                                      </p:cBhvr>
                                    </p:animEffect>
                                  </p:childTnLst>
                                </p:cTn>
                              </p:par>
                              <p:par>
                                <p:cTn id="40" presetID="21" presetClass="entr" presetSubtype="1"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heel(1)">
                                      <p:cBhvr>
                                        <p:cTn id="4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2E6A37-AF4C-BBE8-B0A1-8771EEDC0CF9}"/>
              </a:ext>
            </a:extLst>
          </p:cNvPr>
          <p:cNvSpPr>
            <a:spLocks noGrp="1"/>
          </p:cNvSpPr>
          <p:nvPr>
            <p:ph type="title"/>
          </p:nvPr>
        </p:nvSpPr>
        <p:spPr/>
        <p:txBody>
          <a:bodyPr/>
          <a:lstStyle/>
          <a:p>
            <a:r>
              <a:rPr lang="ja-JP" altLang="en-US" dirty="0"/>
              <a:t>不定</a:t>
            </a:r>
            <a:r>
              <a:rPr kumimoji="1" lang="ja-JP" altLang="en-US" dirty="0"/>
              <a:t>積分</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50FE7D8-6652-4759-9CC5-9A28EC7191AE}"/>
                  </a:ext>
                </a:extLst>
              </p:cNvPr>
              <p:cNvSpPr>
                <a:spLocks noGrp="1"/>
              </p:cNvSpPr>
              <p:nvPr>
                <p:ph idx="1"/>
              </p:nvPr>
            </p:nvSpPr>
            <p:spPr/>
            <p:txBody>
              <a:bodyPr/>
              <a:lstStyle/>
              <a:p>
                <a:pPr marL="0" indent="0">
                  <a:buNone/>
                </a:pPr>
                <a:r>
                  <a:rPr kumimoji="1" lang="ja-JP" altLang="en-US" dirty="0"/>
                  <a:t>先ほど紹介した原始関数</a:t>
                </a:r>
                <a:r>
                  <a:rPr kumimoji="1" lang="en-US" altLang="ja-JP" dirty="0"/>
                  <a:t>F(x)</a:t>
                </a:r>
                <a:r>
                  <a:rPr kumimoji="1" lang="ja-JP" altLang="en-US" dirty="0"/>
                  <a:t>は定数の分だけ不定である。</a:t>
                </a:r>
                <a:endParaRPr kumimoji="1" lang="en-US" altLang="ja-JP" dirty="0"/>
              </a:p>
              <a:p>
                <a:pPr marL="0" indent="0">
                  <a:buNone/>
                </a:pPr>
                <a:r>
                  <a:rPr lang="ja-JP" altLang="en-US" sz="2400" dirty="0"/>
                  <a:t>例：</a:t>
                </a:r>
                <a:r>
                  <a:rPr lang="en-US" altLang="ja-JP" sz="2400" dirty="0"/>
                  <a:t>sin(x)+3</a:t>
                </a:r>
                <a:r>
                  <a:rPr lang="ja-JP" altLang="en-US" sz="2400" dirty="0"/>
                  <a:t>の導関数は</a:t>
                </a:r>
                <a:r>
                  <a:rPr lang="en-US" altLang="ja-JP" sz="2400" dirty="0"/>
                  <a:t>cos(x)</a:t>
                </a:r>
                <a:r>
                  <a:rPr lang="ja-JP" altLang="en-US" sz="2400" dirty="0"/>
                  <a:t>のみだが、</a:t>
                </a:r>
                <a:r>
                  <a:rPr lang="en-US" altLang="ja-JP" sz="2400" dirty="0"/>
                  <a:t>cos(x)</a:t>
                </a:r>
                <a:r>
                  <a:rPr lang="ja-JP" altLang="en-US" sz="2400" dirty="0"/>
                  <a:t>の原始関数</a:t>
                </a:r>
                <a:r>
                  <a:rPr lang="en-US" altLang="ja-JP" sz="2400" dirty="0"/>
                  <a:t>F(x)</a:t>
                </a:r>
                <a:r>
                  <a:rPr lang="ja-JP" altLang="en-US" sz="2400" dirty="0"/>
                  <a:t>は</a:t>
                </a:r>
                <a:r>
                  <a:rPr lang="en-US" altLang="ja-JP" sz="2400" dirty="0"/>
                  <a:t>cos(x),cos(x)+1,cos(x)+2…</a:t>
                </a:r>
                <a:r>
                  <a:rPr lang="ja-JP" altLang="en-US" sz="2400" dirty="0"/>
                  <a:t>と</a:t>
                </a:r>
                <a:r>
                  <a:rPr lang="ja-JP" altLang="en-US" sz="2400" u="sng" dirty="0"/>
                  <a:t>無数に存在</a:t>
                </a:r>
                <a:r>
                  <a:rPr lang="ja-JP" altLang="en-US" sz="2400" dirty="0"/>
                  <a:t>する。</a:t>
                </a:r>
                <a:endParaRPr lang="en-US" altLang="ja-JP" sz="2400" dirty="0"/>
              </a:p>
              <a:p>
                <a:pPr marL="0" indent="0">
                  <a:buNone/>
                </a:pPr>
                <a:r>
                  <a:rPr kumimoji="1" lang="en-US" altLang="ja-JP" sz="2400" dirty="0"/>
                  <a:t>f(x)</a:t>
                </a:r>
                <a:r>
                  <a:rPr kumimoji="1" lang="ja-JP" altLang="en-US" sz="2400" dirty="0"/>
                  <a:t>の原始関数を</a:t>
                </a:r>
                <a:endParaRPr kumimoji="1" lang="en-US" altLang="ja-JP" sz="2400" dirty="0"/>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ja-JP" altLang="en-US" sz="2400" i="1" smtClean="0">
                              <a:latin typeface="Cambria Math" panose="02040503050406030204" pitchFamily="18" charset="0"/>
                            </a:rPr>
                          </m:ctrlPr>
                        </m:naryPr>
                        <m:sub/>
                        <m:sup/>
                        <m:e>
                          <m:r>
                            <a:rPr kumimoji="1" lang="en-US" altLang="ja-JP" sz="2400" b="0" i="1" smtClean="0">
                              <a:latin typeface="Cambria Math" panose="02040503050406030204" pitchFamily="18" charset="0"/>
                            </a:rPr>
                            <m:t>𝑓</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𝑥</m:t>
                              </m:r>
                            </m:e>
                          </m:d>
                          <m:r>
                            <a:rPr kumimoji="1" lang="en-US" altLang="ja-JP" sz="2400" b="0" i="1" smtClean="0">
                              <a:latin typeface="Cambria Math" panose="02040503050406030204" pitchFamily="18" charset="0"/>
                            </a:rPr>
                            <m:t>𝑑𝑥</m:t>
                          </m:r>
                        </m:e>
                      </m:nary>
                    </m:oMath>
                  </m:oMathPara>
                </a14:m>
                <a:endParaRPr kumimoji="1" lang="en-US" altLang="ja-JP" sz="2400" dirty="0"/>
              </a:p>
              <a:p>
                <a:pPr marL="0" indent="0">
                  <a:buNone/>
                </a:pPr>
                <a:r>
                  <a:rPr kumimoji="1" lang="ja-JP" altLang="en-US" sz="2400" dirty="0"/>
                  <a:t>と書いて、</a:t>
                </a:r>
                <a:r>
                  <a:rPr kumimoji="1" lang="ja-JP" altLang="en-US" sz="2400" b="1" dirty="0"/>
                  <a:t>不定積分</a:t>
                </a:r>
                <a:r>
                  <a:rPr kumimoji="1" lang="ja-JP" altLang="en-US" sz="2400" dirty="0"/>
                  <a:t>といい、この時の</a:t>
                </a:r>
                <a:r>
                  <a:rPr kumimoji="1" lang="en-US" altLang="ja-JP" sz="2400" dirty="0"/>
                  <a:t>f(x)</a:t>
                </a:r>
                <a:r>
                  <a:rPr kumimoji="1" lang="ja-JP" altLang="en-US" sz="2400" dirty="0"/>
                  <a:t>を</a:t>
                </a:r>
                <a:r>
                  <a:rPr kumimoji="1" lang="ja-JP" altLang="en-US" sz="2400" b="1" dirty="0"/>
                  <a:t>被積分関数</a:t>
                </a:r>
                <a:r>
                  <a:rPr kumimoji="1" lang="ja-JP" altLang="en-US" sz="2400" dirty="0"/>
                  <a:t>と呼ぶ。</a:t>
                </a:r>
              </a:p>
            </p:txBody>
          </p:sp>
        </mc:Choice>
        <mc:Fallback>
          <p:sp>
            <p:nvSpPr>
              <p:cNvPr id="3" name="コンテンツ プレースホルダー 2">
                <a:extLst>
                  <a:ext uri="{FF2B5EF4-FFF2-40B4-BE49-F238E27FC236}">
                    <a16:creationId xmlns:a16="http://schemas.microsoft.com/office/drawing/2014/main" id="{250FE7D8-6652-4759-9CC5-9A28EC7191A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51586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59114-158E-D77B-670D-DF590106EF41}"/>
              </a:ext>
            </a:extLst>
          </p:cNvPr>
          <p:cNvSpPr>
            <a:spLocks noGrp="1"/>
          </p:cNvSpPr>
          <p:nvPr>
            <p:ph type="title"/>
          </p:nvPr>
        </p:nvSpPr>
        <p:spPr/>
        <p:txBody>
          <a:bodyPr/>
          <a:lstStyle/>
          <a:p>
            <a:r>
              <a:rPr kumimoji="1" lang="ja-JP" altLang="en-US" dirty="0"/>
              <a:t>試しに計算してみる</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BFC00BE7-BB40-5B64-307B-8F4A4BC59054}"/>
                  </a:ext>
                </a:extLst>
              </p:cNvPr>
              <p:cNvSpPr>
                <a:spLocks noGrp="1"/>
              </p:cNvSpPr>
              <p:nvPr>
                <p:ph idx="1"/>
              </p:nvPr>
            </p:nvSpPr>
            <p:spPr/>
            <p:txBody>
              <a:bodyPr/>
              <a:lstStyle/>
              <a:p>
                <a:pPr marL="0" indent="0">
                  <a:buNone/>
                </a:pPr>
                <a:r>
                  <a:rPr kumimoji="1" lang="ja-JP" altLang="en-US" dirty="0">
                    <a:latin typeface="Cambria Math" panose="02040503050406030204" pitchFamily="18" charset="0"/>
                  </a:rPr>
                  <a:t>例題</a:t>
                </a:r>
                <a:r>
                  <a:rPr kumimoji="1" lang="en-US" altLang="ja-JP" dirty="0">
                    <a:latin typeface="Cambria Math" panose="02040503050406030204" pitchFamily="18" charset="0"/>
                  </a:rPr>
                  <a:t>1</a:t>
                </a:r>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ja-JP" altLang="en-US" i="1" smtClean="0">
                              <a:latin typeface="Cambria Math" panose="02040503050406030204" pitchFamily="18" charset="0"/>
                            </a:rPr>
                          </m:ctrlPr>
                        </m:naryPr>
                        <m:sub/>
                        <m:sup/>
                        <m:e>
                          <m:r>
                            <a:rPr kumimoji="1" lang="en-US" altLang="ja-JP" b="0" i="1" smtClean="0">
                              <a:latin typeface="Cambria Math" panose="02040503050406030204" pitchFamily="18" charset="0"/>
                            </a:rPr>
                            <m:t>𝑥𝑑𝑥</m:t>
                          </m:r>
                        </m:e>
                      </m:nary>
                    </m:oMath>
                  </m:oMathPara>
                </a14:m>
                <a:endParaRPr kumimoji="1" lang="en-US" altLang="ja-JP" dirty="0"/>
              </a:p>
              <a:p>
                <a:pPr marL="0" indent="0">
                  <a:buNone/>
                </a:pPr>
                <a:r>
                  <a:rPr lang="ja-JP" altLang="en-US" dirty="0"/>
                  <a:t>を求めよ。</a:t>
                </a:r>
                <a:endParaRPr kumimoji="1" lang="ja-JP" altLang="en-US" dirty="0"/>
              </a:p>
            </p:txBody>
          </p:sp>
        </mc:Choice>
        <mc:Fallback>
          <p:sp>
            <p:nvSpPr>
              <p:cNvPr id="3" name="コンテンツ プレースホルダー 2">
                <a:extLst>
                  <a:ext uri="{FF2B5EF4-FFF2-40B4-BE49-F238E27FC236}">
                    <a16:creationId xmlns:a16="http://schemas.microsoft.com/office/drawing/2014/main" id="{BFC00BE7-BB40-5B64-307B-8F4A4BC59054}"/>
                  </a:ext>
                </a:extLst>
              </p:cNvPr>
              <p:cNvSpPr>
                <a:spLocks noGrp="1" noRot="1" noChangeAspect="1" noMove="1" noResize="1" noEditPoints="1" noAdjustHandles="1" noChangeArrowheads="1" noChangeShapeType="1" noTextEdit="1"/>
              </p:cNvSpPr>
              <p:nvPr>
                <p:ph idx="1"/>
              </p:nvPr>
            </p:nvSpPr>
            <p:spPr>
              <a:blipFill>
                <a:blip r:embed="rId2"/>
                <a:stretch>
                  <a:fillRect l="-1217" t="-280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51304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A84D64-FA00-E46F-E01F-BF853038A086}"/>
              </a:ext>
            </a:extLst>
          </p:cNvPr>
          <p:cNvSpPr>
            <a:spLocks noGrp="1"/>
          </p:cNvSpPr>
          <p:nvPr>
            <p:ph type="title"/>
          </p:nvPr>
        </p:nvSpPr>
        <p:spPr/>
        <p:txBody>
          <a:bodyPr/>
          <a:lstStyle/>
          <a:p>
            <a:r>
              <a:rPr kumimoji="1" lang="ja-JP" altLang="en-US" dirty="0"/>
              <a:t>解答</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4ED5774-4D7C-99E3-5DB5-75140ED2A74C}"/>
                  </a:ext>
                </a:extLst>
              </p:cNvPr>
              <p:cNvSpPr>
                <a:spLocks noGrp="1"/>
              </p:cNvSpPr>
              <p:nvPr>
                <p:ph idx="1"/>
              </p:nvPr>
            </p:nvSpPr>
            <p:spPr/>
            <p:txBody>
              <a:bodyPr>
                <a:noAutofit/>
              </a:bodyPr>
              <a:lstStyle/>
              <a:p>
                <a:pPr marL="0" indent="0">
                  <a:buNone/>
                </a:pPr>
                <a:r>
                  <a:rPr kumimoji="1" lang="ja-JP" altLang="en-US" sz="2000" dirty="0"/>
                  <a:t>積分は</a:t>
                </a:r>
                <a:r>
                  <a:rPr kumimoji="1" lang="ja-JP" altLang="en-US" sz="2000" u="sng" dirty="0"/>
                  <a:t>微分の逆演算である</a:t>
                </a:r>
                <a:r>
                  <a:rPr kumimoji="1" lang="ja-JP" altLang="en-US" sz="2000" dirty="0"/>
                  <a:t>ため、微分したら</a:t>
                </a:r>
                <a:r>
                  <a:rPr kumimoji="1" lang="en-US" altLang="ja-JP" sz="2000" dirty="0"/>
                  <a:t>x</a:t>
                </a:r>
                <a:r>
                  <a:rPr kumimoji="1" lang="ja-JP" altLang="en-US" sz="2000" dirty="0"/>
                  <a:t>になる関数</a:t>
                </a:r>
                <a:r>
                  <a:rPr lang="en-US" altLang="ja-JP" sz="2000" dirty="0"/>
                  <a:t>F</a:t>
                </a:r>
                <a:r>
                  <a:rPr kumimoji="1" lang="en-US" altLang="ja-JP" sz="2000" dirty="0"/>
                  <a:t>(x)</a:t>
                </a:r>
                <a:r>
                  <a:rPr kumimoji="1" lang="ja-JP" altLang="en-US" sz="2000" dirty="0"/>
                  <a:t>を考えればよい。</a:t>
                </a:r>
                <a14:m>
                  <m:oMath xmlns:m="http://schemas.openxmlformats.org/officeDocument/2006/math">
                    <m:sSup>
                      <m:sSupPr>
                        <m:ctrlPr>
                          <a:rPr kumimoji="1" lang="en-US" altLang="ja-JP" sz="2000" i="1" smtClean="0">
                            <a:latin typeface="Cambria Math" panose="02040503050406030204" pitchFamily="18" charset="0"/>
                          </a:rPr>
                        </m:ctrlPr>
                      </m:sSupPr>
                      <m:e>
                        <m:r>
                          <a:rPr kumimoji="1" lang="en-US" altLang="ja-JP" sz="2000" b="0" i="1" smtClean="0">
                            <a:latin typeface="Cambria Math" panose="02040503050406030204" pitchFamily="18" charset="0"/>
                          </a:rPr>
                          <m:t>𝑥</m:t>
                        </m:r>
                      </m:e>
                      <m:sup>
                        <m:r>
                          <a:rPr kumimoji="1" lang="en-US" altLang="ja-JP" sz="2000" b="0" i="1" smtClean="0">
                            <a:latin typeface="Cambria Math" panose="02040503050406030204" pitchFamily="18" charset="0"/>
                          </a:rPr>
                          <m:t>2</m:t>
                        </m:r>
                      </m:sup>
                    </m:sSup>
                  </m:oMath>
                </a14:m>
                <a:r>
                  <a:rPr kumimoji="1" lang="ja-JP" altLang="en-US" sz="2000" dirty="0"/>
                  <a:t>を微分すると</a:t>
                </a:r>
                <a:r>
                  <a:rPr kumimoji="1" lang="en-US" altLang="ja-JP" sz="2000" dirty="0"/>
                  <a:t>2x</a:t>
                </a:r>
                <a:r>
                  <a:rPr kumimoji="1" lang="ja-JP" altLang="en-US" sz="2000" dirty="0"/>
                  <a:t>になることから、</a:t>
                </a:r>
                <a:endParaRPr kumimoji="1" lang="en-US" altLang="ja-JP" sz="2000" dirty="0"/>
              </a:p>
              <a:p>
                <a:pPr marL="0" indent="0">
                  <a:buNone/>
                </a:pPr>
                <a14:m>
                  <m:oMath xmlns:m="http://schemas.openxmlformats.org/officeDocument/2006/math">
                    <m:r>
                      <a:rPr lang="ja-JP" altLang="en-US" i="1" dirty="0">
                        <a:latin typeface="Cambria Math" panose="02040503050406030204" pitchFamily="18" charset="0"/>
                      </a:rPr>
                      <m:t>　</m:t>
                    </m:r>
                    <m:r>
                      <a:rPr lang="ja-JP" altLang="en-US" i="1" dirty="0" smtClean="0">
                        <a:latin typeface="Cambria Math" panose="02040503050406030204" pitchFamily="18" charset="0"/>
                      </a:rPr>
                      <m:t>　</m:t>
                    </m:r>
                    <m:r>
                      <a:rPr lang="ja-JP" altLang="en-US" i="1" dirty="0">
                        <a:latin typeface="Cambria Math" panose="02040503050406030204" pitchFamily="18" charset="0"/>
                      </a:rPr>
                      <m:t>　</m:t>
                    </m:r>
                    <m:r>
                      <a:rPr lang="ja-JP" altLang="en-US" i="1" dirty="0" smtClean="0">
                        <a:latin typeface="Cambria Math" panose="02040503050406030204" pitchFamily="18" charset="0"/>
                      </a:rPr>
                      <m:t>　</m:t>
                    </m:r>
                    <m:r>
                      <a:rPr lang="ja-JP" altLang="en-US" i="1" dirty="0">
                        <a:latin typeface="Cambria Math" panose="02040503050406030204" pitchFamily="18" charset="0"/>
                      </a:rPr>
                      <m:t>　</m:t>
                    </m:r>
                    <m:r>
                      <a:rPr lang="ja-JP" altLang="en-US" i="1" dirty="0" smtClean="0">
                        <a:latin typeface="Cambria Math" panose="02040503050406030204" pitchFamily="18" charset="0"/>
                      </a:rPr>
                      <m:t>　</m:t>
                    </m:r>
                    <m:r>
                      <a:rPr lang="ja-JP" altLang="en-US" i="1" dirty="0">
                        <a:latin typeface="Cambria Math" panose="02040503050406030204" pitchFamily="18" charset="0"/>
                      </a:rPr>
                      <m:t>　</m:t>
                    </m:r>
                    <m:nary>
                      <m:naryPr>
                        <m:limLoc m:val="undOvr"/>
                        <m:subHide m:val="on"/>
                        <m:supHide m:val="on"/>
                        <m:ctrlPr>
                          <a:rPr kumimoji="1" lang="ja-JP" altLang="en-US" i="1" smtClean="0">
                            <a:latin typeface="Cambria Math" panose="02040503050406030204" pitchFamily="18" charset="0"/>
                          </a:rPr>
                        </m:ctrlPr>
                      </m:naryPr>
                      <m:sub/>
                      <m:sup/>
                      <m:e>
                        <m:r>
                          <a:rPr kumimoji="1" lang="en-US" altLang="ja-JP" b="0" i="1" smtClean="0">
                            <a:latin typeface="Cambria Math" panose="02040503050406030204" pitchFamily="18" charset="0"/>
                          </a:rPr>
                          <m:t>𝑥𝑑𝑥</m:t>
                        </m:r>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num>
                          <m:den>
                            <m:r>
                              <a:rPr kumimoji="1" lang="en-US" altLang="ja-JP" b="0" i="1" smtClean="0">
                                <a:latin typeface="Cambria Math" panose="02040503050406030204" pitchFamily="18" charset="0"/>
                              </a:rPr>
                              <m:t>2</m:t>
                            </m:r>
                          </m:den>
                        </m:f>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𝐶</m:t>
                        </m:r>
                      </m:e>
                    </m:nary>
                  </m:oMath>
                </a14:m>
                <a:r>
                  <a:rPr kumimoji="1" lang="en-US" altLang="ja-JP" dirty="0"/>
                  <a:t>(C</a:t>
                </a:r>
                <a:r>
                  <a:rPr kumimoji="1" lang="ja-JP" altLang="en-US" dirty="0"/>
                  <a:t>は積分定数</a:t>
                </a:r>
                <a:r>
                  <a:rPr kumimoji="1" lang="en-US" altLang="ja-JP" dirty="0"/>
                  <a:t>)</a:t>
                </a:r>
              </a:p>
              <a:p>
                <a:pPr marL="0" indent="0">
                  <a:buNone/>
                </a:pPr>
                <a:r>
                  <a:rPr lang="ja-JP" altLang="en-US" sz="2000" dirty="0"/>
                  <a:t>となる。ここで注意したいのがこの</a:t>
                </a:r>
                <a:r>
                  <a:rPr lang="ja-JP" altLang="en-US" sz="2000" b="1" dirty="0"/>
                  <a:t>積分定数</a:t>
                </a:r>
                <a:r>
                  <a:rPr lang="ja-JP" altLang="en-US" sz="2000" dirty="0"/>
                  <a:t>の存在である。</a:t>
                </a:r>
                <a:endParaRPr lang="en-US" altLang="ja-JP" sz="2000" dirty="0"/>
              </a:p>
              <a:p>
                <a:pPr marL="0" indent="0">
                  <a:buNone/>
                </a:pPr>
                <a:r>
                  <a:rPr kumimoji="1" lang="ja-JP" altLang="en-US" sz="2000" dirty="0"/>
                  <a:t>先ほども説明したように、ある関数</a:t>
                </a:r>
                <a:r>
                  <a:rPr kumimoji="1" lang="en-US" altLang="ja-JP" sz="2000" dirty="0"/>
                  <a:t>f(x)</a:t>
                </a:r>
                <a:r>
                  <a:rPr kumimoji="1" lang="ja-JP" altLang="en-US" sz="2000" dirty="0"/>
                  <a:t>の原始関数は</a:t>
                </a:r>
                <a:r>
                  <a:rPr kumimoji="1" lang="en-US" altLang="ja-JP" sz="2000" dirty="0"/>
                  <a:t>F(x),F(x)+1,F(x)+2…</a:t>
                </a:r>
                <a:r>
                  <a:rPr kumimoji="1" lang="ja-JP" altLang="en-US" sz="2000" dirty="0"/>
                  <a:t>と無数に存在する。そのため、その定数部分を</a:t>
                </a:r>
                <a:r>
                  <a:rPr kumimoji="1" lang="en-US" altLang="ja-JP" sz="2000" dirty="0"/>
                  <a:t>C</a:t>
                </a:r>
                <a:r>
                  <a:rPr kumimoji="1" lang="ja-JP" altLang="en-US" sz="2000" dirty="0"/>
                  <a:t>と書き表しているのだ。なお、積分定数は</a:t>
                </a:r>
                <a:r>
                  <a:rPr kumimoji="1" lang="en-US" altLang="ja-JP" sz="2000" dirty="0"/>
                  <a:t>C</a:t>
                </a:r>
                <a:r>
                  <a:rPr kumimoji="1" lang="ja-JP" altLang="en-US" sz="2000" dirty="0"/>
                  <a:t>ではなくてもよい</a:t>
                </a:r>
                <a:r>
                  <a:rPr kumimoji="1" lang="en-US" altLang="ja-JP" sz="2000" dirty="0"/>
                  <a:t>(</a:t>
                </a:r>
                <a:r>
                  <a:rPr kumimoji="1" lang="ja-JP" altLang="en-US" sz="2000" dirty="0"/>
                  <a:t>ただこう言うと逆張りが必ず出てくるから一つ補足。積分定数には慣習的に</a:t>
                </a:r>
                <a:r>
                  <a:rPr kumimoji="1" lang="en-US" altLang="ja-JP" sz="2000" dirty="0"/>
                  <a:t>C</a:t>
                </a:r>
                <a:r>
                  <a:rPr kumimoji="1" lang="ja-JP" altLang="en-US" sz="2000" dirty="0"/>
                  <a:t>が使われている</a:t>
                </a:r>
                <a:r>
                  <a:rPr kumimoji="1" lang="en-US" altLang="ja-JP" sz="2000" dirty="0"/>
                  <a:t>)</a:t>
                </a:r>
                <a:r>
                  <a:rPr kumimoji="1" lang="ja-JP" altLang="en-US" sz="2000" dirty="0"/>
                  <a:t>。</a:t>
                </a:r>
              </a:p>
            </p:txBody>
          </p:sp>
        </mc:Choice>
        <mc:Fallback>
          <p:sp>
            <p:nvSpPr>
              <p:cNvPr id="3" name="コンテンツ プレースホルダー 2">
                <a:extLst>
                  <a:ext uri="{FF2B5EF4-FFF2-40B4-BE49-F238E27FC236}">
                    <a16:creationId xmlns:a16="http://schemas.microsoft.com/office/drawing/2014/main" id="{A4ED5774-4D7C-99E3-5DB5-75140ED2A74C}"/>
                  </a:ext>
                </a:extLst>
              </p:cNvPr>
              <p:cNvSpPr>
                <a:spLocks noGrp="1" noRot="1" noChangeAspect="1" noMove="1" noResize="1" noEditPoints="1" noAdjustHandles="1" noChangeArrowheads="1" noChangeShapeType="1" noTextEdit="1"/>
              </p:cNvSpPr>
              <p:nvPr>
                <p:ph idx="1"/>
              </p:nvPr>
            </p:nvSpPr>
            <p:spPr>
              <a:blipFill>
                <a:blip r:embed="rId2"/>
                <a:stretch>
                  <a:fillRect l="-638" t="-1261" r="-11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7469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7ECAB3-47C4-859C-030A-59CDEE26C9FD}"/>
              </a:ext>
            </a:extLst>
          </p:cNvPr>
          <p:cNvSpPr>
            <a:spLocks noGrp="1"/>
          </p:cNvSpPr>
          <p:nvPr>
            <p:ph type="title"/>
          </p:nvPr>
        </p:nvSpPr>
        <p:spPr/>
        <p:txBody>
          <a:bodyPr/>
          <a:lstStyle/>
          <a:p>
            <a:r>
              <a:rPr kumimoji="1" lang="ja-JP" altLang="en-US" dirty="0"/>
              <a:t>不定積分の性質</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B78E3315-A96D-7D5B-893A-0139A4FDEAC6}"/>
                  </a:ext>
                </a:extLst>
              </p:cNvPr>
              <p:cNvSpPr>
                <a:spLocks noGrp="1"/>
              </p:cNvSpPr>
              <p:nvPr>
                <p:ph idx="1"/>
              </p:nvPr>
            </p:nvSpPr>
            <p:spPr/>
            <p:txBody>
              <a:bodyPr/>
              <a:lstStyle/>
              <a:p>
                <a:pPr marL="0" indent="0">
                  <a:buNone/>
                </a:pPr>
                <a:r>
                  <a:rPr kumimoji="1" lang="ja-JP" altLang="en-US" dirty="0"/>
                  <a:t>以下、基本的な不定積分の性質を挙げておく</a:t>
                </a:r>
                <a:r>
                  <a:rPr kumimoji="1" lang="en-US" altLang="ja-JP" dirty="0"/>
                  <a:t>(c</a:t>
                </a:r>
                <a:r>
                  <a:rPr kumimoji="1" lang="ja-JP" altLang="en-US" dirty="0"/>
                  <a:t>は定数</a:t>
                </a:r>
                <a:r>
                  <a:rPr kumimoji="1" lang="en-US" altLang="ja-JP" dirty="0"/>
                  <a:t>)</a:t>
                </a:r>
                <a:r>
                  <a:rPr kumimoji="1" lang="ja-JP" altLang="en-US" dirty="0"/>
                  <a:t>。</a:t>
                </a:r>
                <a:endParaRPr kumimoji="1" lang="en-US" altLang="ja-JP" dirty="0"/>
              </a:p>
              <a:p>
                <a:pPr marL="0" indent="0">
                  <a:buNone/>
                </a:pPr>
                <a:endParaRPr kumimoji="1" lang="en-US" altLang="ja-JP" dirty="0"/>
              </a:p>
              <a:p>
                <a14:m>
                  <m:oMath xmlns:m="http://schemas.openxmlformats.org/officeDocument/2006/math">
                    <m:f>
                      <m:fPr>
                        <m:ctrlPr>
                          <a:rPr kumimoji="1" lang="en-US" altLang="ja-JP" i="1" smtClean="0">
                            <a:latin typeface="Cambria Math" panose="02040503050406030204" pitchFamily="18" charset="0"/>
                          </a:rPr>
                        </m:ctrlPr>
                      </m:fPr>
                      <m:num>
                        <m:r>
                          <a:rPr kumimoji="1" lang="en-US" altLang="ja-JP" i="1" smtClean="0">
                            <a:latin typeface="Cambria Math" panose="02040503050406030204" pitchFamily="18" charset="0"/>
                          </a:rPr>
                          <m:t>𝑑</m:t>
                        </m:r>
                      </m:num>
                      <m:den>
                        <m:r>
                          <a:rPr kumimoji="1" lang="en-US" altLang="ja-JP" i="1" smtClean="0">
                            <a:latin typeface="Cambria Math" panose="02040503050406030204" pitchFamily="18" charset="0"/>
                          </a:rPr>
                          <m:t>𝑑𝑥</m:t>
                        </m:r>
                      </m:den>
                    </m:f>
                    <m:nary>
                      <m:naryPr>
                        <m:limLoc m:val="undOvr"/>
                        <m:subHide m:val="on"/>
                        <m:supHide m:val="on"/>
                        <m:ctrlPr>
                          <a:rPr kumimoji="1" lang="ja-JP" altLang="en-US" i="1" smtClean="0">
                            <a:latin typeface="Cambria Math" panose="02040503050406030204" pitchFamily="18" charset="0"/>
                          </a:rPr>
                        </m:ctrlPr>
                      </m:naryPr>
                      <m:sub/>
                      <m:sup/>
                      <m:e>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𝑑𝑥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e>
                    </m:nary>
                  </m:oMath>
                </a14:m>
                <a:endParaRPr kumimoji="1" lang="en-US" altLang="ja-JP" dirty="0"/>
              </a:p>
              <a:p>
                <a14:m>
                  <m:oMath xmlns:m="http://schemas.openxmlformats.org/officeDocument/2006/math">
                    <m:nary>
                      <m:naryPr>
                        <m:limLoc m:val="undOvr"/>
                        <m:subHide m:val="on"/>
                        <m:supHide m:val="on"/>
                        <m:ctrlPr>
                          <a:rPr kumimoji="1" lang="ja-JP" altLang="en-US" i="1" smtClean="0">
                            <a:latin typeface="Cambria Math" panose="02040503050406030204" pitchFamily="18" charset="0"/>
                          </a:rPr>
                        </m:ctrlPr>
                      </m:naryPr>
                      <m:sub/>
                      <m:sup/>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𝐹</m:t>
                            </m:r>
                          </m:e>
                          <m:sup>
                            <m:r>
                              <a:rPr kumimoji="1" lang="en-US" altLang="ja-JP" b="0" i="1" smtClean="0">
                                <a:latin typeface="Cambria Math" panose="02040503050406030204" pitchFamily="18" charset="0"/>
                              </a:rPr>
                              <m:t>′</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𝑑𝑥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m:t>
                        </m:r>
                      </m:e>
                    </m:nary>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𝐶</m:t>
                    </m:r>
                  </m:oMath>
                </a14:m>
                <a:endParaRPr kumimoji="1" lang="en-US" altLang="ja-JP" b="0" dirty="0"/>
              </a:p>
              <a:p>
                <a14:m>
                  <m:oMath xmlns:m="http://schemas.openxmlformats.org/officeDocument/2006/math">
                    <m:nary>
                      <m:naryPr>
                        <m:limLoc m:val="undOvr"/>
                        <m:subHide m:val="on"/>
                        <m:supHide m:val="on"/>
                        <m:ctrlPr>
                          <a:rPr kumimoji="1" lang="ja-JP" altLang="en-US" i="1" smtClean="0">
                            <a:latin typeface="Cambria Math" panose="02040503050406030204" pitchFamily="18" charset="0"/>
                          </a:rPr>
                        </m:ctrlPr>
                      </m:naryPr>
                      <m:sub/>
                      <m:sup/>
                      <m:e>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𝑑𝑥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𝑐</m:t>
                        </m:r>
                        <m:r>
                          <a:rPr kumimoji="1" lang="en-US" altLang="ja-JP" b="0" i="1" smtClean="0">
                            <a:latin typeface="Cambria Math" panose="02040503050406030204" pitchFamily="18" charset="0"/>
                          </a:rPr>
                          <m:t> </m:t>
                        </m:r>
                        <m:nary>
                          <m:naryPr>
                            <m:limLoc m:val="undOvr"/>
                            <m:subHide m:val="on"/>
                            <m:supHide m:val="on"/>
                            <m:ctrlPr>
                              <a:rPr kumimoji="1" lang="en-US" altLang="ja-JP" b="0" i="1" smtClean="0">
                                <a:latin typeface="Cambria Math" panose="02040503050406030204" pitchFamily="18" charset="0"/>
                              </a:rPr>
                            </m:ctrlPr>
                          </m:naryPr>
                          <m:sub/>
                          <m:sup/>
                          <m:e>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𝑑𝑥</m:t>
                            </m:r>
                          </m:e>
                        </m:nary>
                      </m:e>
                    </m:nary>
                  </m:oMath>
                </a14:m>
                <a:endParaRPr kumimoji="1" lang="en-US" altLang="ja-JP" dirty="0"/>
              </a:p>
              <a:p>
                <a14:m>
                  <m:oMath xmlns:m="http://schemas.openxmlformats.org/officeDocument/2006/math">
                    <m:nary>
                      <m:naryPr>
                        <m:limLoc m:val="undOvr"/>
                        <m:subHide m:val="on"/>
                        <m:supHide m:val="on"/>
                        <m:ctrlPr>
                          <a:rPr kumimoji="1" lang="ja-JP" altLang="en-US" i="1" smtClean="0">
                            <a:latin typeface="Cambria Math" panose="02040503050406030204" pitchFamily="18" charset="0"/>
                          </a:rPr>
                        </m:ctrlPr>
                      </m:naryPr>
                      <m:sub/>
                      <m:sup/>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e>
                        </m:d>
                        <m:r>
                          <a:rPr kumimoji="1" lang="en-US" altLang="ja-JP" b="0" i="1" smtClean="0">
                            <a:latin typeface="Cambria Math" panose="02040503050406030204" pitchFamily="18" charset="0"/>
                          </a:rPr>
                          <m:t>𝑑𝑥</m:t>
                        </m:r>
                        <m:r>
                          <a:rPr kumimoji="1" lang="en-US" altLang="ja-JP" b="0" i="1" smtClean="0">
                            <a:latin typeface="Cambria Math" panose="02040503050406030204" pitchFamily="18" charset="0"/>
                          </a:rPr>
                          <m:t> = </m:t>
                        </m:r>
                        <m:nary>
                          <m:naryPr>
                            <m:limLoc m:val="undOvr"/>
                            <m:subHide m:val="on"/>
                            <m:supHide m:val="on"/>
                            <m:ctrlPr>
                              <a:rPr kumimoji="1" lang="en-US" altLang="ja-JP" b="0" i="1" smtClean="0">
                                <a:latin typeface="Cambria Math" panose="02040503050406030204" pitchFamily="18" charset="0"/>
                              </a:rPr>
                            </m:ctrlPr>
                          </m:naryPr>
                          <m:sub/>
                          <m:sup/>
                          <m:e>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𝑑𝑥</m:t>
                            </m:r>
                          </m:e>
                        </m:nary>
                        <m:r>
                          <a:rPr kumimoji="1" lang="en-US" altLang="ja-JP" b="0" i="1" smtClean="0">
                            <a:latin typeface="Cambria Math" panose="02040503050406030204" pitchFamily="18" charset="0"/>
                          </a:rPr>
                          <m:t>+ </m:t>
                        </m:r>
                        <m:nary>
                          <m:naryPr>
                            <m:limLoc m:val="undOvr"/>
                            <m:subHide m:val="on"/>
                            <m:supHide m:val="on"/>
                            <m:ctrlPr>
                              <a:rPr kumimoji="1" lang="en-US" altLang="ja-JP" b="0" i="1" smtClean="0">
                                <a:latin typeface="Cambria Math" panose="02040503050406030204" pitchFamily="18" charset="0"/>
                              </a:rPr>
                            </m:ctrlPr>
                          </m:naryPr>
                          <m:sub/>
                          <m:sup/>
                          <m:e>
                            <m:r>
                              <a:rPr kumimoji="1" lang="en-US" altLang="ja-JP" b="0" i="1" smtClean="0">
                                <a:latin typeface="Cambria Math" panose="02040503050406030204" pitchFamily="18" charset="0"/>
                              </a:rPr>
                              <m:t>𝑔</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𝑑𝑥</m:t>
                            </m:r>
                          </m:e>
                        </m:nary>
                      </m:e>
                    </m:nary>
                  </m:oMath>
                </a14:m>
                <a:endParaRPr kumimoji="1" lang="en-US" altLang="ja-JP" dirty="0"/>
              </a:p>
            </p:txBody>
          </p:sp>
        </mc:Choice>
        <mc:Fallback>
          <p:sp>
            <p:nvSpPr>
              <p:cNvPr id="3" name="コンテンツ プレースホルダー 2">
                <a:extLst>
                  <a:ext uri="{FF2B5EF4-FFF2-40B4-BE49-F238E27FC236}">
                    <a16:creationId xmlns:a16="http://schemas.microsoft.com/office/drawing/2014/main" id="{B78E3315-A96D-7D5B-893A-0139A4FDEAC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8933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2D0A55-A9A8-5E60-9C17-EC80100815E6}"/>
              </a:ext>
            </a:extLst>
          </p:cNvPr>
          <p:cNvSpPr>
            <a:spLocks noGrp="1"/>
          </p:cNvSpPr>
          <p:nvPr>
            <p:ph type="title"/>
          </p:nvPr>
        </p:nvSpPr>
        <p:spPr/>
        <p:txBody>
          <a:bodyPr/>
          <a:lstStyle/>
          <a:p>
            <a:r>
              <a:rPr kumimoji="1" lang="ja-JP" altLang="en-US" dirty="0"/>
              <a:t>便利な公式</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350C105-C9F4-D09B-DDF1-B766462A583B}"/>
                  </a:ext>
                </a:extLst>
              </p:cNvPr>
              <p:cNvSpPr>
                <a:spLocks noGrp="1"/>
              </p:cNvSpPr>
              <p:nvPr>
                <p:ph idx="1"/>
              </p:nvPr>
            </p:nvSpPr>
            <p:spPr/>
            <p:txBody>
              <a:bodyPr/>
              <a:lstStyle/>
              <a:p>
                <a:pPr marL="0" indent="0">
                  <a:buNone/>
                </a:pPr>
                <a:r>
                  <a:rPr kumimoji="1" lang="ja-JP" altLang="en-US" dirty="0"/>
                  <a:t>例題</a:t>
                </a:r>
                <a:r>
                  <a:rPr kumimoji="1" lang="en-US" altLang="ja-JP" dirty="0"/>
                  <a:t>1</a:t>
                </a:r>
                <a:r>
                  <a:rPr kumimoji="1" lang="ja-JP" altLang="en-US" dirty="0"/>
                  <a:t>のように、いちいち微分から逆演算して原始関数を求めるのは正直億劫だとおもう。そこで、重要で役に立つ不定積分を列挙する。積分定数は省略する。</a:t>
                </a:r>
                <a:endParaRPr kumimoji="1" lang="en-US" altLang="ja-JP" dirty="0"/>
              </a:p>
              <a:p>
                <a:pPr marL="0" indent="0">
                  <a:buNone/>
                </a:pPr>
                <a:endParaRPr lang="en-US" altLang="ja-JP" dirty="0"/>
              </a:p>
              <a:p>
                <a:pPr marL="0" indent="0">
                  <a:buNone/>
                </a:pPr>
                <a:r>
                  <a:rPr kumimoji="1" lang="en-US" altLang="ja-JP" dirty="0"/>
                  <a:t>1.</a:t>
                </a:r>
                <a14:m>
                  <m:oMath xmlns:m="http://schemas.openxmlformats.org/officeDocument/2006/math">
                    <m:nary>
                      <m:naryPr>
                        <m:limLoc m:val="undOvr"/>
                        <m:subHide m:val="on"/>
                        <m:supHide m:val="on"/>
                        <m:ctrlPr>
                          <a:rPr kumimoji="1" lang="ja-JP" altLang="en-US" i="1" smtClean="0">
                            <a:latin typeface="Cambria Math" panose="02040503050406030204" pitchFamily="18" charset="0"/>
                          </a:rPr>
                        </m:ctrlPr>
                      </m:naryPr>
                      <m:sub/>
                      <m:sup/>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𝑛</m:t>
                            </m:r>
                          </m:sup>
                        </m:sSup>
                        <m:r>
                          <a:rPr kumimoji="1" lang="en-US" altLang="ja-JP" b="0" i="1" smtClean="0">
                            <a:latin typeface="Cambria Math" panose="02040503050406030204" pitchFamily="18" charset="0"/>
                          </a:rPr>
                          <m:t>𝑑𝑥</m:t>
                        </m:r>
                      </m:e>
                    </m:nary>
                    <m:r>
                      <a:rPr kumimoji="1" lang="en-US" altLang="ja-JP" b="0" i="1" smtClean="0">
                        <a:latin typeface="Cambria Math" panose="02040503050406030204" pitchFamily="18" charset="0"/>
                      </a:rPr>
                      <m:t>= </m:t>
                    </m:r>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p>
                        </m:sSup>
                      </m:num>
                      <m:den>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den>
                    </m:f>
                    <m:r>
                      <a:rPr kumimoji="1" lang="en-US" altLang="ja-JP" b="0" i="1" smtClean="0">
                        <a:latin typeface="Cambria Math" panose="02040503050406030204" pitchFamily="18" charset="0"/>
                      </a:rPr>
                      <m:t> </m:t>
                    </m:r>
                  </m:oMath>
                </a14:m>
                <a:r>
                  <a:rPr kumimoji="1" lang="ja-JP" altLang="en-US" dirty="0"/>
                  <a:t>   </a:t>
                </a:r>
                <a:r>
                  <a:rPr lang="en-US" altLang="ja-JP" dirty="0"/>
                  <a:t>2.</a:t>
                </a:r>
                <a:r>
                  <a:rPr kumimoji="1" lang="en-US" altLang="ja-JP" dirty="0"/>
                  <a:t> </a:t>
                </a:r>
                <a14:m>
                  <m:oMath xmlns:m="http://schemas.openxmlformats.org/officeDocument/2006/math">
                    <m:nary>
                      <m:naryPr>
                        <m:limLoc m:val="undOvr"/>
                        <m:subHide m:val="on"/>
                        <m:supHide m:val="on"/>
                        <m:ctrlPr>
                          <a:rPr kumimoji="1" lang="en-US" altLang="ja-JP" i="1" smtClean="0">
                            <a:latin typeface="Cambria Math" panose="02040503050406030204" pitchFamily="18" charset="0"/>
                          </a:rPr>
                        </m:ctrlPr>
                      </m:naryPr>
                      <m:sub/>
                      <m:sup/>
                      <m:e>
                        <m:f>
                          <m:fPr>
                            <m:ctrlPr>
                              <a:rPr kumimoji="1" lang="en-US" altLang="ja-JP" i="1" smtClean="0">
                                <a:latin typeface="Cambria Math" panose="02040503050406030204" pitchFamily="18" charset="0"/>
                              </a:rPr>
                            </m:ctrlPr>
                          </m:fPr>
                          <m:num>
                            <m:r>
                              <a:rPr kumimoji="1" lang="en-US" altLang="ja-JP" b="0" i="1" smtClean="0">
                                <a:latin typeface="Cambria Math" panose="02040503050406030204" pitchFamily="18" charset="0"/>
                              </a:rPr>
                              <m:t>𝑑𝑥</m:t>
                            </m:r>
                          </m:num>
                          <m:den>
                            <m:r>
                              <a:rPr kumimoji="1" lang="en-US" altLang="ja-JP" b="0" i="1" smtClean="0">
                                <a:latin typeface="Cambria Math" panose="02040503050406030204" pitchFamily="18" charset="0"/>
                              </a:rPr>
                              <m:t>𝑥</m:t>
                            </m:r>
                          </m:den>
                        </m:f>
                      </m:e>
                    </m:nary>
                    <m:r>
                      <a:rPr kumimoji="1" lang="en-US" altLang="ja-JP" b="0" i="1" smtClean="0">
                        <a:latin typeface="Cambria Math" panose="02040503050406030204" pitchFamily="18" charset="0"/>
                      </a:rPr>
                      <m:t>= </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r>
                          <a:rPr kumimoji="1" lang="en-US" altLang="ja-JP" b="0" i="1" smtClean="0">
                            <a:latin typeface="Cambria Math" panose="02040503050406030204" pitchFamily="18" charset="0"/>
                          </a:rPr>
                          <m:t>𝑥</m:t>
                        </m:r>
                      </m:e>
                    </m:func>
                    <m:r>
                      <a:rPr kumimoji="1" lang="en-US" altLang="ja-JP" b="0" i="1" smtClean="0">
                        <a:latin typeface="Cambria Math" panose="02040503050406030204" pitchFamily="18" charset="0"/>
                      </a:rPr>
                      <m:t> </m:t>
                    </m:r>
                  </m:oMath>
                </a14:m>
                <a:endParaRPr kumimoji="1" lang="en-US" altLang="ja-JP" b="0" dirty="0"/>
              </a:p>
              <a:p>
                <a:pPr marL="0" indent="0">
                  <a:buNone/>
                </a:pPr>
                <a:r>
                  <a:rPr kumimoji="1" lang="en-US" altLang="ja-JP" dirty="0"/>
                  <a:t>3.</a:t>
                </a:r>
                <a14:m>
                  <m:oMath xmlns:m="http://schemas.openxmlformats.org/officeDocument/2006/math">
                    <m:nary>
                      <m:naryPr>
                        <m:limLoc m:val="undOvr"/>
                        <m:subHide m:val="on"/>
                        <m:supHide m:val="on"/>
                        <m:ctrlPr>
                          <a:rPr kumimoji="1" lang="en-US" altLang="ja-JP" i="1" smtClean="0">
                            <a:latin typeface="Cambria Math" panose="02040503050406030204" pitchFamily="18" charset="0"/>
                          </a:rPr>
                        </m:ctrlPr>
                      </m:naryPr>
                      <m:sub/>
                      <m:sup/>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𝑥</m:t>
                            </m:r>
                          </m:sup>
                        </m:sSup>
                        <m:r>
                          <a:rPr kumimoji="1" lang="en-US" altLang="ja-JP" b="0" i="1" smtClean="0">
                            <a:latin typeface="Cambria Math" panose="02040503050406030204" pitchFamily="18" charset="0"/>
                          </a:rPr>
                          <m:t>𝑑𝑥</m:t>
                        </m:r>
                      </m:e>
                    </m:nary>
                    <m:r>
                      <a:rPr kumimoji="1" lang="en-US" altLang="ja-JP" b="0" i="1"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r>
                          <a:rPr kumimoji="1" lang="en-US" altLang="ja-JP" b="0" i="1" smtClean="0">
                            <a:latin typeface="Cambria Math" panose="02040503050406030204" pitchFamily="18" charset="0"/>
                          </a:rPr>
                          <m:t>𝑥</m:t>
                        </m:r>
                      </m:sup>
                    </m:sSup>
                  </m:oMath>
                </a14:m>
                <a:r>
                  <a:rPr kumimoji="1" lang="ja-JP" altLang="en-US" dirty="0"/>
                  <a:t>      </a:t>
                </a:r>
                <a:r>
                  <a:rPr lang="en-US" altLang="ja-JP" dirty="0"/>
                  <a:t>4.</a:t>
                </a:r>
                <a14:m>
                  <m:oMath xmlns:m="http://schemas.openxmlformats.org/officeDocument/2006/math">
                    <m:nary>
                      <m:naryPr>
                        <m:limLoc m:val="undOvr"/>
                        <m:subHide m:val="on"/>
                        <m:supHide m:val="on"/>
                        <m:ctrlPr>
                          <a:rPr lang="en-US" altLang="ja-JP" i="1" smtClean="0">
                            <a:latin typeface="Cambria Math" panose="02040503050406030204" pitchFamily="18" charset="0"/>
                          </a:rPr>
                        </m:ctrlPr>
                      </m:naryPr>
                      <m:sub/>
                      <m:sup/>
                      <m:e>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sin</m:t>
                            </m:r>
                          </m:fName>
                          <m:e>
                            <m:r>
                              <a:rPr lang="en-US" altLang="ja-JP" b="0" i="1" smtClean="0">
                                <a:latin typeface="Cambria Math" panose="02040503050406030204" pitchFamily="18" charset="0"/>
                              </a:rPr>
                              <m:t>𝑥</m:t>
                            </m:r>
                            <m:r>
                              <a:rPr lang="en-US" altLang="ja-JP" b="0" i="1" smtClean="0">
                                <a:latin typeface="Cambria Math" panose="02040503050406030204" pitchFamily="18" charset="0"/>
                              </a:rPr>
                              <m:t> </m:t>
                            </m:r>
                            <m:r>
                              <a:rPr lang="en-US" altLang="ja-JP" b="0" i="1" smtClean="0">
                                <a:latin typeface="Cambria Math" panose="02040503050406030204" pitchFamily="18" charset="0"/>
                              </a:rPr>
                              <m:t>𝑑𝑥</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cos</m:t>
                                </m:r>
                              </m:fName>
                              <m:e>
                                <m:r>
                                  <a:rPr lang="en-US" altLang="ja-JP" b="0" i="1" smtClean="0">
                                    <a:latin typeface="Cambria Math" panose="02040503050406030204" pitchFamily="18" charset="0"/>
                                  </a:rPr>
                                  <m:t>𝑥</m:t>
                                </m:r>
                              </m:e>
                            </m:func>
                          </m:e>
                        </m:func>
                      </m:e>
                    </m:nary>
                    <m:r>
                      <a:rPr lang="en-US" altLang="ja-JP" b="0" i="1" smtClean="0">
                        <a:latin typeface="Cambria Math" panose="02040503050406030204" pitchFamily="18" charset="0"/>
                      </a:rPr>
                      <m:t> ,</m:t>
                    </m:r>
                    <m:nary>
                      <m:naryPr>
                        <m:limLoc m:val="undOvr"/>
                        <m:subHide m:val="on"/>
                        <m:supHide m:val="on"/>
                        <m:ctrlPr>
                          <a:rPr lang="en-US" altLang="ja-JP" b="0" i="1" smtClean="0">
                            <a:latin typeface="Cambria Math" panose="02040503050406030204" pitchFamily="18" charset="0"/>
                          </a:rPr>
                        </m:ctrlPr>
                      </m:naryPr>
                      <m:sub/>
                      <m:sup/>
                      <m:e>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cos</m:t>
                            </m:r>
                          </m:fName>
                          <m:e>
                            <m:r>
                              <a:rPr lang="en-US" altLang="ja-JP" b="0" i="1" smtClean="0">
                                <a:latin typeface="Cambria Math" panose="02040503050406030204" pitchFamily="18" charset="0"/>
                              </a:rPr>
                              <m:t>𝑥</m:t>
                            </m:r>
                            <m:r>
                              <a:rPr lang="en-US" altLang="ja-JP" b="0" i="1" smtClean="0">
                                <a:latin typeface="Cambria Math" panose="02040503050406030204" pitchFamily="18" charset="0"/>
                              </a:rPr>
                              <m:t> </m:t>
                            </m:r>
                            <m:r>
                              <a:rPr lang="en-US" altLang="ja-JP" b="0" i="1" smtClean="0">
                                <a:latin typeface="Cambria Math" panose="02040503050406030204" pitchFamily="18" charset="0"/>
                              </a:rPr>
                              <m:t>𝑑𝑥</m:t>
                            </m:r>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r>
                                  <m:rPr>
                                    <m:sty m:val="p"/>
                                  </m:rPr>
                                  <a:rPr lang="en-US" altLang="ja-JP" b="0" i="0" smtClean="0">
                                    <a:latin typeface="Cambria Math" panose="02040503050406030204" pitchFamily="18" charset="0"/>
                                  </a:rPr>
                                  <m:t>sin</m:t>
                                </m:r>
                              </m:fName>
                              <m:e>
                                <m:r>
                                  <a:rPr lang="en-US" altLang="ja-JP" b="0" i="1" smtClean="0">
                                    <a:latin typeface="Cambria Math" panose="02040503050406030204" pitchFamily="18" charset="0"/>
                                  </a:rPr>
                                  <m:t>𝑥</m:t>
                                </m:r>
                              </m:e>
                            </m:func>
                          </m:e>
                        </m:func>
                      </m:e>
                    </m:nary>
                  </m:oMath>
                </a14:m>
                <a:endParaRPr lang="en-US" altLang="ja-JP" b="0" dirty="0"/>
              </a:p>
              <a:p>
                <a:pPr marL="0" indent="0">
                  <a:buNone/>
                </a:pPr>
                <a:r>
                  <a:rPr lang="en-US" altLang="ja-JP" b="0" dirty="0"/>
                  <a:t>5.</a:t>
                </a:r>
                <a14:m>
                  <m:oMath xmlns:m="http://schemas.openxmlformats.org/officeDocument/2006/math">
                    <m:nary>
                      <m:naryPr>
                        <m:limLoc m:val="undOvr"/>
                        <m:subHide m:val="on"/>
                        <m:supHide m:val="on"/>
                        <m:ctrlPr>
                          <a:rPr lang="en-US" altLang="ja-JP" b="0" i="1" smtClean="0">
                            <a:latin typeface="Cambria Math" panose="02040503050406030204" pitchFamily="18" charset="0"/>
                          </a:rPr>
                        </m:ctrlPr>
                      </m:naryPr>
                      <m:sub/>
                      <m:sup/>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𝑑𝑥</m:t>
                            </m:r>
                          </m:num>
                          <m:den>
                            <m:r>
                              <a:rPr lang="en-US" altLang="ja-JP" b="0" i="1" smtClean="0">
                                <a:latin typeface="Cambria Math" panose="02040503050406030204" pitchFamily="18" charset="0"/>
                              </a:rPr>
                              <m:t>1+</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2</m:t>
                                </m:r>
                              </m:sup>
                            </m:sSup>
                          </m:den>
                        </m:f>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sSup>
                              <m:sSupPr>
                                <m:ctrlPr>
                                  <a:rPr lang="en-US" altLang="ja-JP" b="0" i="1" smtClean="0">
                                    <a:latin typeface="Cambria Math" panose="02040503050406030204" pitchFamily="18" charset="0"/>
                                  </a:rPr>
                                </m:ctrlPr>
                              </m:sSupPr>
                              <m:e>
                                <m:r>
                                  <m:rPr>
                                    <m:sty m:val="p"/>
                                  </m:rPr>
                                  <a:rPr lang="en-US" altLang="ja-JP" b="0" i="0" smtClean="0">
                                    <a:latin typeface="Cambria Math" panose="02040503050406030204" pitchFamily="18" charset="0"/>
                                  </a:rPr>
                                  <m:t>tan</m:t>
                                </m:r>
                              </m:e>
                              <m:sup>
                                <m:r>
                                  <a:rPr lang="en-US" altLang="ja-JP" b="0" i="1" smtClean="0">
                                    <a:latin typeface="Cambria Math" panose="02040503050406030204" pitchFamily="18" charset="0"/>
                                  </a:rPr>
                                  <m:t>−1</m:t>
                                </m:r>
                              </m:sup>
                            </m:sSup>
                          </m:fName>
                          <m:e>
                            <m:r>
                              <a:rPr lang="en-US" altLang="ja-JP" b="0" i="1" smtClean="0">
                                <a:latin typeface="Cambria Math" panose="02040503050406030204" pitchFamily="18" charset="0"/>
                              </a:rPr>
                              <m:t>𝑥</m:t>
                            </m:r>
                          </m:e>
                        </m:func>
                      </m:e>
                    </m:nary>
                  </m:oMath>
                </a14:m>
                <a:r>
                  <a:rPr lang="en-US" altLang="ja-JP" b="0" dirty="0"/>
                  <a:t> 6.</a:t>
                </a:r>
                <a14:m>
                  <m:oMath xmlns:m="http://schemas.openxmlformats.org/officeDocument/2006/math">
                    <m:nary>
                      <m:naryPr>
                        <m:limLoc m:val="undOvr"/>
                        <m:subHide m:val="on"/>
                        <m:supHide m:val="on"/>
                        <m:ctrlPr>
                          <a:rPr lang="en-US" altLang="ja-JP" b="0" i="1" smtClean="0">
                            <a:latin typeface="Cambria Math" panose="02040503050406030204" pitchFamily="18" charset="0"/>
                          </a:rPr>
                        </m:ctrlPr>
                      </m:naryPr>
                      <m:sub/>
                      <m:sup/>
                      <m:e>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𝑑𝑥</m:t>
                            </m:r>
                          </m:num>
                          <m:den>
                            <m:rad>
                              <m:radPr>
                                <m:degHide m:val="on"/>
                                <m:ctrlPr>
                                  <a:rPr lang="en-US" altLang="ja-JP" b="0" i="1" smtClean="0">
                                    <a:latin typeface="Cambria Math" panose="02040503050406030204" pitchFamily="18" charset="0"/>
                                  </a:rPr>
                                </m:ctrlPr>
                              </m:radPr>
                              <m:deg/>
                              <m:e>
                                <m:r>
                                  <a:rPr lang="en-US" altLang="ja-JP" b="0" i="1" smtClean="0">
                                    <a:latin typeface="Cambria Math" panose="02040503050406030204" pitchFamily="18" charset="0"/>
                                  </a:rPr>
                                  <m:t>1−</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𝑥</m:t>
                                    </m:r>
                                  </m:e>
                                  <m:sup>
                                    <m:r>
                                      <a:rPr lang="en-US" altLang="ja-JP" b="0" i="1" smtClean="0">
                                        <a:latin typeface="Cambria Math" panose="02040503050406030204" pitchFamily="18" charset="0"/>
                                      </a:rPr>
                                      <m:t>2</m:t>
                                    </m:r>
                                  </m:sup>
                                </m:sSup>
                              </m:e>
                            </m:rad>
                          </m:den>
                        </m:f>
                        <m:r>
                          <a:rPr lang="en-US" altLang="ja-JP" b="0" i="1" smtClean="0">
                            <a:latin typeface="Cambria Math" panose="02040503050406030204" pitchFamily="18" charset="0"/>
                          </a:rPr>
                          <m:t>= </m:t>
                        </m:r>
                        <m:func>
                          <m:funcPr>
                            <m:ctrlPr>
                              <a:rPr lang="en-US" altLang="ja-JP" b="0" i="1" smtClean="0">
                                <a:latin typeface="Cambria Math" panose="02040503050406030204" pitchFamily="18" charset="0"/>
                              </a:rPr>
                            </m:ctrlPr>
                          </m:funcPr>
                          <m:fName>
                            <m:sSup>
                              <m:sSupPr>
                                <m:ctrlPr>
                                  <a:rPr lang="en-US" altLang="ja-JP" b="0" i="1" smtClean="0">
                                    <a:latin typeface="Cambria Math" panose="02040503050406030204" pitchFamily="18" charset="0"/>
                                  </a:rPr>
                                </m:ctrlPr>
                              </m:sSupPr>
                              <m:e>
                                <m:r>
                                  <m:rPr>
                                    <m:sty m:val="p"/>
                                  </m:rPr>
                                  <a:rPr lang="en-US" altLang="ja-JP" b="0" i="0" smtClean="0">
                                    <a:latin typeface="Cambria Math" panose="02040503050406030204" pitchFamily="18" charset="0"/>
                                  </a:rPr>
                                  <m:t>sin</m:t>
                                </m:r>
                              </m:e>
                              <m:sup>
                                <m:r>
                                  <a:rPr lang="en-US" altLang="ja-JP" b="0" i="1" smtClean="0">
                                    <a:latin typeface="Cambria Math" panose="02040503050406030204" pitchFamily="18" charset="0"/>
                                  </a:rPr>
                                  <m:t>−1</m:t>
                                </m:r>
                              </m:sup>
                            </m:sSup>
                          </m:fName>
                          <m:e>
                            <m:r>
                              <a:rPr lang="en-US" altLang="ja-JP" b="0" i="1" smtClean="0">
                                <a:latin typeface="Cambria Math" panose="02040503050406030204" pitchFamily="18" charset="0"/>
                              </a:rPr>
                              <m:t>𝑥</m:t>
                            </m:r>
                          </m:e>
                        </m:func>
                      </m:e>
                    </m:nary>
                  </m:oMath>
                </a14:m>
                <a:endParaRPr lang="en-US" altLang="ja-JP" b="0" dirty="0"/>
              </a:p>
              <a:p>
                <a:pPr marL="0" indent="0">
                  <a:buNone/>
                </a:pPr>
                <a:endParaRPr kumimoji="1" lang="ja-JP" altLang="en-US" dirty="0"/>
              </a:p>
            </p:txBody>
          </p:sp>
        </mc:Choice>
        <mc:Fallback>
          <p:sp>
            <p:nvSpPr>
              <p:cNvPr id="3" name="コンテンツ プレースホルダー 2">
                <a:extLst>
                  <a:ext uri="{FF2B5EF4-FFF2-40B4-BE49-F238E27FC236}">
                    <a16:creationId xmlns:a16="http://schemas.microsoft.com/office/drawing/2014/main" id="{0350C105-C9F4-D09B-DDF1-B766462A583B}"/>
                  </a:ext>
                </a:extLst>
              </p:cNvPr>
              <p:cNvSpPr>
                <a:spLocks noGrp="1" noRot="1" noChangeAspect="1" noMove="1" noResize="1" noEditPoints="1" noAdjustHandles="1" noChangeArrowheads="1" noChangeShapeType="1" noTextEdit="1"/>
              </p:cNvSpPr>
              <p:nvPr>
                <p:ph idx="1"/>
              </p:nvPr>
            </p:nvSpPr>
            <p:spPr>
              <a:blipFill>
                <a:blip r:embed="rId2"/>
                <a:stretch>
                  <a:fillRect l="-1217" t="-2241" r="-6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509579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893</Words>
  <Application>Microsoft Office PowerPoint</Application>
  <PresentationFormat>ワイド画面</PresentationFormat>
  <Paragraphs>107</Paragraphs>
  <Slides>16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游ゴシック</vt:lpstr>
      <vt:lpstr>游ゴシック Light</vt:lpstr>
      <vt:lpstr>Arial</vt:lpstr>
      <vt:lpstr>Cambria Math</vt:lpstr>
      <vt:lpstr>Office テーマ</vt:lpstr>
      <vt:lpstr>積分1</vt:lpstr>
      <vt:lpstr>逆演算の例1</vt:lpstr>
      <vt:lpstr>逆演算の例2</vt:lpstr>
      <vt:lpstr>微分の逆演算は…？</vt:lpstr>
      <vt:lpstr>不定積分</vt:lpstr>
      <vt:lpstr>試しに計算してみる</vt:lpstr>
      <vt:lpstr>解答</vt:lpstr>
      <vt:lpstr>不定積分の性質</vt:lpstr>
      <vt:lpstr>便利な公式</vt:lpstr>
      <vt:lpstr>三角関数の逆関数について</vt:lpstr>
      <vt:lpstr>公式を用いて計算してみる1</vt:lpstr>
      <vt:lpstr>公式を用いて計算してみる2</vt:lpstr>
      <vt:lpstr>解答</vt:lpstr>
      <vt:lpstr>検算するときには微分をするべし</vt:lpstr>
      <vt:lpstr>一応の宿題</vt:lpstr>
      <vt:lpstr>おわり</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積分1</dc:title>
  <dc:creator>川畑 喜裕</dc:creator>
  <cp:lastModifiedBy>川畑 喜裕</cp:lastModifiedBy>
  <cp:revision>1</cp:revision>
  <dcterms:created xsi:type="dcterms:W3CDTF">2022-12-01T14:32:47Z</dcterms:created>
  <dcterms:modified xsi:type="dcterms:W3CDTF">2022-12-01T14:32:48Z</dcterms:modified>
</cp:coreProperties>
</file>