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2" r:id="rId5"/>
    <p:sldId id="261" r:id="rId6"/>
    <p:sldId id="260" r:id="rId7"/>
    <p:sldId id="259" r:id="rId8"/>
    <p:sldId id="258" r:id="rId9"/>
    <p:sldId id="25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               </a:t>
            </a:r>
            <a:endParaRPr lang="en-US">
              <a:ln w="15875"/>
              <a:gradFill>
                <a:gsLst>
                  <a:gs pos="0">
                    <a:schemeClr val="accent1">
                      <a:lumOff val="-19999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9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475" y="1273810"/>
            <a:ext cx="10950575" cy="1550670"/>
          </a:xfrm>
        </p:spPr>
        <p:txBody>
          <a:bodyPr/>
          <a:p>
            <a:pPr algn="ctr"/>
            <a:r>
              <a:rPr lang="en-US" sz="3600">
                <a:ln/>
                <a:solidFill>
                  <a:schemeClr val="accent4"/>
                </a:solidFill>
                <a:effectLst/>
              </a:rPr>
              <a:t>         </a:t>
            </a:r>
            <a:r>
              <a:rPr lang="en-US" sz="3600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   Retsepturada kimyoviy elementlar (oksidlar,                     tuzlar va kislota                                                       </a:t>
            </a:r>
            <a:r>
              <a:rPr lang="en-US" sz="3600">
                <a:ln/>
                <a:solidFill>
                  <a:schemeClr val="accent4"/>
                </a:solidFill>
                <a:effectLst/>
              </a:rPr>
              <a:t> </a:t>
            </a:r>
            <a:endParaRPr lang="en-US" sz="3600">
              <a:ln/>
              <a:solidFill>
                <a:schemeClr val="accent4"/>
              </a:solidFill>
              <a:effectLst/>
            </a:endParaRPr>
          </a:p>
          <a:p>
            <a:pPr algn="ctr"/>
            <a:endParaRPr lang="en-US" sz="3600">
              <a:ln/>
              <a:solidFill>
                <a:schemeClr val="accent4"/>
              </a:solidFill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3600">
              <a:ln/>
              <a:solidFill>
                <a:schemeClr val="accent4"/>
              </a:solidFill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3600">
              <a:ln/>
              <a:solidFill>
                <a:schemeClr val="accent4"/>
              </a:solidFill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endParaRPr lang="en-US" sz="3600">
              <a:ln/>
              <a:solidFill>
                <a:schemeClr val="accent4"/>
              </a:solidFill>
              <a:effectLst/>
              <a:latin typeface="Bahnschrift SemiBold" panose="020B0502040204020203" charset="0"/>
              <a:cs typeface="Bahnschrift SemiBold" panose="020B0502040204020203" charset="0"/>
            </a:endParaRPr>
          </a:p>
          <a:p>
            <a:pPr algn="ctr"/>
            <a:r>
              <a:rPr lang="en-US" sz="2400">
                <a:ln/>
                <a:solidFill>
                  <a:schemeClr val="accent4"/>
                </a:solidFill>
                <a:effectLst/>
                <a:latin typeface="Bahnschrift SemiBold" panose="020B0502040204020203" charset="0"/>
                <a:cs typeface="Bahnschrift SemiBold" panose="020B0502040204020203" charset="0"/>
              </a:rPr>
              <a:t>Tayyorladi:Bobomurodova Risolatoy</a:t>
            </a:r>
            <a:endParaRPr lang="en-US" sz="3600">
              <a:ln/>
              <a:solidFill>
                <a:schemeClr val="accent4"/>
              </a:solidFill>
              <a:effectLst/>
            </a:endParaRPr>
          </a:p>
          <a:p>
            <a:r>
              <a:rPr lang="en-US" sz="3600">
                <a:ln/>
                <a:solidFill>
                  <a:schemeClr val="accent4"/>
                </a:solidFill>
                <a:effectLst/>
              </a:rPr>
              <a:t>                        </a:t>
            </a:r>
            <a:r>
              <a:rPr lang="en-US" sz="2400">
                <a:ln/>
                <a:solidFill>
                  <a:schemeClr val="accent4"/>
                </a:solidFill>
                <a:effectLst/>
                <a:latin typeface="Bahnschrift SemiBold" panose="020B0502040204020203" charset="0"/>
                <a:cs typeface="Bahnschrift SemiBold" panose="020B0502040204020203" charset="0"/>
              </a:rPr>
              <a:t>Qabul qildi: Mirzayeva Nafisa</a:t>
            </a:r>
            <a:endParaRPr lang="en-US" sz="3600">
              <a:ln/>
              <a:solidFill>
                <a:schemeClr val="accent4"/>
              </a:solidFill>
              <a:effectLst/>
            </a:endParaRPr>
          </a:p>
          <a:p>
            <a:endParaRPr lang="en-US" sz="3600">
              <a:ln/>
              <a:solidFill>
                <a:schemeClr val="accent4"/>
              </a:solidFill>
              <a:effectLst/>
            </a:endParaRPr>
          </a:p>
          <a:p>
            <a:r>
              <a:rPr lang="en-US" sz="3600">
                <a:ln/>
                <a:solidFill>
                  <a:schemeClr val="accent4"/>
                </a:solidFill>
                <a:effectLst/>
              </a:rPr>
              <a:t>         </a:t>
            </a:r>
            <a:endParaRPr lang="en-US" sz="3600">
              <a:ln/>
              <a:solidFill>
                <a:schemeClr val="accent4"/>
              </a:solidFill>
              <a:effectLst/>
            </a:endParaRPr>
          </a:p>
          <a:p>
            <a:r>
              <a:rPr lang="en-US" sz="3600">
                <a:ln/>
                <a:solidFill>
                  <a:schemeClr val="accent4"/>
                </a:solidFill>
                <a:effectLst/>
              </a:rPr>
              <a:t>           </a:t>
            </a:r>
            <a:endParaRPr lang="en-US" sz="3600">
              <a:ln/>
              <a:solidFill>
                <a:schemeClr val="accent4"/>
              </a:solidFill>
              <a:effectLst/>
            </a:endParaRPr>
          </a:p>
          <a:p>
            <a:endParaRPr lang="en-US" sz="3600">
              <a:ln/>
              <a:solidFill>
                <a:schemeClr val="accent4"/>
              </a:solidFill>
              <a:effectLst/>
            </a:endParaRPr>
          </a:p>
          <a:p>
            <a:endParaRPr lang="en-US" sz="3600">
              <a:ln/>
              <a:solidFill>
                <a:schemeClr val="accent4"/>
              </a:solidFill>
              <a:effectLst/>
            </a:endParaRPr>
          </a:p>
          <a:p>
            <a:endParaRPr lang="en-US" sz="3600">
              <a:ln/>
              <a:solidFill>
                <a:schemeClr val="accent4"/>
              </a:solidFill>
              <a:effectLst/>
            </a:endParaRPr>
          </a:p>
          <a:p>
            <a:r>
              <a:rPr lang="en-US" sz="3600">
                <a:ln/>
                <a:solidFill>
                  <a:schemeClr val="accent4"/>
                </a:solidFill>
                <a:effectLst/>
              </a:rPr>
              <a:t>                       </a:t>
            </a:r>
            <a:endParaRPr lang="en-US" sz="3600">
              <a:ln/>
              <a:solidFill>
                <a:schemeClr val="accent4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     Reja:</a:t>
            </a:r>
            <a:endParaRPr lang="en-US" sz="280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Kirish </a:t>
            </a:r>
            <a:endParaRPr lang="en-US"/>
          </a:p>
          <a:p>
            <a:pPr marL="0" indent="0">
              <a:buNone/>
            </a:pPr>
            <a:r>
              <a:rPr lang="en-US"/>
              <a:t>2.Kimyoviy moddalar</a:t>
            </a:r>
            <a:endParaRPr lang="en-US"/>
          </a:p>
          <a:p>
            <a:pPr marL="0" indent="0">
              <a:buNone/>
            </a:pPr>
            <a:r>
              <a:rPr lang="en-US"/>
              <a:t>3.Oksidlar va Tuzlar  haqida ma’lumot </a:t>
            </a:r>
            <a:endParaRPr lang="en-US"/>
          </a:p>
          <a:p>
            <a:pPr marL="0" indent="0">
              <a:buNone/>
            </a:pPr>
            <a:r>
              <a:rPr lang="en-US"/>
              <a:t>4. Kislotalar nomi </a:t>
            </a:r>
            <a:endParaRPr lang="en-US"/>
          </a:p>
          <a:p>
            <a:pPr marL="0" indent="0">
              <a:buNone/>
            </a:pPr>
            <a:r>
              <a:rPr lang="en-US"/>
              <a:t>5.Xulosa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1. Kirish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lnSpc>
                <a:spcPct val="100000"/>
              </a:lnSpc>
            </a:pPr>
            <a:r>
              <a:rPr lang="en-US"/>
              <a:t>Hamma  kimyoviy  moddalarning  nomi  ikkinchi  guruhda turlanuvchi  sredniy  rodga  ega  bo’lib  -um  qo’shimchasiga  ega  bo’ladi. Tarkibida  kislorod  moddasi bo’lmagan  kislotalar  hydro- qo’shimchasini  qo’shish bilan  hosil  bo’ladi. Masalan: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/>
              <a:t>Acidum  Hydrochloricum - vodorod xlorid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/>
              <a:t>Acidum  Hydrobromicum - bromid  kislota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Kimyoviy moddalar:</a:t>
            </a:r>
            <a:endParaRPr lang="en-US" sz="2800"/>
          </a:p>
        </p:txBody>
      </p:sp>
      <p:graphicFrame>
        <p:nvGraphicFramePr>
          <p:cNvPr id="6" name="Content Placeholder 5"/>
          <p:cNvGraphicFramePr/>
          <p:nvPr>
            <p:ph idx="1"/>
          </p:nvPr>
        </p:nvGraphicFramePr>
        <p:xfrm>
          <a:off x="609600" y="1174750"/>
          <a:ext cx="10972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  Lotincha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</a:t>
                      </a:r>
                      <a:r>
                        <a:rPr lang="en-US" sz="2800"/>
                        <a:t>   Kimyoviy</a:t>
                      </a:r>
                      <a:endParaRPr 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</a:t>
                      </a:r>
                      <a:r>
                        <a:rPr lang="en-US" sz="2800"/>
                        <a:t>  O’zbekcha</a:t>
                      </a:r>
                      <a:endParaRPr 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  Aluminum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           Al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Aluminiy</a:t>
                      </a:r>
                      <a:endParaRPr 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  Argentum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</a:t>
                      </a:r>
                      <a:r>
                        <a:rPr lang="en-US" sz="2400"/>
                        <a:t>Ag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Kumush</a:t>
                      </a:r>
                      <a:endParaRPr 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  Arsenicum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</a:t>
                      </a:r>
                      <a:r>
                        <a:rPr lang="en-US" sz="2400"/>
                        <a:t>As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Margumush</a:t>
                      </a:r>
                      <a:endParaRPr 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</a:t>
                      </a:r>
                      <a:r>
                        <a:rPr lang="en-US" sz="2400"/>
                        <a:t> Barium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         Ba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Bariy</a:t>
                      </a:r>
                      <a:endParaRPr 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</a:t>
                      </a:r>
                      <a:r>
                        <a:rPr lang="en-US" sz="2400"/>
                        <a:t> Calcium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</a:t>
                      </a:r>
                      <a:r>
                        <a:rPr lang="en-US" sz="2400"/>
                        <a:t>Ca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Kaltsiy</a:t>
                      </a:r>
                      <a:endParaRPr 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</a:t>
                      </a:r>
                      <a:r>
                        <a:rPr lang="en-US" sz="2400"/>
                        <a:t>   Borum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          B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Bor</a:t>
                      </a:r>
                      <a:endParaRPr 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</a:t>
                      </a:r>
                      <a:r>
                        <a:rPr lang="en-US" sz="2400"/>
                        <a:t>  Iodum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</a:t>
                      </a:r>
                      <a:r>
                        <a:rPr lang="en-US" sz="2400"/>
                        <a:t>I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</a:t>
                      </a:r>
                      <a:r>
                        <a:rPr lang="en-US" sz="2400"/>
                        <a:t>Yod</a:t>
                      </a:r>
                      <a:endParaRPr 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</a:t>
                      </a:r>
                      <a:r>
                        <a:rPr lang="en-US" sz="2400"/>
                        <a:t>Fluorum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</a:t>
                      </a:r>
                      <a:r>
                        <a:rPr lang="en-US" sz="2400"/>
                        <a:t>F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</a:t>
                      </a:r>
                      <a:r>
                        <a:rPr lang="en-US" sz="2400"/>
                        <a:t>Ftor</a:t>
                      </a:r>
                      <a:endParaRPr lang="en-US" sz="24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</a:t>
                      </a:r>
                      <a:r>
                        <a:rPr lang="en-US" sz="2400"/>
                        <a:t>   Carboneum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         </a:t>
                      </a:r>
                      <a:r>
                        <a:rPr lang="en-US" sz="2400"/>
                        <a:t>C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400"/>
                        <a:t>    Karbon</a:t>
                      </a:r>
                      <a:endParaRPr lang="en-US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3649345" y="-348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Oksidlar: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800"/>
              <a:t>Hamma  oksidlar  2  ta  otda  tashkil  topgan. Birinchi  modda  nomi Gen. Sing. ikkinchisi  oksidlarning  guruh  nomi. Nom. Sing. da bo’ladi.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1. Calcium  oxydum - kaltsiy oksidi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2. Hydrogenu peroxydum - vodorod peroksidi</a:t>
            </a:r>
            <a:endParaRPr lang="en-US" sz="2800"/>
          </a:p>
          <a:p>
            <a:pPr marL="0" indent="0">
              <a:buNone/>
            </a:pPr>
            <a:r>
              <a:rPr lang="en-US" sz="2800"/>
              <a:t>    Chala  oksidlar  2 ta  oksiddan  tashkil  topgan. Birinchisi nomi Nom. Sing. da  ikkinchisi chin  oksid  guruhining  nomi  oxydulatus, -a, -um </a:t>
            </a:r>
            <a:r>
              <a:rPr lang="en-US" sz="2800">
                <a:sym typeface="+mn-ea"/>
              </a:rPr>
              <a:t> sifati  ham  Nom. Singda  bo’ladi. </a:t>
            </a:r>
            <a:endParaRPr lang="en-US" sz="2800">
              <a:sym typeface="+mn-ea"/>
            </a:endParaRPr>
          </a:p>
          <a:p>
            <a:pPr marL="0" indent="0">
              <a:buNone/>
            </a:pPr>
            <a:r>
              <a:rPr lang="en-US" sz="2800">
                <a:sym typeface="+mn-ea"/>
              </a:rPr>
              <a:t>Nitrogenuem  oxydulatum - azotning  chala  oksidi.</a:t>
            </a:r>
            <a:endParaRPr lang="en-US" sz="2800"/>
          </a:p>
          <a:p>
            <a:pPr marL="0" indent="0"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Tuzlar: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Kation nomi - ot  Gen. Sing. shaklda  birinchi  o’ringa  anion  nomi  bilan  ham  ot  bilan  ifodalanadi.  Nom. Sing. shaklida  ikkinchi  o’ringa  qo’yiladi.  Tarkibida  kislorod  bo’lgan  kislotali  tuzlarni ifodalovchi  anionlar  -as, -is, va  -idum  qo’shimchalari  yordamida hosil  qilinadi.  Masalan: </a:t>
            </a:r>
            <a:endParaRPr lang="en-US" sz="2800"/>
          </a:p>
          <a:p>
            <a:r>
              <a:rPr lang="en-US" sz="2800"/>
              <a:t>Kalii sulfas - kaliy  sulfat</a:t>
            </a:r>
            <a:endParaRPr lang="en-US" sz="2800"/>
          </a:p>
          <a:p>
            <a:r>
              <a:rPr lang="en-US" sz="2800"/>
              <a:t>Kalii  asetas - kaliy atsetat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Kislotalar  nomi: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Kislotalar  nomi  acidum  ot  va  moslashgan  sifatdan  hosil  qilinadi. </a:t>
            </a:r>
            <a:endParaRPr lang="en-US" sz="2800"/>
          </a:p>
          <a:p>
            <a:r>
              <a:rPr lang="en-US" sz="2800"/>
              <a:t>Acidum  Lactium - sut kislota</a:t>
            </a:r>
            <a:endParaRPr lang="en-US" sz="2800"/>
          </a:p>
          <a:p>
            <a:r>
              <a:rPr lang="en-US" sz="2800"/>
              <a:t>Ayrim hollarda  moddalar  ikkita  kislota  hosil qilishi  mumkin. Bu vaqtda tarkibida O</a:t>
            </a:r>
            <a:r>
              <a:rPr lang="en-US" sz="1000"/>
              <a:t>2</a:t>
            </a:r>
            <a:r>
              <a:rPr lang="en-US" sz="2800"/>
              <a:t>  miqdori ko’p bo’lgan  kislotalar  -icum  qo’shimchali  sifat  yordamida  hosil  qilinadi.  Masalan</a:t>
            </a:r>
            <a:endParaRPr lang="en-US" sz="2800"/>
          </a:p>
          <a:p>
            <a:r>
              <a:rPr lang="en-US" sz="2800"/>
              <a:t>Acidum  Phosphoricum - fosfor kislotasi </a:t>
            </a:r>
            <a:endParaRPr lang="en-US" sz="2800"/>
          </a:p>
          <a:p>
            <a:r>
              <a:rPr lang="en-US" sz="2800"/>
              <a:t>Acidum  Nitricum - azot kislotasi</a:t>
            </a:r>
            <a:endParaRPr lang="en-US" sz="2800"/>
          </a:p>
          <a:p>
            <a:r>
              <a:rPr lang="en-US" sz="2800"/>
              <a:t>Tarkibida O</a:t>
            </a:r>
            <a:r>
              <a:rPr lang="en-US" sz="1000"/>
              <a:t>2  </a:t>
            </a:r>
            <a:r>
              <a:rPr lang="en-US" sz="2800"/>
              <a:t>miqdori kam  bo’lgan</a:t>
            </a:r>
            <a:r>
              <a:rPr lang="en-US" sz="2400"/>
              <a:t> </a:t>
            </a:r>
            <a:r>
              <a:rPr lang="en-US" sz="2800"/>
              <a:t>kislotalar -acam qo’shimchali sifat yordamida hosil qilinadi.</a:t>
            </a:r>
            <a:endParaRPr lang="en-US" sz="2800"/>
          </a:p>
          <a:p>
            <a:r>
              <a:rPr lang="en-US" sz="2800"/>
              <a:t>Acidum Sulfurosum - oltingugurt  kislotasi</a:t>
            </a: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            Kimyoviy - moddalarning  qo’shimchalari:   </a:t>
            </a:r>
            <a:endParaRPr lang="en-US" sz="2800"/>
          </a:p>
        </p:txBody>
      </p:sp>
      <p:graphicFrame>
        <p:nvGraphicFramePr>
          <p:cNvPr id="6" name="Content Placeholder 5"/>
          <p:cNvGraphicFramePr/>
          <p:nvPr>
            <p:ph idx="1"/>
            <p:custDataLst>
              <p:tags r:id="rId1"/>
            </p:custDataLst>
          </p:nvPr>
        </p:nvGraphicFramePr>
        <p:xfrm>
          <a:off x="2336800" y="1174750"/>
          <a:ext cx="8105775" cy="260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5775"/>
              </a:tblGrid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- ocam                         Kislotalar</a:t>
                      </a:r>
                      <a:endParaRPr lang="en-US" sz="2800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- icum                           Kislotalar</a:t>
                      </a:r>
                      <a:endParaRPr lang="en-US" sz="2800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</a:t>
                      </a:r>
                      <a:r>
                        <a:rPr lang="en-US" sz="2800"/>
                        <a:t>- as                              Tuzlar</a:t>
                      </a:r>
                      <a:endParaRPr lang="en-US" sz="2800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- is                                Tuzlar</a:t>
                      </a:r>
                      <a:endParaRPr lang="en-US" sz="2800"/>
                    </a:p>
                  </a:txBody>
                  <a:tcPr/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800"/>
                        <a:t>   - um                             Oksidlar</a:t>
                      </a:r>
                      <a:endParaRPr lang="en-US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/>
              <a:t>Xulosa: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Xulosa  qilib  aytadigan bo’lsak,  kimyoviy  moddalar ( oksidlar, tuzlar, kislotalar )  hammasi  ikkinchi  tusda turlanadi.  Shu  bilan  birga  moddalar  o’z qo’shimchalariga  ega  bo’ladi.  Ularning  asosiy  qo’shimchalarining  negizini  - um  qo’shimchasi  tashkil etadi.  Boshqa  qo’shimchalari  o’zining  tuslanishiga  qarab  o’zgaradi. Masalan :</a:t>
            </a:r>
            <a:endParaRPr lang="en-US"/>
          </a:p>
          <a:p>
            <a:r>
              <a:rPr lang="en-US"/>
              <a:t>Ferrum - temir </a:t>
            </a:r>
            <a:endParaRPr lang="en-US"/>
          </a:p>
          <a:p>
            <a:r>
              <a:rPr lang="en-US"/>
              <a:t>Oxygenium - kislorod 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74*150"/>
  <p:tag name="TABLE_ENDDRAG_RECT" val="48*92*774*150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3166</Words>
  <Application>WPS Presentation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 SemiBold Condensed</vt:lpstr>
      <vt:lpstr>Bahnschrift SemiBold</vt:lpstr>
      <vt:lpstr>Bahnschrift Light</vt:lpstr>
      <vt:lpstr>Bahnschrift Condensed</vt:lpstr>
      <vt:lpstr>Bahnschrift Light Condensed</vt:lpstr>
      <vt:lpstr>Bahnschrift Light SemiCondensed</vt:lpstr>
      <vt:lpstr>Arial Black</vt:lpstr>
      <vt:lpstr>Bahnschrift SemiBold SemiCondensed</vt:lpstr>
      <vt:lpstr>Bahnschrift SemiLight</vt:lpstr>
      <vt:lpstr>Bahnschrift SemiLight Condensed</vt:lpstr>
      <vt:lpstr>Orange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</dc:title>
  <dc:creator>Bobomurodov</dc:creator>
  <cp:lastModifiedBy>Bobomurodov</cp:lastModifiedBy>
  <cp:revision>1</cp:revision>
  <dcterms:created xsi:type="dcterms:W3CDTF">2025-01-15T19:03:52Z</dcterms:created>
  <dcterms:modified xsi:type="dcterms:W3CDTF">2025-01-15T19:03:52Z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56A3B85BC4AA4DA8B4C27DFC3FE34152_11</vt:lpwstr>
  </property>
  <property fmtid="{D5CDD505-2E9C-101B-9397-08002B2CF9AE}" pid="3" name="KSOProductBuildVer">
    <vt:lpwstr>1033-12.2.0.19805</vt:lpwstr>
  </property>
</Properties>
</file>