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Bold" charset="1" panose="00000800000000000000"/>
      <p:regular r:id="rId11"/>
    </p:embeddedFont>
    <p:embeddedFont>
      <p:font typeface="Montserrat" charset="1" panose="00000500000000000000"/>
      <p:regular r:id="rId12"/>
    </p:embeddedFont>
    <p:embeddedFont>
      <p:font typeface="One Little Font" charset="1" panose="00000500000000000000"/>
      <p:regular r:id="rId13"/>
    </p:embeddedFont>
    <p:embeddedFont>
      <p:font typeface="One Little Font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17599" y="2223118"/>
            <a:ext cx="9452802" cy="1936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74"/>
              </a:lnSpc>
            </a:pPr>
            <a:r>
              <a:rPr lang="en-US" b="true" sz="12811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PTIT SHOP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9912" y="1326998"/>
            <a:ext cx="576895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-55" b="true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 Applications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01502" y="4340630"/>
            <a:ext cx="10509947" cy="278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spc="-63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Phạm Thị Thanh Hằng           </a:t>
            </a:r>
            <a:r>
              <a:rPr lang="en-US" sz="3199" spc="-63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B21DCCN328</a:t>
            </a:r>
          </a:p>
          <a:p>
            <a:pPr algn="ctr">
              <a:lnSpc>
                <a:spcPts val="4479"/>
              </a:lnSpc>
            </a:pPr>
            <a:r>
              <a:rPr lang="en-US" sz="3199" spc="-63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Nguyễn Hữu Quang Hòa      B21DCCN379</a:t>
            </a:r>
          </a:p>
          <a:p>
            <a:pPr algn="ctr">
              <a:lnSpc>
                <a:spcPts val="4479"/>
              </a:lnSpc>
            </a:pPr>
            <a:r>
              <a:rPr lang="en-US" sz="3199" spc="-63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Bùi Huy Hoàng                          B21DCCN055</a:t>
            </a:r>
          </a:p>
          <a:p>
            <a:pPr algn="ctr">
              <a:lnSpc>
                <a:spcPts val="4479"/>
              </a:lnSpc>
            </a:pPr>
            <a:r>
              <a:rPr lang="en-US" sz="3199" spc="-63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Trần Quý Đạt                             B21DCCN222</a:t>
            </a:r>
          </a:p>
          <a:p>
            <a:pPr algn="just">
              <a:lnSpc>
                <a:spcPts val="4479"/>
              </a:lnSpc>
            </a:pPr>
            <a:r>
              <a:rPr lang="en-US" sz="3199" spc="-63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             </a:t>
            </a:r>
            <a:r>
              <a:rPr lang="en-US" sz="3199" spc="-63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Nguyễn Đình Mạnh                B21DCCN511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392148" cy="392148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</p:grpSp>
      <p:sp>
        <p:nvSpPr>
          <p:cNvPr name="AutoShape 18" id="18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cap="flat" w="28575">
            <a:solidFill>
              <a:srgbClr val="084C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6349806" y="122526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255632" y="122526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682400" y="7837562"/>
            <a:ext cx="89232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spc="-63" b="true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Giảng viên hướng dẫn: Nguyễn Mạnh Sơn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1434" y="1243014"/>
            <a:ext cx="16865133" cy="8502706"/>
            <a:chOff x="0" y="0"/>
            <a:chExt cx="4441846" cy="22393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1846" cy="2239396"/>
            </a:xfrm>
            <a:custGeom>
              <a:avLst/>
              <a:gdLst/>
              <a:ahLst/>
              <a:cxnLst/>
              <a:rect r="r" b="b" t="t" l="l"/>
              <a:pathLst>
                <a:path h="2239396" w="4441846">
                  <a:moveTo>
                    <a:pt x="5050" y="0"/>
                  </a:moveTo>
                  <a:lnTo>
                    <a:pt x="4436796" y="0"/>
                  </a:lnTo>
                  <a:cubicBezTo>
                    <a:pt x="4439585" y="0"/>
                    <a:pt x="4441846" y="2261"/>
                    <a:pt x="4441846" y="5050"/>
                  </a:cubicBezTo>
                  <a:lnTo>
                    <a:pt x="4441846" y="2234346"/>
                  </a:lnTo>
                  <a:cubicBezTo>
                    <a:pt x="4441846" y="2237135"/>
                    <a:pt x="4439585" y="2239396"/>
                    <a:pt x="4436796" y="2239396"/>
                  </a:cubicBezTo>
                  <a:lnTo>
                    <a:pt x="5050" y="2239396"/>
                  </a:lnTo>
                  <a:cubicBezTo>
                    <a:pt x="2261" y="2239396"/>
                    <a:pt x="0" y="2237135"/>
                    <a:pt x="0" y="2234346"/>
                  </a:cubicBezTo>
                  <a:lnTo>
                    <a:pt x="0" y="5050"/>
                  </a:lnTo>
                  <a:cubicBezTo>
                    <a:pt x="0" y="2261"/>
                    <a:pt x="2261" y="0"/>
                    <a:pt x="50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41846" cy="2267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18872" y="1461816"/>
            <a:ext cx="1240428" cy="294111"/>
            <a:chOff x="0" y="0"/>
            <a:chExt cx="1653904" cy="39214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392148" cy="39214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7259300" y="394167"/>
            <a:ext cx="634533" cy="634533"/>
          </a:xfrm>
          <a:custGeom>
            <a:avLst/>
            <a:gdLst/>
            <a:ahLst/>
            <a:cxnLst/>
            <a:rect r="r" b="b" t="t" l="l"/>
            <a:pathLst>
              <a:path h="634533" w="634533">
                <a:moveTo>
                  <a:pt x="0" y="0"/>
                </a:moveTo>
                <a:lnTo>
                  <a:pt x="634533" y="0"/>
                </a:lnTo>
                <a:lnTo>
                  <a:pt x="634533" y="634533"/>
                </a:lnTo>
                <a:lnTo>
                  <a:pt x="0" y="634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394167" y="394167"/>
            <a:ext cx="634533" cy="634533"/>
          </a:xfrm>
          <a:custGeom>
            <a:avLst/>
            <a:gdLst/>
            <a:ahLst/>
            <a:cxnLst/>
            <a:rect r="r" b="b" t="t" l="l"/>
            <a:pathLst>
              <a:path h="634533" w="634533">
                <a:moveTo>
                  <a:pt x="634533" y="0"/>
                </a:moveTo>
                <a:lnTo>
                  <a:pt x="0" y="0"/>
                </a:lnTo>
                <a:lnTo>
                  <a:pt x="0" y="634533"/>
                </a:lnTo>
                <a:lnTo>
                  <a:pt x="634533" y="634533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551721"/>
            <a:ext cx="12607812" cy="47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582" indent="-302791" lvl="1">
              <a:lnSpc>
                <a:spcPts val="4039"/>
              </a:lnSpc>
              <a:buFont typeface="Arial"/>
              <a:buChar char="•"/>
            </a:pPr>
            <a:r>
              <a:rPr lang="en-US" b="true" sz="2804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</a:t>
            </a: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:  HTML, CSS, JavaScript (JS)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6225" y="458883"/>
            <a:ext cx="7241529" cy="49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0"/>
              </a:lnSpc>
            </a:pPr>
            <a:r>
              <a:rPr lang="en-US" b="true" sz="3000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1. Giới thiệu kĩ thuật / công nghệ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2252872"/>
            <a:ext cx="9500262" cy="47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582" indent="-302791" lvl="1">
              <a:lnSpc>
                <a:spcPts val="4039"/>
              </a:lnSpc>
              <a:buFont typeface="Arial"/>
              <a:buChar char="•"/>
            </a:pPr>
            <a:r>
              <a:rPr lang="en-US" b="true" sz="2804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Database</a:t>
            </a: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834128"/>
            <a:ext cx="15983255" cy="393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582" indent="-302791" lvl="1">
              <a:lnSpc>
                <a:spcPts val="5301"/>
              </a:lnSpc>
              <a:buFont typeface="Arial"/>
              <a:buChar char="•"/>
            </a:pPr>
            <a:r>
              <a:rPr lang="en-US" b="true" sz="2804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</a:t>
            </a: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  <a:p>
            <a:pPr algn="l" marL="1211163" indent="-403721" lvl="2">
              <a:lnSpc>
                <a:spcPts val="5301"/>
              </a:lnSpc>
              <a:buFont typeface="Arial"/>
              <a:buChar char="⚬"/>
            </a:pP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Framework Spring Boot: Dựa trên mã nguồn Java, cung cấp, hỗ trợ các annotation có sẵn giúp nhanh hơn trong việc xây dựng chương trình.</a:t>
            </a:r>
          </a:p>
          <a:p>
            <a:pPr algn="l" marL="1211163" indent="-403721" lvl="2">
              <a:lnSpc>
                <a:spcPts val="5301"/>
              </a:lnSpc>
              <a:buFont typeface="Arial"/>
              <a:buChar char="⚬"/>
            </a:pP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Quản lí dữ liệu, hỗ trợ nhiều cơ sở dữ liệu khác nhau thông qua Spring Data JPA. </a:t>
            </a:r>
          </a:p>
          <a:p>
            <a:pPr algn="l" marL="1211163" indent="-403721" lvl="2">
              <a:lnSpc>
                <a:spcPts val="5301"/>
              </a:lnSpc>
              <a:buFont typeface="Arial"/>
              <a:buChar char="⚬"/>
            </a:pP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Giúp quản lý xác thực và ủy quyền trong ứng dụng web, kết hợp Xử lý Exception và Logging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7017458"/>
            <a:ext cx="16230600" cy="193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582" indent="-302791" lvl="1">
              <a:lnSpc>
                <a:spcPts val="5301"/>
              </a:lnSpc>
              <a:buFont typeface="Arial"/>
              <a:buChar char="•"/>
            </a:pPr>
            <a:r>
              <a:rPr lang="en-US" b="true" sz="2804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Dependencies</a:t>
            </a: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 được sử dụng:  spring-boot-starter-web, spring-boot-starter-thymeleaf, spring-boot-starter-security, spring-boot-starter-jdbc, spring-boot-starter-data-jpa, mysql-connector-java, spring-boot-devtools, 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1434" y="1243014"/>
            <a:ext cx="16865133" cy="8502706"/>
            <a:chOff x="0" y="0"/>
            <a:chExt cx="4441846" cy="22393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1846" cy="2239396"/>
            </a:xfrm>
            <a:custGeom>
              <a:avLst/>
              <a:gdLst/>
              <a:ahLst/>
              <a:cxnLst/>
              <a:rect r="r" b="b" t="t" l="l"/>
              <a:pathLst>
                <a:path h="2239396" w="4441846">
                  <a:moveTo>
                    <a:pt x="5050" y="0"/>
                  </a:moveTo>
                  <a:lnTo>
                    <a:pt x="4436796" y="0"/>
                  </a:lnTo>
                  <a:cubicBezTo>
                    <a:pt x="4439585" y="0"/>
                    <a:pt x="4441846" y="2261"/>
                    <a:pt x="4441846" y="5050"/>
                  </a:cubicBezTo>
                  <a:lnTo>
                    <a:pt x="4441846" y="2234346"/>
                  </a:lnTo>
                  <a:cubicBezTo>
                    <a:pt x="4441846" y="2237135"/>
                    <a:pt x="4439585" y="2239396"/>
                    <a:pt x="4436796" y="2239396"/>
                  </a:cubicBezTo>
                  <a:lnTo>
                    <a:pt x="5050" y="2239396"/>
                  </a:lnTo>
                  <a:cubicBezTo>
                    <a:pt x="2261" y="2239396"/>
                    <a:pt x="0" y="2237135"/>
                    <a:pt x="0" y="2234346"/>
                  </a:cubicBezTo>
                  <a:lnTo>
                    <a:pt x="0" y="5050"/>
                  </a:lnTo>
                  <a:cubicBezTo>
                    <a:pt x="0" y="2261"/>
                    <a:pt x="2261" y="0"/>
                    <a:pt x="50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41846" cy="2267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18872" y="1461816"/>
            <a:ext cx="1240428" cy="294111"/>
            <a:chOff x="0" y="0"/>
            <a:chExt cx="1653904" cy="39214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392148" cy="39214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0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7259300" y="394167"/>
            <a:ext cx="634533" cy="634533"/>
          </a:xfrm>
          <a:custGeom>
            <a:avLst/>
            <a:gdLst/>
            <a:ahLst/>
            <a:cxnLst/>
            <a:rect r="r" b="b" t="t" l="l"/>
            <a:pathLst>
              <a:path h="634533" w="634533">
                <a:moveTo>
                  <a:pt x="0" y="0"/>
                </a:moveTo>
                <a:lnTo>
                  <a:pt x="634533" y="0"/>
                </a:lnTo>
                <a:lnTo>
                  <a:pt x="634533" y="634533"/>
                </a:lnTo>
                <a:lnTo>
                  <a:pt x="0" y="634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394167" y="394167"/>
            <a:ext cx="634533" cy="634533"/>
          </a:xfrm>
          <a:custGeom>
            <a:avLst/>
            <a:gdLst/>
            <a:ahLst/>
            <a:cxnLst/>
            <a:rect r="r" b="b" t="t" l="l"/>
            <a:pathLst>
              <a:path h="634533" w="634533">
                <a:moveTo>
                  <a:pt x="634533" y="0"/>
                </a:moveTo>
                <a:lnTo>
                  <a:pt x="0" y="0"/>
                </a:lnTo>
                <a:lnTo>
                  <a:pt x="0" y="634533"/>
                </a:lnTo>
                <a:lnTo>
                  <a:pt x="634533" y="634533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592053" y="2441054"/>
            <a:ext cx="6506512" cy="5718200"/>
          </a:xfrm>
          <a:custGeom>
            <a:avLst/>
            <a:gdLst/>
            <a:ahLst/>
            <a:cxnLst/>
            <a:rect r="r" b="b" t="t" l="l"/>
            <a:pathLst>
              <a:path h="5718200" w="6506512">
                <a:moveTo>
                  <a:pt x="0" y="0"/>
                </a:moveTo>
                <a:lnTo>
                  <a:pt x="6506512" y="0"/>
                </a:lnTo>
                <a:lnTo>
                  <a:pt x="6506512" y="5718200"/>
                </a:lnTo>
                <a:lnTo>
                  <a:pt x="0" y="5718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16225" y="458883"/>
            <a:ext cx="8634569" cy="49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0"/>
              </a:lnSpc>
            </a:pPr>
            <a:r>
              <a:rPr lang="en-US" b="true" sz="3000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2. Sử dụng thymeleaf với CrudRepository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574952"/>
            <a:ext cx="8822093" cy="726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582" indent="-302791" lvl="1">
              <a:lnSpc>
                <a:spcPts val="5301"/>
              </a:lnSpc>
              <a:buFont typeface="Arial"/>
              <a:buChar char="•"/>
            </a:pPr>
            <a:r>
              <a:rPr lang="en-US" b="true" sz="2804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Thymeleaf</a:t>
            </a: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  <a:p>
            <a:pPr algn="l" marL="1211163" indent="-403721" lvl="2">
              <a:lnSpc>
                <a:spcPts val="5301"/>
              </a:lnSpc>
              <a:buFont typeface="Arial"/>
              <a:buChar char="⚬"/>
            </a:pP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Là một templating engine (giúp tách biệt phần Code java và Html ra làm 2 phần có thể hiểu là Java đóng vai trò là Controller (C) và Template là View (V) trong mô hình đầy đủ MVC).</a:t>
            </a:r>
          </a:p>
          <a:p>
            <a:pPr algn="l" marL="1211163" indent="-403721" lvl="2">
              <a:lnSpc>
                <a:spcPts val="5301"/>
              </a:lnSpc>
              <a:buFont typeface="Arial"/>
              <a:buChar char="⚬"/>
            </a:pP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Thường được sử dụng để tạo các trang HTML cho ứng dụng web.</a:t>
            </a:r>
          </a:p>
          <a:p>
            <a:pPr algn="l" marL="1211163" indent="-403721" lvl="2">
              <a:lnSpc>
                <a:spcPts val="5301"/>
              </a:lnSpc>
              <a:buFont typeface="Arial"/>
              <a:buChar char="⚬"/>
            </a:pPr>
            <a:r>
              <a:rPr lang="en-US" sz="2804">
                <a:solidFill>
                  <a:srgbClr val="084C6E"/>
                </a:solidFill>
                <a:latin typeface="Montserrat"/>
                <a:ea typeface="Montserrat"/>
                <a:cs typeface="Montserrat"/>
                <a:sym typeface="Montserrat"/>
              </a:rPr>
              <a:t>Trong ứng dụng web, Thymeleaf được xử lý trên máy chủ, và kết quả bao gồm trong mã HTML được trả về cho trình duyệt.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06335" y="8406904"/>
            <a:ext cx="6552965" cy="60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1"/>
              </a:lnSpc>
            </a:pPr>
            <a:r>
              <a:rPr lang="en-US" b="true" sz="2804">
                <a:solidFill>
                  <a:srgbClr val="084C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Mô hình MVC sử dụng thymeleaf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76566" y="76901"/>
            <a:ext cx="634533" cy="634533"/>
          </a:xfrm>
          <a:custGeom>
            <a:avLst/>
            <a:gdLst/>
            <a:ahLst/>
            <a:cxnLst/>
            <a:rect r="r" b="b" t="t" l="l"/>
            <a:pathLst>
              <a:path h="634533" w="634533">
                <a:moveTo>
                  <a:pt x="0" y="0"/>
                </a:moveTo>
                <a:lnTo>
                  <a:pt x="634533" y="0"/>
                </a:lnTo>
                <a:lnTo>
                  <a:pt x="634533" y="634533"/>
                </a:lnTo>
                <a:lnTo>
                  <a:pt x="0" y="634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6901" y="76901"/>
            <a:ext cx="634533" cy="634533"/>
          </a:xfrm>
          <a:custGeom>
            <a:avLst/>
            <a:gdLst/>
            <a:ahLst/>
            <a:cxnLst/>
            <a:rect r="r" b="b" t="t" l="l"/>
            <a:pathLst>
              <a:path h="634533" w="634533">
                <a:moveTo>
                  <a:pt x="634533" y="0"/>
                </a:moveTo>
                <a:lnTo>
                  <a:pt x="0" y="0"/>
                </a:lnTo>
                <a:lnTo>
                  <a:pt x="0" y="634533"/>
                </a:lnTo>
                <a:lnTo>
                  <a:pt x="634533" y="634533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339493">
            <a:off x="5690940" y="2263383"/>
            <a:ext cx="1978732" cy="3083011"/>
          </a:xfrm>
          <a:custGeom>
            <a:avLst/>
            <a:gdLst/>
            <a:ahLst/>
            <a:cxnLst/>
            <a:rect r="r" b="b" t="t" l="l"/>
            <a:pathLst>
              <a:path h="3083011" w="1978732">
                <a:moveTo>
                  <a:pt x="0" y="0"/>
                </a:moveTo>
                <a:lnTo>
                  <a:pt x="1978733" y="0"/>
                </a:lnTo>
                <a:lnTo>
                  <a:pt x="1978733" y="3083011"/>
                </a:lnTo>
                <a:lnTo>
                  <a:pt x="0" y="3083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8309310" y="3771801"/>
            <a:ext cx="990185" cy="9466"/>
          </a:xfrm>
          <a:prstGeom prst="line">
            <a:avLst/>
          </a:prstGeom>
          <a:ln cap="flat" w="95250">
            <a:solidFill>
              <a:srgbClr val="2D4235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Freeform 6" id="6"/>
          <p:cNvSpPr/>
          <p:nvPr/>
        </p:nvSpPr>
        <p:spPr>
          <a:xfrm flipH="false" flipV="false" rot="-10800000">
            <a:off x="9338307" y="2719798"/>
            <a:ext cx="2262168" cy="2204585"/>
          </a:xfrm>
          <a:custGeom>
            <a:avLst/>
            <a:gdLst/>
            <a:ahLst/>
            <a:cxnLst/>
            <a:rect r="r" b="b" t="t" l="l"/>
            <a:pathLst>
              <a:path h="2204585" w="2262168">
                <a:moveTo>
                  <a:pt x="0" y="0"/>
                </a:moveTo>
                <a:lnTo>
                  <a:pt x="2262168" y="0"/>
                </a:lnTo>
                <a:lnTo>
                  <a:pt x="2262168" y="2204586"/>
                </a:lnTo>
                <a:lnTo>
                  <a:pt x="0" y="22045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-304222" y="2430779"/>
            <a:ext cx="6221315" cy="2782624"/>
          </a:xfrm>
          <a:custGeom>
            <a:avLst/>
            <a:gdLst/>
            <a:ahLst/>
            <a:cxnLst/>
            <a:rect r="r" b="b" t="t" l="l"/>
            <a:pathLst>
              <a:path h="2782624" w="6221315">
                <a:moveTo>
                  <a:pt x="0" y="0"/>
                </a:moveTo>
                <a:lnTo>
                  <a:pt x="6221315" y="0"/>
                </a:lnTo>
                <a:lnTo>
                  <a:pt x="6221315" y="2782624"/>
                </a:lnTo>
                <a:lnTo>
                  <a:pt x="0" y="27826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2669060" y="2734840"/>
            <a:ext cx="2209438" cy="2153198"/>
          </a:xfrm>
          <a:custGeom>
            <a:avLst/>
            <a:gdLst/>
            <a:ahLst/>
            <a:cxnLst/>
            <a:rect r="r" b="b" t="t" l="l"/>
            <a:pathLst>
              <a:path h="2153198" w="2209438">
                <a:moveTo>
                  <a:pt x="0" y="0"/>
                </a:moveTo>
                <a:lnTo>
                  <a:pt x="2209438" y="0"/>
                </a:lnTo>
                <a:lnTo>
                  <a:pt x="2209438" y="2153198"/>
                </a:lnTo>
                <a:lnTo>
                  <a:pt x="0" y="21531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1590007" y="3767068"/>
            <a:ext cx="990185" cy="9466"/>
          </a:xfrm>
          <a:prstGeom prst="line">
            <a:avLst/>
          </a:prstGeom>
          <a:ln cap="flat" w="95250">
            <a:solidFill>
              <a:srgbClr val="2D4235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AutoShape 10" id="10"/>
          <p:cNvSpPr/>
          <p:nvPr/>
        </p:nvSpPr>
        <p:spPr>
          <a:xfrm>
            <a:off x="14906858" y="3762335"/>
            <a:ext cx="990185" cy="9466"/>
          </a:xfrm>
          <a:prstGeom prst="line">
            <a:avLst/>
          </a:prstGeom>
          <a:ln cap="flat" w="95250">
            <a:solidFill>
              <a:srgbClr val="2D4235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25365" y="2993117"/>
            <a:ext cx="1233935" cy="1508143"/>
          </a:xfrm>
          <a:custGeom>
            <a:avLst/>
            <a:gdLst/>
            <a:ahLst/>
            <a:cxnLst/>
            <a:rect r="r" b="b" t="t" l="l"/>
            <a:pathLst>
              <a:path h="1508143" w="1233935">
                <a:moveTo>
                  <a:pt x="0" y="0"/>
                </a:moveTo>
                <a:lnTo>
                  <a:pt x="1233935" y="0"/>
                </a:lnTo>
                <a:lnTo>
                  <a:pt x="1233935" y="1508143"/>
                </a:lnTo>
                <a:lnTo>
                  <a:pt x="0" y="15081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4159561" y="3794811"/>
            <a:ext cx="990185" cy="9466"/>
          </a:xfrm>
          <a:prstGeom prst="line">
            <a:avLst/>
          </a:prstGeom>
          <a:ln cap="flat" w="95250">
            <a:solidFill>
              <a:srgbClr val="2D4235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325798" y="6059244"/>
            <a:ext cx="7026179" cy="3582619"/>
          </a:xfrm>
          <a:custGeom>
            <a:avLst/>
            <a:gdLst/>
            <a:ahLst/>
            <a:cxnLst/>
            <a:rect r="r" b="b" t="t" l="l"/>
            <a:pathLst>
              <a:path h="3582619" w="7026179">
                <a:moveTo>
                  <a:pt x="0" y="0"/>
                </a:moveTo>
                <a:lnTo>
                  <a:pt x="7026178" y="0"/>
                </a:lnTo>
                <a:lnTo>
                  <a:pt x="7026178" y="3582619"/>
                </a:lnTo>
                <a:lnTo>
                  <a:pt x="0" y="35826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6583556" y="4888038"/>
            <a:ext cx="0" cy="990231"/>
          </a:xfrm>
          <a:prstGeom prst="line">
            <a:avLst/>
          </a:prstGeom>
          <a:ln cap="flat" w="95250">
            <a:solidFill>
              <a:srgbClr val="2D4235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>
            <a:off x="2776228" y="6885124"/>
            <a:ext cx="2638168" cy="1061431"/>
          </a:xfrm>
          <a:prstGeom prst="line">
            <a:avLst/>
          </a:prstGeom>
          <a:ln cap="flat" w="95250">
            <a:solidFill>
              <a:srgbClr val="2D4235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4197748" y="2788545"/>
            <a:ext cx="830781" cy="830781"/>
            <a:chOff x="0" y="0"/>
            <a:chExt cx="1371600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FF575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8" id="18"/>
          <p:cNvSpPr txBox="true"/>
          <p:nvPr/>
        </p:nvSpPr>
        <p:spPr>
          <a:xfrm rot="0">
            <a:off x="12731077" y="3356694"/>
            <a:ext cx="2130529" cy="121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3"/>
              </a:lnSpc>
            </a:pPr>
            <a:r>
              <a:rPr lang="en-US" sz="3050">
                <a:solidFill>
                  <a:srgbClr val="2D423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Article</a:t>
            </a:r>
            <a:r>
              <a:rPr lang="en-US" sz="3050">
                <a:solidFill>
                  <a:srgbClr val="2D423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 </a:t>
            </a:r>
          </a:p>
          <a:p>
            <a:pPr algn="ctr">
              <a:lnSpc>
                <a:spcPts val="3203"/>
              </a:lnSpc>
            </a:pPr>
            <a:r>
              <a:rPr lang="en-US" sz="3050">
                <a:solidFill>
                  <a:srgbClr val="2D423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Repository</a:t>
            </a:r>
          </a:p>
          <a:p>
            <a:pPr algn="ctr">
              <a:lnSpc>
                <a:spcPts val="3203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488724" y="3371841"/>
            <a:ext cx="1874189" cy="819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3"/>
              </a:lnSpc>
            </a:pPr>
            <a:r>
              <a:rPr lang="en-US" sz="3050">
                <a:solidFill>
                  <a:srgbClr val="2D423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Article Service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03271" y="3182209"/>
            <a:ext cx="2568229" cy="100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2"/>
              </a:lnSpc>
            </a:pPr>
            <a:r>
              <a:rPr lang="en-US" sz="3793">
                <a:solidFill>
                  <a:srgbClr val="2D423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Web browser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743212" y="3472315"/>
            <a:ext cx="1874189" cy="121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3"/>
              </a:lnSpc>
            </a:pPr>
            <a:r>
              <a:rPr lang="en-US" sz="3050">
                <a:solidFill>
                  <a:srgbClr val="FFFFFF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Article</a:t>
            </a:r>
            <a:r>
              <a:rPr lang="en-US" sz="3050">
                <a:solidFill>
                  <a:srgbClr val="FFFFFF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 </a:t>
            </a:r>
          </a:p>
          <a:p>
            <a:pPr algn="ctr">
              <a:lnSpc>
                <a:spcPts val="3203"/>
              </a:lnSpc>
            </a:pPr>
            <a:r>
              <a:rPr lang="en-US" sz="3050">
                <a:solidFill>
                  <a:srgbClr val="FFFFFF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Controller</a:t>
            </a:r>
          </a:p>
          <a:p>
            <a:pPr algn="ctr">
              <a:lnSpc>
                <a:spcPts val="3203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922633" y="5458718"/>
            <a:ext cx="3546758" cy="41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3"/>
              </a:lnSpc>
            </a:pPr>
            <a:r>
              <a:rPr lang="en-US" sz="3050">
                <a:solidFill>
                  <a:srgbClr val="2D423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Thymeleaf templates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71465" y="3001095"/>
            <a:ext cx="699422" cy="608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b="true" sz="4453">
                <a:solidFill>
                  <a:srgbClr val="FFFFFF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1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362811" y="2709668"/>
            <a:ext cx="830781" cy="830781"/>
            <a:chOff x="0" y="0"/>
            <a:chExt cx="13716000" cy="13716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FF575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26" id="26"/>
          <p:cNvSpPr txBox="true"/>
          <p:nvPr/>
        </p:nvSpPr>
        <p:spPr>
          <a:xfrm rot="0">
            <a:off x="8436528" y="2922218"/>
            <a:ext cx="699422" cy="608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b="true" sz="4453">
                <a:solidFill>
                  <a:srgbClr val="FFFFFF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2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1724300" y="2700143"/>
            <a:ext cx="830781" cy="830781"/>
            <a:chOff x="0" y="0"/>
            <a:chExt cx="13716000" cy="13716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FF575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29" id="29"/>
          <p:cNvSpPr txBox="true"/>
          <p:nvPr/>
        </p:nvSpPr>
        <p:spPr>
          <a:xfrm rot="0">
            <a:off x="11798017" y="2912693"/>
            <a:ext cx="699422" cy="608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b="true" sz="4453">
                <a:solidFill>
                  <a:srgbClr val="FFFFFF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3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4992798" y="2690618"/>
            <a:ext cx="830781" cy="830781"/>
            <a:chOff x="0" y="0"/>
            <a:chExt cx="13716000" cy="13716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FF575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32" id="32"/>
          <p:cNvSpPr txBox="true"/>
          <p:nvPr/>
        </p:nvSpPr>
        <p:spPr>
          <a:xfrm rot="0">
            <a:off x="15066516" y="2903168"/>
            <a:ext cx="699422" cy="608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b="true" sz="4453">
                <a:solidFill>
                  <a:srgbClr val="FFFFFF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4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4992798" y="4093602"/>
            <a:ext cx="830781" cy="830781"/>
            <a:chOff x="0" y="0"/>
            <a:chExt cx="13716000" cy="13716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FF575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35" id="35"/>
          <p:cNvSpPr txBox="true"/>
          <p:nvPr/>
        </p:nvSpPr>
        <p:spPr>
          <a:xfrm rot="0">
            <a:off x="15066516" y="4306152"/>
            <a:ext cx="699422" cy="608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b="true" sz="4453">
                <a:solidFill>
                  <a:srgbClr val="FFFFFF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5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3366966" y="8177743"/>
            <a:ext cx="830781" cy="830781"/>
            <a:chOff x="0" y="0"/>
            <a:chExt cx="13716000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FF575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38" id="38"/>
          <p:cNvSpPr txBox="true"/>
          <p:nvPr/>
        </p:nvSpPr>
        <p:spPr>
          <a:xfrm rot="0">
            <a:off x="3440684" y="8390293"/>
            <a:ext cx="699422" cy="608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b="true" sz="4453">
                <a:solidFill>
                  <a:srgbClr val="FFFFFF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76566" y="76901"/>
            <a:ext cx="634533" cy="634533"/>
          </a:xfrm>
          <a:custGeom>
            <a:avLst/>
            <a:gdLst/>
            <a:ahLst/>
            <a:cxnLst/>
            <a:rect r="r" b="b" t="t" l="l"/>
            <a:pathLst>
              <a:path h="634533" w="634533">
                <a:moveTo>
                  <a:pt x="0" y="0"/>
                </a:moveTo>
                <a:lnTo>
                  <a:pt x="634533" y="0"/>
                </a:lnTo>
                <a:lnTo>
                  <a:pt x="634533" y="634533"/>
                </a:lnTo>
                <a:lnTo>
                  <a:pt x="0" y="634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6901" y="76901"/>
            <a:ext cx="634533" cy="634533"/>
          </a:xfrm>
          <a:custGeom>
            <a:avLst/>
            <a:gdLst/>
            <a:ahLst/>
            <a:cxnLst/>
            <a:rect r="r" b="b" t="t" l="l"/>
            <a:pathLst>
              <a:path h="634533" w="634533">
                <a:moveTo>
                  <a:pt x="634533" y="0"/>
                </a:moveTo>
                <a:lnTo>
                  <a:pt x="0" y="0"/>
                </a:lnTo>
                <a:lnTo>
                  <a:pt x="0" y="634533"/>
                </a:lnTo>
                <a:lnTo>
                  <a:pt x="634533" y="634533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6859" y="0"/>
            <a:ext cx="15962441" cy="10287000"/>
          </a:xfrm>
          <a:custGeom>
            <a:avLst/>
            <a:gdLst/>
            <a:ahLst/>
            <a:cxnLst/>
            <a:rect r="r" b="b" t="t" l="l"/>
            <a:pathLst>
              <a:path h="10287000" w="15962441">
                <a:moveTo>
                  <a:pt x="0" y="0"/>
                </a:moveTo>
                <a:lnTo>
                  <a:pt x="15962441" y="0"/>
                </a:lnTo>
                <a:lnTo>
                  <a:pt x="1596244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9" r="0" b="-579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DAF1vpgX-a8</dc:identifier>
  <dcterms:modified xsi:type="dcterms:W3CDTF">2011-08-01T06:04:30Z</dcterms:modified>
  <cp:revision>1</cp:revision>
  <dc:title>PTIT shop</dc:title>
</cp:coreProperties>
</file>