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1" r:id="rId7"/>
    <p:sldId id="261" r:id="rId8"/>
    <p:sldId id="272" r:id="rId9"/>
    <p:sldId id="262" r:id="rId10"/>
    <p:sldId id="273" r:id="rId11"/>
    <p:sldId id="274" r:id="rId12"/>
    <p:sldId id="263" r:id="rId13"/>
    <p:sldId id="275" r:id="rId14"/>
    <p:sldId id="265" r:id="rId15"/>
    <p:sldId id="266" r:id="rId16"/>
    <p:sldId id="268" r:id="rId17"/>
    <p:sldId id="269" r:id="rId18"/>
    <p:sldId id="270" r:id="rId19"/>
  </p:sldIdLst>
  <p:sldSz cx="18288000" cy="10287000"/>
  <p:notesSz cx="6858000" cy="9144000"/>
  <p:embeddedFontLst>
    <p:embeddedFont>
      <p:font typeface="DejaVu Serif Bold" panose="020B0604020202020204" charset="0"/>
      <p:regular r:id="rId20"/>
    </p:embeddedFont>
    <p:embeddedFont>
      <p:font typeface="Noto Sans Bold" panose="020B0604020202020204" charset="0"/>
      <p:regular r:id="rId21"/>
    </p:embeddedFont>
    <p:embeddedFont>
      <p:font typeface="Noto Serif Display" panose="020B0604020202020204"/>
      <p:regular r:id="rId22"/>
    </p:embeddedFont>
    <p:embeddedFont>
      <p:font typeface="Noto Serif Display Bold" panose="020B0604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1627" y="498605"/>
            <a:ext cx="1607219" cy="1634231"/>
          </a:xfrm>
          <a:custGeom>
            <a:avLst/>
            <a:gdLst/>
            <a:ahLst/>
            <a:cxnLst/>
            <a:rect l="l" t="t" r="r" b="b"/>
            <a:pathLst>
              <a:path w="1607219" h="1634231">
                <a:moveTo>
                  <a:pt x="0" y="0"/>
                </a:moveTo>
                <a:lnTo>
                  <a:pt x="1607219" y="0"/>
                </a:lnTo>
                <a:lnTo>
                  <a:pt x="1607219" y="1634231"/>
                </a:lnTo>
                <a:lnTo>
                  <a:pt x="0" y="163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" name="Freeform 3"/>
          <p:cNvSpPr/>
          <p:nvPr/>
        </p:nvSpPr>
        <p:spPr>
          <a:xfrm>
            <a:off x="12964812" y="4023488"/>
            <a:ext cx="5323188" cy="6263512"/>
          </a:xfrm>
          <a:custGeom>
            <a:avLst/>
            <a:gdLst/>
            <a:ahLst/>
            <a:cxnLst/>
            <a:rect l="l" t="t" r="r" b="b"/>
            <a:pathLst>
              <a:path w="5323188" h="6263512">
                <a:moveTo>
                  <a:pt x="0" y="0"/>
                </a:moveTo>
                <a:lnTo>
                  <a:pt x="5323188" y="0"/>
                </a:lnTo>
                <a:lnTo>
                  <a:pt x="5323188" y="6263512"/>
                </a:lnTo>
                <a:lnTo>
                  <a:pt x="0" y="62635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4" name="TextBox 4"/>
          <p:cNvSpPr txBox="1"/>
          <p:nvPr/>
        </p:nvSpPr>
        <p:spPr>
          <a:xfrm>
            <a:off x="1981200" y="2812322"/>
            <a:ext cx="11097025" cy="19100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99"/>
              </a:lnSpc>
            </a:pPr>
            <a:r>
              <a:rPr lang="en-US" sz="5499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ĐỀ TÀI: HỆ THỐNG KHÓA CỬA SỬ DỤNG</a:t>
            </a:r>
            <a:r>
              <a:rPr lang="vi-VN" sz="5499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RFID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90549" y="952500"/>
            <a:ext cx="9906902" cy="650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3"/>
              </a:lnSpc>
            </a:pPr>
            <a:r>
              <a:rPr lang="en-US" sz="3773" b="1" dirty="0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THIẾT KẾ HỆ THỐNG NHÚNG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685800" y="5564604"/>
            <a:ext cx="1155073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 dirty="0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GVHD:</a:t>
            </a:r>
            <a:r>
              <a:rPr lang="en-US" sz="3399" dirty="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Thầy</a:t>
            </a:r>
            <a:r>
              <a:rPr lang="en-US" sz="3399" dirty="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Bùi Quốc Bảo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47638" y="9369826"/>
            <a:ext cx="1155073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TP. Hồ Chí Minh, 5/2025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58846" y="6356448"/>
            <a:ext cx="5564045" cy="1805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 dirty="0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Thành </a:t>
            </a:r>
            <a:r>
              <a:rPr lang="en-US" sz="3399" b="1" dirty="0" err="1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viên</a:t>
            </a:r>
            <a:r>
              <a:rPr lang="en-US" sz="3399" b="1" dirty="0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:</a:t>
            </a:r>
          </a:p>
          <a:p>
            <a:pPr algn="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Noto Serif Display" panose="020B0604020202020204"/>
                <a:ea typeface="Noto Serif Display" panose="020B0604020202020204"/>
                <a:cs typeface="Noto Serif Display" panose="020B0604020202020204"/>
                <a:sym typeface="Noto Serif Display"/>
              </a:rPr>
              <a:t>Bùi Phú </a:t>
            </a:r>
            <a:r>
              <a:rPr lang="vi-VN" sz="3399" dirty="0">
                <a:solidFill>
                  <a:srgbClr val="000000"/>
                </a:solidFill>
                <a:latin typeface="Noto Serif Display" panose="020B0604020202020204"/>
                <a:ea typeface="Noto Serif Display" panose="020B0604020202020204"/>
                <a:cs typeface="Noto Serif Display" panose="020B0604020202020204"/>
                <a:sym typeface="Noto Serif Display"/>
              </a:rPr>
              <a:t>Quý     - 2114591</a:t>
            </a:r>
            <a:endParaRPr lang="en-US" sz="3399" dirty="0">
              <a:solidFill>
                <a:srgbClr val="000000"/>
              </a:solidFill>
              <a:latin typeface="Noto Serif Display"/>
              <a:ea typeface="Noto Serif Display"/>
              <a:cs typeface="Noto Serif Display"/>
              <a:sym typeface="Noto Serif Display"/>
            </a:endParaRPr>
          </a:p>
          <a:p>
            <a:pPr algn="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Cao Thiên Phú -</a:t>
            </a:r>
            <a:r>
              <a:rPr lang="vi-VN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2212575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FC838-BD7C-5849-A6D2-979310518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5EC4195-546F-B540-DA38-FE24493531B4}"/>
              </a:ext>
            </a:extLst>
          </p:cNvPr>
          <p:cNvSpPr/>
          <p:nvPr/>
        </p:nvSpPr>
        <p:spPr>
          <a:xfrm>
            <a:off x="0" y="0"/>
            <a:ext cx="1826638" cy="1857338"/>
          </a:xfrm>
          <a:custGeom>
            <a:avLst/>
            <a:gdLst/>
            <a:ahLst/>
            <a:cxnLst/>
            <a:rect l="l" t="t" r="r" b="b"/>
            <a:pathLst>
              <a:path w="1826638" h="1857338">
                <a:moveTo>
                  <a:pt x="0" y="0"/>
                </a:moveTo>
                <a:lnTo>
                  <a:pt x="1826638" y="0"/>
                </a:lnTo>
                <a:lnTo>
                  <a:pt x="1826638" y="1857338"/>
                </a:lnTo>
                <a:lnTo>
                  <a:pt x="0" y="185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E14F50F-ED1E-B352-71C6-CC1EF6601CBB}"/>
              </a:ext>
            </a:extLst>
          </p:cNvPr>
          <p:cNvSpPr txBox="1"/>
          <p:nvPr/>
        </p:nvSpPr>
        <p:spPr>
          <a:xfrm>
            <a:off x="4953000" y="169164"/>
            <a:ext cx="8632352" cy="920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Thiết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kế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phần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mềm</a:t>
            </a:r>
            <a:endParaRPr lang="en-US" sz="54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F3F8DFB-7A91-AF3E-E6AC-CE23CC43F105}"/>
              </a:ext>
            </a:extLst>
          </p:cNvPr>
          <p:cNvSpPr txBox="1"/>
          <p:nvPr/>
        </p:nvSpPr>
        <p:spPr>
          <a:xfrm>
            <a:off x="1752600" y="9153567"/>
            <a:ext cx="5631299" cy="574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Lưu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đồ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vi-VN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tác vụ </a:t>
            </a:r>
            <a:r>
              <a:rPr lang="vi-VN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rfid_task</a:t>
            </a:r>
            <a:endParaRPr lang="en-US" sz="3399" dirty="0">
              <a:solidFill>
                <a:srgbClr val="000000"/>
              </a:solidFill>
              <a:latin typeface="Times New Roman" panose="02020603050405020304" pitchFamily="18" charset="0"/>
              <a:ea typeface="Noto Serif Display"/>
              <a:cs typeface="Times New Roman" panose="02020603050405020304" pitchFamily="18" charset="0"/>
              <a:sym typeface="Noto Serif Display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9383807-27B6-A2B0-9E3D-DD06F3493A03}"/>
              </a:ext>
            </a:extLst>
          </p:cNvPr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7</a:t>
            </a:r>
          </a:p>
        </p:txBody>
      </p:sp>
      <p:pic>
        <p:nvPicPr>
          <p:cNvPr id="7" name="image18.jpg" descr="A diagram of a card&#10;&#10;AI-generated content may be incorrect.">
            <a:extLst>
              <a:ext uri="{FF2B5EF4-FFF2-40B4-BE49-F238E27FC236}">
                <a16:creationId xmlns:a16="http://schemas.microsoft.com/office/drawing/2014/main" id="{F2289AFE-1EAF-BE25-6D1E-F80419D1879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33600" y="1394665"/>
            <a:ext cx="5336162" cy="7198172"/>
          </a:xfrm>
          <a:prstGeom prst="rect">
            <a:avLst/>
          </a:prstGeom>
          <a:ln/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D3706061-910B-5D78-1213-F484985A27F6}"/>
              </a:ext>
            </a:extLst>
          </p:cNvPr>
          <p:cNvSpPr txBox="1"/>
          <p:nvPr/>
        </p:nvSpPr>
        <p:spPr>
          <a:xfrm>
            <a:off x="10225426" y="9153567"/>
            <a:ext cx="5631299" cy="574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Lưu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đồ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vi-VN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tác vụ </a:t>
            </a:r>
            <a:r>
              <a:rPr lang="vi-VN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button_task</a:t>
            </a:r>
            <a:endParaRPr lang="en-US" sz="3399" dirty="0">
              <a:solidFill>
                <a:srgbClr val="000000"/>
              </a:solidFill>
              <a:latin typeface="Times New Roman" panose="02020603050405020304" pitchFamily="18" charset="0"/>
              <a:ea typeface="Noto Serif Display"/>
              <a:cs typeface="Times New Roman" panose="02020603050405020304" pitchFamily="18" charset="0"/>
              <a:sym typeface="Noto Serif Display"/>
            </a:endParaRPr>
          </a:p>
        </p:txBody>
      </p:sp>
      <p:pic>
        <p:nvPicPr>
          <p:cNvPr id="11" name="image9.jpg" descr="A diagram of a server&#10;&#10;AI-generated content may be incorrect.">
            <a:extLst>
              <a:ext uri="{FF2B5EF4-FFF2-40B4-BE49-F238E27FC236}">
                <a16:creationId xmlns:a16="http://schemas.microsoft.com/office/drawing/2014/main" id="{DAC021B5-721C-B484-2237-A19C42B5BEB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9269176" y="1394665"/>
            <a:ext cx="7543800" cy="740000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7959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66FF7-BC96-9B30-C9EA-784761AE4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9EB211B-E2A7-CCA2-B1B5-376BB18501D1}"/>
              </a:ext>
            </a:extLst>
          </p:cNvPr>
          <p:cNvSpPr/>
          <p:nvPr/>
        </p:nvSpPr>
        <p:spPr>
          <a:xfrm>
            <a:off x="0" y="0"/>
            <a:ext cx="1826638" cy="1857338"/>
          </a:xfrm>
          <a:custGeom>
            <a:avLst/>
            <a:gdLst/>
            <a:ahLst/>
            <a:cxnLst/>
            <a:rect l="l" t="t" r="r" b="b"/>
            <a:pathLst>
              <a:path w="1826638" h="1857338">
                <a:moveTo>
                  <a:pt x="0" y="0"/>
                </a:moveTo>
                <a:lnTo>
                  <a:pt x="1826638" y="0"/>
                </a:lnTo>
                <a:lnTo>
                  <a:pt x="1826638" y="1857338"/>
                </a:lnTo>
                <a:lnTo>
                  <a:pt x="0" y="185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683072B-5A53-C5E1-C2FE-CE412535197B}"/>
              </a:ext>
            </a:extLst>
          </p:cNvPr>
          <p:cNvSpPr txBox="1"/>
          <p:nvPr/>
        </p:nvSpPr>
        <p:spPr>
          <a:xfrm>
            <a:off x="4943168" y="154921"/>
            <a:ext cx="8632352" cy="920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Thiết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kế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phần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mềm</a:t>
            </a:r>
            <a:endParaRPr lang="en-US" sz="54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CD57F68F-B17A-540C-8BCA-7E95A89C50F5}"/>
              </a:ext>
            </a:extLst>
          </p:cNvPr>
          <p:cNvSpPr txBox="1"/>
          <p:nvPr/>
        </p:nvSpPr>
        <p:spPr>
          <a:xfrm>
            <a:off x="3665101" y="9210675"/>
            <a:ext cx="10957797" cy="574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Lưu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đồ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vi-VN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control_task</a:t>
            </a:r>
            <a:endParaRPr lang="en-US" sz="3399" dirty="0">
              <a:solidFill>
                <a:srgbClr val="000000"/>
              </a:solidFill>
              <a:latin typeface="Times New Roman" panose="02020603050405020304" pitchFamily="18" charset="0"/>
              <a:ea typeface="Noto Serif Display"/>
              <a:cs typeface="Times New Roman" panose="02020603050405020304" pitchFamily="18" charset="0"/>
              <a:sym typeface="Noto Serif Display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794B21C-21CB-7C55-92FD-24B6AF97B8B0}"/>
              </a:ext>
            </a:extLst>
          </p:cNvPr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7</a:t>
            </a:r>
          </a:p>
        </p:txBody>
      </p:sp>
      <p:pic>
        <p:nvPicPr>
          <p:cNvPr id="7" name="image10.jpg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FA95B846-D07D-5207-1045-BD9090AD2F1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00700" y="1282106"/>
            <a:ext cx="7200900" cy="736659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41463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6638" cy="1918095"/>
          </a:xfrm>
          <a:custGeom>
            <a:avLst/>
            <a:gdLst/>
            <a:ahLst/>
            <a:cxnLst/>
            <a:rect l="l" t="t" r="r" b="b"/>
            <a:pathLst>
              <a:path w="1826638" h="1918095">
                <a:moveTo>
                  <a:pt x="0" y="0"/>
                </a:moveTo>
                <a:lnTo>
                  <a:pt x="1826638" y="0"/>
                </a:lnTo>
                <a:lnTo>
                  <a:pt x="1826638" y="1918095"/>
                </a:lnTo>
                <a:lnTo>
                  <a:pt x="0" y="19180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35" r="-1635"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4" name="TextBox 4"/>
          <p:cNvSpPr txBox="1"/>
          <p:nvPr/>
        </p:nvSpPr>
        <p:spPr>
          <a:xfrm>
            <a:off x="4701860" y="421432"/>
            <a:ext cx="8884280" cy="90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vi-VN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Kết quả gia công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mạch</a:t>
            </a:r>
            <a:endParaRPr lang="en-US" sz="54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5AA16D-39A7-99D7-CD65-A520F0540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018727"/>
            <a:ext cx="7772400" cy="73919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984AC-EF31-7A7E-A022-95355DCC6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ECCB2E7-F0BB-B848-4049-1C5C0E193E90}"/>
              </a:ext>
            </a:extLst>
          </p:cNvPr>
          <p:cNvSpPr/>
          <p:nvPr/>
        </p:nvSpPr>
        <p:spPr>
          <a:xfrm>
            <a:off x="0" y="0"/>
            <a:ext cx="1826638" cy="1918095"/>
          </a:xfrm>
          <a:custGeom>
            <a:avLst/>
            <a:gdLst/>
            <a:ahLst/>
            <a:cxnLst/>
            <a:rect l="l" t="t" r="r" b="b"/>
            <a:pathLst>
              <a:path w="1826638" h="1918095">
                <a:moveTo>
                  <a:pt x="0" y="0"/>
                </a:moveTo>
                <a:lnTo>
                  <a:pt x="1826638" y="0"/>
                </a:lnTo>
                <a:lnTo>
                  <a:pt x="1826638" y="1918095"/>
                </a:lnTo>
                <a:lnTo>
                  <a:pt x="0" y="19180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35" r="-1635"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3007CF37-3AF1-252B-94D0-AE6321E3A096}"/>
              </a:ext>
            </a:extLst>
          </p:cNvPr>
          <p:cNvSpPr txBox="1"/>
          <p:nvPr/>
        </p:nvSpPr>
        <p:spPr>
          <a:xfrm>
            <a:off x="3874928" y="647700"/>
            <a:ext cx="10538141" cy="90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vi-VN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Các thành phần trong mạch</a:t>
            </a:r>
            <a:endParaRPr lang="en-US" sz="54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022B58B-5219-AF6B-B4A7-50C7725FED87}"/>
              </a:ext>
            </a:extLst>
          </p:cNvPr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875DDC-1E23-E91D-A34A-0A8212737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75" y="2400300"/>
            <a:ext cx="17529049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73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6638" cy="1918095"/>
          </a:xfrm>
          <a:custGeom>
            <a:avLst/>
            <a:gdLst/>
            <a:ahLst/>
            <a:cxnLst/>
            <a:rect l="l" t="t" r="r" b="b"/>
            <a:pathLst>
              <a:path w="1826638" h="1918095">
                <a:moveTo>
                  <a:pt x="0" y="0"/>
                </a:moveTo>
                <a:lnTo>
                  <a:pt x="1826638" y="0"/>
                </a:lnTo>
                <a:lnTo>
                  <a:pt x="1826638" y="1918095"/>
                </a:lnTo>
                <a:lnTo>
                  <a:pt x="0" y="19180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35" r="-1635"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9" name="TextBox 9"/>
          <p:cNvSpPr txBox="1"/>
          <p:nvPr/>
        </p:nvSpPr>
        <p:spPr>
          <a:xfrm>
            <a:off x="2895600" y="662430"/>
            <a:ext cx="12496800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vi-VN" sz="5400" b="1" dirty="0">
                <a:solidFill>
                  <a:srgbClr val="000000"/>
                </a:solidFill>
                <a:latin typeface="Noto Sans Bold" panose="020B0604020202020204" charset="0"/>
                <a:ea typeface="Noto Sans Bold" panose="020B0604020202020204" charset="0"/>
                <a:cs typeface="Noto Serif Display"/>
                <a:sym typeface="Noto Serif Display"/>
              </a:rPr>
              <a:t>Trang </a:t>
            </a:r>
            <a:r>
              <a:rPr lang="vi-VN" sz="5400" b="1" dirty="0" err="1">
                <a:solidFill>
                  <a:srgbClr val="000000"/>
                </a:solidFill>
                <a:latin typeface="Noto Sans Bold" panose="020B0604020202020204" charset="0"/>
                <a:ea typeface="Noto Sans Bold" panose="020B0604020202020204" charset="0"/>
                <a:cs typeface="Noto Serif Display"/>
                <a:sym typeface="Noto Serif Display"/>
              </a:rPr>
              <a:t>web</a:t>
            </a:r>
            <a:r>
              <a:rPr lang="vi-VN" sz="5400" b="1" dirty="0">
                <a:solidFill>
                  <a:srgbClr val="000000"/>
                </a:solidFill>
                <a:latin typeface="Noto Sans Bold" panose="020B0604020202020204" charset="0"/>
                <a:ea typeface="Noto Sans Bold" panose="020B0604020202020204" charset="0"/>
                <a:cs typeface="Noto Serif Display"/>
                <a:sym typeface="Noto Serif Display"/>
              </a:rPr>
              <a:t> dùng để đăng ký hoặc hủy đăng ký thẻ</a:t>
            </a:r>
            <a:endParaRPr lang="en-US" sz="5400" b="1" dirty="0">
              <a:solidFill>
                <a:srgbClr val="000000"/>
              </a:solidFill>
              <a:latin typeface="Noto Sans Bold" panose="020B0604020202020204" charset="0"/>
              <a:ea typeface="Noto Sans Bold" panose="020B0604020202020204" charset="0"/>
              <a:cs typeface="Noto Serif Display"/>
              <a:sym typeface="Noto Serif Display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10</a:t>
            </a: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3BB3160-FFCB-E07D-93BA-914BB7AF5E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34" y="2753032"/>
            <a:ext cx="12495382" cy="6629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6638" cy="1918095"/>
          </a:xfrm>
          <a:custGeom>
            <a:avLst/>
            <a:gdLst/>
            <a:ahLst/>
            <a:cxnLst/>
            <a:rect l="l" t="t" r="r" b="b"/>
            <a:pathLst>
              <a:path w="1826638" h="1918095">
                <a:moveTo>
                  <a:pt x="0" y="0"/>
                </a:moveTo>
                <a:lnTo>
                  <a:pt x="1826638" y="0"/>
                </a:lnTo>
                <a:lnTo>
                  <a:pt x="1826638" y="1918095"/>
                </a:lnTo>
                <a:lnTo>
                  <a:pt x="0" y="19180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35" r="-1635"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" name="TextBox 3"/>
          <p:cNvSpPr txBox="1"/>
          <p:nvPr/>
        </p:nvSpPr>
        <p:spPr>
          <a:xfrm>
            <a:off x="6177438" y="504179"/>
            <a:ext cx="5933123" cy="909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vi-VN" sz="5400" b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Kết luận</a:t>
            </a:r>
            <a:endParaRPr lang="en-US" sz="54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39250" y="1460047"/>
            <a:ext cx="11558588" cy="371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7029" lvl="1" algn="l">
              <a:lnSpc>
                <a:spcPts val="7479"/>
              </a:lnSpc>
            </a:pPr>
            <a:r>
              <a:rPr lang="vi-VN" sz="3399" b="1" dirty="0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Kết quả đạt được:</a:t>
            </a:r>
          </a:p>
          <a:p>
            <a:pPr marL="734059" lvl="1" indent="-367030" algn="l">
              <a:lnSpc>
                <a:spcPts val="747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Hoàn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thành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thi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công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khóa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thẻ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từ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sử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dụng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RFID RC522</a:t>
            </a:r>
          </a:p>
          <a:p>
            <a:pPr marL="734059" lvl="1" indent="-367030" algn="l">
              <a:lnSpc>
                <a:spcPts val="747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Hiển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thị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thông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tin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đến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người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dùng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trên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giao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diện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web</a:t>
            </a:r>
          </a:p>
          <a:p>
            <a:pPr marL="734059" lvl="1" indent="-367030" algn="l">
              <a:lnSpc>
                <a:spcPts val="747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Khả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năng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mở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rộng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và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vi-VN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bổ sung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các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tính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năng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mới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11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6899DD7-0DCD-8928-26AD-D205C30CAAF4}"/>
              </a:ext>
            </a:extLst>
          </p:cNvPr>
          <p:cNvSpPr txBox="1"/>
          <p:nvPr/>
        </p:nvSpPr>
        <p:spPr>
          <a:xfrm>
            <a:off x="1826638" y="5999318"/>
            <a:ext cx="10533658" cy="4254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7029" lvl="1" algn="just">
              <a:lnSpc>
                <a:spcPts val="6799"/>
              </a:lnSpc>
            </a:pPr>
            <a:r>
              <a:rPr lang="vi-VN" sz="3399" b="1" dirty="0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Những khó khăn, hạn chế:</a:t>
            </a:r>
          </a:p>
          <a:p>
            <a:pPr marL="734059" lvl="1" indent="-367030" algn="just">
              <a:lnSpc>
                <a:spcPts val="679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Bảo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mật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chưa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cao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(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chưa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có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xác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thực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đa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yếu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tố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)</a:t>
            </a:r>
          </a:p>
          <a:p>
            <a:pPr marL="734059" lvl="1" indent="-367030" algn="just">
              <a:lnSpc>
                <a:spcPts val="679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Hạn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chế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phần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cứng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(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tầm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quét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ngắn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,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dễ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bị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nhiễu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)</a:t>
            </a:r>
          </a:p>
          <a:p>
            <a:pPr marL="734059" lvl="1" indent="-367030" algn="just">
              <a:lnSpc>
                <a:spcPts val="679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Khó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khăn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khi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triển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khai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thực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tế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</a:p>
          <a:p>
            <a:pPr algn="just">
              <a:lnSpc>
                <a:spcPts val="6799"/>
              </a:lnSpc>
            </a:pPr>
            <a:endParaRPr lang="en-US" sz="3399" dirty="0">
              <a:solidFill>
                <a:srgbClr val="000000"/>
              </a:solidFill>
              <a:latin typeface="+mj-lt"/>
              <a:ea typeface="Noto Serif Display"/>
              <a:cs typeface="Noto Serif Display"/>
              <a:sym typeface="Noto Serif Displ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6638" cy="1918095"/>
          </a:xfrm>
          <a:custGeom>
            <a:avLst/>
            <a:gdLst/>
            <a:ahLst/>
            <a:cxnLst/>
            <a:rect l="l" t="t" r="r" b="b"/>
            <a:pathLst>
              <a:path w="1826638" h="1918095">
                <a:moveTo>
                  <a:pt x="0" y="0"/>
                </a:moveTo>
                <a:lnTo>
                  <a:pt x="1826638" y="0"/>
                </a:lnTo>
                <a:lnTo>
                  <a:pt x="1826638" y="1918095"/>
                </a:lnTo>
                <a:lnTo>
                  <a:pt x="0" y="19180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35" r="-1635"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" name="TextBox 3"/>
          <p:cNvSpPr txBox="1"/>
          <p:nvPr/>
        </p:nvSpPr>
        <p:spPr>
          <a:xfrm>
            <a:off x="4370486" y="342900"/>
            <a:ext cx="9547027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vi-VN" sz="5400" b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Kết luận</a:t>
            </a:r>
            <a:endParaRPr lang="en-US" sz="54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94683" y="2324100"/>
            <a:ext cx="9778504" cy="4254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7029" lvl="1" algn="just">
              <a:lnSpc>
                <a:spcPts val="6799"/>
              </a:lnSpc>
            </a:pPr>
            <a:r>
              <a:rPr lang="vi-VN" sz="3399" b="1" dirty="0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Hướng phát triển:</a:t>
            </a:r>
          </a:p>
          <a:p>
            <a:pPr marL="734059" lvl="1" indent="-367030" algn="just">
              <a:lnSpc>
                <a:spcPts val="679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Gửi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tin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nhắn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SMS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cho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chủ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nhà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. </a:t>
            </a:r>
          </a:p>
          <a:p>
            <a:pPr marL="734059" lvl="1" indent="-367030" algn="just">
              <a:lnSpc>
                <a:spcPts val="679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Sử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dụng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keypad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để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tăng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cường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tính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bảo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mật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.</a:t>
            </a:r>
          </a:p>
          <a:p>
            <a:pPr marL="734059" lvl="1" indent="-367030" algn="just">
              <a:lnSpc>
                <a:spcPts val="679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Lắp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đặt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camera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trước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cửa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.  </a:t>
            </a:r>
          </a:p>
          <a:p>
            <a:pPr marL="734059" lvl="1" indent="-367030" algn="just">
              <a:lnSpc>
                <a:spcPts val="679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Cảm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biến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vân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tay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13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6638" cy="1918095"/>
          </a:xfrm>
          <a:custGeom>
            <a:avLst/>
            <a:gdLst/>
            <a:ahLst/>
            <a:cxnLst/>
            <a:rect l="l" t="t" r="r" b="b"/>
            <a:pathLst>
              <a:path w="1826638" h="1918095">
                <a:moveTo>
                  <a:pt x="0" y="0"/>
                </a:moveTo>
                <a:lnTo>
                  <a:pt x="1826638" y="0"/>
                </a:lnTo>
                <a:lnTo>
                  <a:pt x="1826638" y="1918095"/>
                </a:lnTo>
                <a:lnTo>
                  <a:pt x="0" y="19180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35" r="-1635"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" name="TextBox 3"/>
          <p:cNvSpPr txBox="1"/>
          <p:nvPr/>
        </p:nvSpPr>
        <p:spPr>
          <a:xfrm>
            <a:off x="2029436" y="931425"/>
            <a:ext cx="7547761" cy="920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Tài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liệu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tham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khảo</a:t>
            </a:r>
            <a:endParaRPr lang="en-US" sz="54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20571" y="2705100"/>
            <a:ext cx="15713252" cy="337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99"/>
              </a:lnSpc>
            </a:pP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[1]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Espressif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Systems ESP32-WROOM-32 Datasheet.</a:t>
            </a:r>
          </a:p>
          <a:p>
            <a:pPr algn="l">
              <a:lnSpc>
                <a:spcPts val="6799"/>
              </a:lnSpc>
            </a:pP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[2] MFRC522 RFID Module Datasheet – NXP Semiconductors.</a:t>
            </a:r>
          </a:p>
          <a:p>
            <a:pPr algn="l">
              <a:lnSpc>
                <a:spcPts val="6799"/>
              </a:lnSpc>
            </a:pP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[3]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Espressif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Systems ESP-IDF Programming Guide.</a:t>
            </a:r>
          </a:p>
          <a:p>
            <a:pPr algn="l">
              <a:lnSpc>
                <a:spcPts val="6799"/>
              </a:lnSpc>
            </a:pP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[4] Slide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bài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giảng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môn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Thiết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kế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hệ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thống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nhúng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– Trường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Đại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học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Bách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Khoa TP.HCM.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14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15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162300" y="1681013"/>
            <a:ext cx="11963400" cy="69249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50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THANK YOU</a:t>
            </a:r>
            <a:r>
              <a:rPr lang="vi-VN" sz="150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FOR LISTENING</a:t>
            </a:r>
            <a:endParaRPr lang="en-US" sz="150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1826638" cy="1918095"/>
          </a:xfrm>
          <a:custGeom>
            <a:avLst/>
            <a:gdLst/>
            <a:ahLst/>
            <a:cxnLst/>
            <a:rect l="l" t="t" r="r" b="b"/>
            <a:pathLst>
              <a:path w="1826638" h="1918095">
                <a:moveTo>
                  <a:pt x="0" y="0"/>
                </a:moveTo>
                <a:lnTo>
                  <a:pt x="1826638" y="0"/>
                </a:lnTo>
                <a:lnTo>
                  <a:pt x="1826638" y="1918095"/>
                </a:lnTo>
                <a:lnTo>
                  <a:pt x="0" y="19180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35" r="-1635"/>
            </a:stretch>
          </a:blipFill>
        </p:spPr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381" y="0"/>
            <a:ext cx="1826638" cy="1857338"/>
          </a:xfrm>
          <a:custGeom>
            <a:avLst/>
            <a:gdLst/>
            <a:ahLst/>
            <a:cxnLst/>
            <a:rect l="l" t="t" r="r" b="b"/>
            <a:pathLst>
              <a:path w="1826638" h="1857338">
                <a:moveTo>
                  <a:pt x="0" y="0"/>
                </a:moveTo>
                <a:lnTo>
                  <a:pt x="1826638" y="0"/>
                </a:lnTo>
                <a:lnTo>
                  <a:pt x="1826638" y="1857338"/>
                </a:lnTo>
                <a:lnTo>
                  <a:pt x="0" y="185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" name="Freeform 3"/>
          <p:cNvSpPr/>
          <p:nvPr/>
        </p:nvSpPr>
        <p:spPr>
          <a:xfrm>
            <a:off x="2616305" y="3760375"/>
            <a:ext cx="3160409" cy="3300256"/>
          </a:xfrm>
          <a:custGeom>
            <a:avLst/>
            <a:gdLst/>
            <a:ahLst/>
            <a:cxnLst/>
            <a:rect l="l" t="t" r="r" b="b"/>
            <a:pathLst>
              <a:path w="3160409" h="3300256">
                <a:moveTo>
                  <a:pt x="0" y="0"/>
                </a:moveTo>
                <a:lnTo>
                  <a:pt x="3160409" y="0"/>
                </a:lnTo>
                <a:lnTo>
                  <a:pt x="3160409" y="3300256"/>
                </a:lnTo>
                <a:lnTo>
                  <a:pt x="0" y="33002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4" name="TextBox 4"/>
          <p:cNvSpPr txBox="1"/>
          <p:nvPr/>
        </p:nvSpPr>
        <p:spPr>
          <a:xfrm>
            <a:off x="2616305" y="933450"/>
            <a:ext cx="3531394" cy="772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 dirty="0" err="1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Đặt</a:t>
            </a:r>
            <a:r>
              <a:rPr lang="en-US" sz="4400" b="1" dirty="0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vấn</a:t>
            </a:r>
            <a:r>
              <a:rPr lang="en-US" sz="4400" b="1" dirty="0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đề</a:t>
            </a:r>
            <a:r>
              <a:rPr lang="en-US" sz="4400" b="1" dirty="0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22526" y="2552700"/>
            <a:ext cx="10512974" cy="563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Khóa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cơ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truyền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thống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dễ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bị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sao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chép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chìa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hoặc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phá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khóa</a:t>
            </a:r>
            <a:endParaRPr lang="en-US" sz="3399" dirty="0">
              <a:solidFill>
                <a:srgbClr val="000000"/>
              </a:solidFill>
              <a:latin typeface="Times New Roman (Headings)"/>
              <a:ea typeface="Noto Serif Display"/>
              <a:cs typeface="Noto Serif Display"/>
              <a:sym typeface="Noto Serif Display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22526" y="4053202"/>
            <a:ext cx="10703474" cy="11804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Nhu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cầu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bảo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mật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cao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hơn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trong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các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môi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trường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hiện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đại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(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nhà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ở,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văn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phòng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…)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822526" y="6170361"/>
            <a:ext cx="10125830" cy="1780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Khóa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cửa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thông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minh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này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nằm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ở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công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nghệ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bảo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mật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cao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,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mang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lại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sự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yên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tâm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và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an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tâm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tuyệt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đối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cho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người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sử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dụng</a:t>
            </a:r>
            <a:r>
              <a:rPr lang="en-US" sz="3399" dirty="0">
                <a:solidFill>
                  <a:srgbClr val="000000"/>
                </a:solidFill>
                <a:latin typeface="Times New Roman (Headings)"/>
                <a:ea typeface="Noto Serif Display"/>
                <a:cs typeface="Noto Serif Display"/>
                <a:sym typeface="Noto Serif Display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6638" cy="1857338"/>
          </a:xfrm>
          <a:custGeom>
            <a:avLst/>
            <a:gdLst/>
            <a:ahLst/>
            <a:cxnLst/>
            <a:rect l="l" t="t" r="r" b="b"/>
            <a:pathLst>
              <a:path w="1826638" h="1857338">
                <a:moveTo>
                  <a:pt x="0" y="0"/>
                </a:moveTo>
                <a:lnTo>
                  <a:pt x="1826638" y="0"/>
                </a:lnTo>
                <a:lnTo>
                  <a:pt x="1826638" y="1857338"/>
                </a:lnTo>
                <a:lnTo>
                  <a:pt x="0" y="185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" name="TextBox 3"/>
          <p:cNvSpPr txBox="1"/>
          <p:nvPr/>
        </p:nvSpPr>
        <p:spPr>
          <a:xfrm>
            <a:off x="2623246" y="942975"/>
            <a:ext cx="7962662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Mục</a:t>
            </a:r>
            <a:r>
              <a:rPr lang="en-US" sz="4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tiêu</a:t>
            </a:r>
            <a:r>
              <a:rPr lang="en-US" sz="4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và</a:t>
            </a:r>
            <a:r>
              <a:rPr lang="en-US" sz="4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Nhiệm</a:t>
            </a:r>
            <a:r>
              <a:rPr lang="en-US" sz="4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vụ</a:t>
            </a:r>
            <a:r>
              <a:rPr lang="en-US" sz="4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đề</a:t>
            </a:r>
            <a:r>
              <a:rPr lang="en-US" sz="4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tài</a:t>
            </a:r>
            <a:r>
              <a:rPr lang="en-US" sz="4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29097" y="2324100"/>
            <a:ext cx="13563304" cy="57318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 lang="vi-VN" sz="3399" dirty="0">
              <a:solidFill>
                <a:srgbClr val="000000"/>
              </a:solidFill>
              <a:latin typeface="+mj-lt"/>
              <a:ea typeface="Noto Serif Display"/>
              <a:cs typeface="Noto Serif Display"/>
              <a:sym typeface="Noto Serif Display"/>
            </a:endParaRPr>
          </a:p>
          <a:p>
            <a:pPr algn="just">
              <a:lnSpc>
                <a:spcPts val="6799"/>
              </a:lnSpc>
            </a:pPr>
            <a:r>
              <a:rPr lang="en-US" sz="3399" b="1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Mục</a:t>
            </a:r>
            <a:r>
              <a:rPr lang="en-US" sz="3399" b="1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tiêu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: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Thiết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kế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vi-VN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một hệ thống khóa cửa RFID và sử dụng </a:t>
            </a:r>
            <a:r>
              <a:rPr lang="vi-VN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Wi-Fi</a:t>
            </a:r>
            <a:r>
              <a:rPr lang="vi-VN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để lưu hoặc xóa thẻ</a:t>
            </a:r>
          </a:p>
          <a:p>
            <a:pPr algn="just">
              <a:lnSpc>
                <a:spcPts val="6799"/>
              </a:lnSpc>
            </a:pPr>
            <a:endParaRPr lang="vi-VN" sz="3399" dirty="0">
              <a:solidFill>
                <a:srgbClr val="000000"/>
              </a:solidFill>
              <a:latin typeface="+mj-lt"/>
              <a:ea typeface="Noto Serif Display"/>
              <a:cs typeface="Noto Serif Display"/>
              <a:sym typeface="Noto Serif Display"/>
            </a:endParaRPr>
          </a:p>
          <a:p>
            <a:pPr algn="just">
              <a:lnSpc>
                <a:spcPts val="6799"/>
              </a:lnSpc>
            </a:pPr>
            <a:r>
              <a:rPr lang="en-US" sz="3399" b="1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Nhiệm</a:t>
            </a:r>
            <a:r>
              <a:rPr lang="en-US" sz="3399" b="1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vụ</a:t>
            </a:r>
            <a:r>
              <a:rPr lang="en-US" sz="3399" b="1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cốt</a:t>
            </a:r>
            <a:r>
              <a:rPr lang="en-US" sz="3399" b="1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lõi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:</a:t>
            </a:r>
            <a:endParaRPr lang="vi-VN" sz="3399" dirty="0">
              <a:solidFill>
                <a:srgbClr val="000000"/>
              </a:solidFill>
              <a:latin typeface="Times New Roman" panose="02020603050405020304" pitchFamily="18" charset="0"/>
              <a:ea typeface="Noto Serif Display"/>
              <a:cs typeface="Times New Roman" panose="02020603050405020304" pitchFamily="18" charset="0"/>
              <a:sym typeface="Noto Serif Display"/>
            </a:endParaRPr>
          </a:p>
          <a:p>
            <a:pPr marL="457200" indent="-457200" algn="just">
              <a:lnSpc>
                <a:spcPts val="6799"/>
              </a:lnSpc>
              <a:buFont typeface="Arial" panose="020B0604020202020204" pitchFamily="34" charset="0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Tối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ưu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hóa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quá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trình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đóng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mở</a:t>
            </a:r>
            <a:endParaRPr lang="vi-VN" sz="3399" dirty="0">
              <a:solidFill>
                <a:srgbClr val="000000"/>
              </a:solidFill>
              <a:latin typeface="Times New Roman" panose="02020603050405020304" pitchFamily="18" charset="0"/>
              <a:ea typeface="Noto Serif Display"/>
              <a:cs typeface="Times New Roman" panose="02020603050405020304" pitchFamily="18" charset="0"/>
              <a:sym typeface="Noto Serif Display"/>
            </a:endParaRPr>
          </a:p>
          <a:p>
            <a:pPr marL="457200" indent="-457200" algn="just">
              <a:lnSpc>
                <a:spcPts val="6799"/>
              </a:lnSpc>
              <a:buFont typeface="Arial" panose="020B0604020202020204" pitchFamily="34" charset="0"/>
              <a:buChar char="•"/>
            </a:pP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Mang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lại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sự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an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toàn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và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tiện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lợi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thông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minh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với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công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nghệ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bảo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mật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cao</a:t>
            </a:r>
            <a:endParaRPr lang="en-US" sz="3399" dirty="0">
              <a:solidFill>
                <a:srgbClr val="000000"/>
              </a:solidFill>
              <a:latin typeface="Times New Roman" panose="02020603050405020304" pitchFamily="18" charset="0"/>
              <a:ea typeface="Noto Serif Display"/>
              <a:cs typeface="Times New Roman" panose="02020603050405020304" pitchFamily="18" charset="0"/>
              <a:sym typeface="Noto Serif Display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6638" cy="1857338"/>
          </a:xfrm>
          <a:custGeom>
            <a:avLst/>
            <a:gdLst/>
            <a:ahLst/>
            <a:cxnLst/>
            <a:rect l="l" t="t" r="r" b="b"/>
            <a:pathLst>
              <a:path w="1826638" h="1857338">
                <a:moveTo>
                  <a:pt x="0" y="0"/>
                </a:moveTo>
                <a:lnTo>
                  <a:pt x="1826638" y="0"/>
                </a:lnTo>
                <a:lnTo>
                  <a:pt x="1826638" y="1857338"/>
                </a:lnTo>
                <a:lnTo>
                  <a:pt x="0" y="185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" name="TextBox 3"/>
          <p:cNvSpPr txBox="1"/>
          <p:nvPr/>
        </p:nvSpPr>
        <p:spPr>
          <a:xfrm>
            <a:off x="2362200" y="723772"/>
            <a:ext cx="8545258" cy="90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vi-VN" sz="5400" b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Trường hợp sử dụng</a:t>
            </a:r>
            <a:endParaRPr lang="en-US" sz="54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7200" y="2580234"/>
            <a:ext cx="16576682" cy="51265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81379" lvl="1" indent="-514350">
              <a:lnSpc>
                <a:spcPts val="6799"/>
              </a:lnSpc>
              <a:buFont typeface="+mj-lt"/>
              <a:buAutoNum type="arabicPeriod"/>
            </a:pPr>
            <a:r>
              <a:rPr lang="vi-VN" sz="3399" dirty="0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Người dùng cần đăng ký các thẻ RFID của bản thân thông qua trang </a:t>
            </a:r>
            <a:r>
              <a:rPr lang="vi-VN" sz="3399" dirty="0" err="1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web</a:t>
            </a:r>
            <a:r>
              <a:rPr lang="vi-VN" sz="3399" dirty="0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 trên điện thoại di động hoặc các thiết bị tử có khả năng kết nối </a:t>
            </a:r>
            <a:r>
              <a:rPr lang="vi-VN" sz="3399" dirty="0" err="1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Wi-Fi</a:t>
            </a:r>
            <a:r>
              <a:rPr lang="vi-VN" sz="3399" dirty="0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 với khóa cửa RFID</a:t>
            </a:r>
            <a:r>
              <a:rPr lang="en-US" sz="3399" dirty="0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.</a:t>
            </a:r>
            <a:endParaRPr lang="vi-VN" sz="3399" dirty="0">
              <a:solidFill>
                <a:srgbClr val="000000"/>
              </a:solidFill>
              <a:latin typeface="+mj-lt"/>
              <a:ea typeface="Noto Serif Display"/>
              <a:cs typeface="Noto Serif Display"/>
              <a:sym typeface="Noto Serif Display"/>
            </a:endParaRPr>
          </a:p>
          <a:p>
            <a:pPr marL="881379" lvl="1" indent="-514350">
              <a:lnSpc>
                <a:spcPts val="6799"/>
              </a:lnSpc>
              <a:buFont typeface="+mj-lt"/>
              <a:buAutoNum type="arabicPeriod"/>
            </a:pPr>
            <a:r>
              <a:rPr lang="vi-VN" sz="3399" dirty="0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Để có thể kết nối </a:t>
            </a:r>
            <a:r>
              <a:rPr lang="vi-VN" sz="3399" dirty="0" err="1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Wi-Fi</a:t>
            </a:r>
            <a:r>
              <a:rPr lang="vi-VN" sz="3399" dirty="0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 với khóa cửa RFID, người dùng cần giữ nút CONTROL trên 5s để thiết bị phát </a:t>
            </a:r>
            <a:r>
              <a:rPr lang="vi-VN" sz="3399" dirty="0" err="1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Wi-Fi</a:t>
            </a:r>
            <a:r>
              <a:rPr lang="vi-VN" sz="3399" dirty="0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, tương tự với việc tắt </a:t>
            </a:r>
            <a:r>
              <a:rPr lang="vi-VN" sz="3399" dirty="0" err="1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Wi-Fi</a:t>
            </a:r>
            <a:r>
              <a:rPr lang="vi-VN" sz="3399" dirty="0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 sau khi đăng ký hoàn tất.</a:t>
            </a:r>
          </a:p>
          <a:p>
            <a:pPr marL="881379" lvl="1" indent="-514350">
              <a:lnSpc>
                <a:spcPts val="6799"/>
              </a:lnSpc>
              <a:buFont typeface="+mj-lt"/>
              <a:buAutoNum type="arabicPeriod"/>
            </a:pPr>
            <a:r>
              <a:rPr lang="vi-VN" sz="3399" dirty="0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Sau khi đăng ký thành công, người dùng có thể sử dụng thiết bị bình </a:t>
            </a:r>
            <a:r>
              <a:rPr lang="vi-VN" sz="3399" dirty="0" err="1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thuờng</a:t>
            </a:r>
            <a:endParaRPr lang="vi-VN" sz="3399" dirty="0">
              <a:solidFill>
                <a:srgbClr val="000000"/>
              </a:solidFill>
              <a:latin typeface="+mj-lt"/>
              <a:ea typeface="Noto Serif Display"/>
              <a:cs typeface="Noto Serif Display"/>
              <a:sym typeface="Noto Serif Display"/>
            </a:endParaRPr>
          </a:p>
          <a:p>
            <a:pPr marL="881379" lvl="1" indent="-514350">
              <a:lnSpc>
                <a:spcPts val="6799"/>
              </a:lnSpc>
              <a:buFont typeface="+mj-lt"/>
              <a:buAutoNum type="arabicPeriod"/>
            </a:pPr>
            <a:r>
              <a:rPr lang="vi-VN" sz="3399" dirty="0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Ngoài ra, người dùng có thể mở khóa từ bên trong khi nhấn nhả nút CONTROL dưới 5s.</a:t>
            </a:r>
            <a:endParaRPr lang="en-US" sz="3399" dirty="0">
              <a:solidFill>
                <a:srgbClr val="000000"/>
              </a:solidFill>
              <a:latin typeface="+mj-lt"/>
              <a:ea typeface="Noto Serif Display"/>
              <a:cs typeface="Noto Serif Display"/>
              <a:sym typeface="Noto Serif Displa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6638" cy="1857338"/>
          </a:xfrm>
          <a:custGeom>
            <a:avLst/>
            <a:gdLst/>
            <a:ahLst/>
            <a:cxnLst/>
            <a:rect l="l" t="t" r="r" b="b"/>
            <a:pathLst>
              <a:path w="1826638" h="1857338">
                <a:moveTo>
                  <a:pt x="0" y="0"/>
                </a:moveTo>
                <a:lnTo>
                  <a:pt x="1826638" y="0"/>
                </a:lnTo>
                <a:lnTo>
                  <a:pt x="1826638" y="1857338"/>
                </a:lnTo>
                <a:lnTo>
                  <a:pt x="0" y="185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4" name="TextBox 4"/>
          <p:cNvSpPr txBox="1"/>
          <p:nvPr/>
        </p:nvSpPr>
        <p:spPr>
          <a:xfrm>
            <a:off x="3555309" y="448188"/>
            <a:ext cx="11177381" cy="90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Sơ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đồ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khối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vi-VN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tổng quan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hệ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thống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2000" y="3328708"/>
            <a:ext cx="5029200" cy="36295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vi-VN" sz="3000" dirty="0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Ngõ vào: Khối BUTTONS, Khối RFID</a:t>
            </a:r>
          </a:p>
          <a:p>
            <a:pPr marL="342900" indent="-342900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vi-VN" sz="3000" dirty="0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Xử lý: Khối VĐK ESP32</a:t>
            </a:r>
          </a:p>
          <a:p>
            <a:pPr marL="342900" indent="-342900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vi-VN" sz="3000" dirty="0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Ngõ ra: Khối WEBSITE, Khối BUZZER, Khối RELAY, Khối LEDS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4</a:t>
            </a:r>
          </a:p>
        </p:txBody>
      </p:sp>
      <p:pic>
        <p:nvPicPr>
          <p:cNvPr id="7" name="Picture 6" descr="A diagram of a computer&#10;&#10;AI-generated content may be incorrect.">
            <a:extLst>
              <a:ext uri="{FF2B5EF4-FFF2-40B4-BE49-F238E27FC236}">
                <a16:creationId xmlns:a16="http://schemas.microsoft.com/office/drawing/2014/main" id="{17FFEA33-6093-E457-5D9B-70938F885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816" y="2095500"/>
            <a:ext cx="10957684" cy="67027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1021D-844E-3ACF-9B1C-F89F822A0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13C883D-C1D8-9056-5657-711B392775FF}"/>
              </a:ext>
            </a:extLst>
          </p:cNvPr>
          <p:cNvSpPr/>
          <p:nvPr/>
        </p:nvSpPr>
        <p:spPr>
          <a:xfrm>
            <a:off x="0" y="0"/>
            <a:ext cx="1826638" cy="1857338"/>
          </a:xfrm>
          <a:custGeom>
            <a:avLst/>
            <a:gdLst/>
            <a:ahLst/>
            <a:cxnLst/>
            <a:rect l="l" t="t" r="r" b="b"/>
            <a:pathLst>
              <a:path w="1826638" h="1857338">
                <a:moveTo>
                  <a:pt x="0" y="0"/>
                </a:moveTo>
                <a:lnTo>
                  <a:pt x="1826638" y="0"/>
                </a:lnTo>
                <a:lnTo>
                  <a:pt x="1826638" y="1857338"/>
                </a:lnTo>
                <a:lnTo>
                  <a:pt x="0" y="185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C4A214D-6534-C9A3-456F-2C2EE11DC83E}"/>
              </a:ext>
            </a:extLst>
          </p:cNvPr>
          <p:cNvSpPr txBox="1"/>
          <p:nvPr/>
        </p:nvSpPr>
        <p:spPr>
          <a:xfrm>
            <a:off x="3753124" y="342900"/>
            <a:ext cx="11786981" cy="90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Sơ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đồ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khối</a:t>
            </a:r>
            <a:r>
              <a:rPr lang="vi-VN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phần nguồn</a:t>
            </a:r>
            <a:endParaRPr lang="en-US" sz="54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C068C03-D147-CBDE-1074-00DC06FB142D}"/>
              </a:ext>
            </a:extLst>
          </p:cNvPr>
          <p:cNvSpPr txBox="1"/>
          <p:nvPr/>
        </p:nvSpPr>
        <p:spPr>
          <a:xfrm>
            <a:off x="2780070" y="6972300"/>
            <a:ext cx="4608503" cy="17949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vi-VN" sz="3400" dirty="0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7.4 – 12V: </a:t>
            </a:r>
            <a:r>
              <a:rPr lang="vi-VN" sz="3400" dirty="0" err="1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Door_lock</a:t>
            </a:r>
            <a:endParaRPr lang="vi-VN" sz="3400" dirty="0">
              <a:solidFill>
                <a:srgbClr val="000000"/>
              </a:solidFill>
              <a:latin typeface="+mj-lt"/>
              <a:ea typeface="Noto Serif Display"/>
              <a:cs typeface="Noto Serif Display"/>
              <a:sym typeface="Noto Serif Display"/>
            </a:endParaRPr>
          </a:p>
          <a:p>
            <a:pPr marL="342900" indent="-342900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vi-VN" sz="3400" dirty="0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5V: </a:t>
            </a:r>
            <a:r>
              <a:rPr lang="vi-VN" sz="3400" dirty="0" err="1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Relay</a:t>
            </a:r>
            <a:r>
              <a:rPr lang="vi-VN" sz="3400" dirty="0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, </a:t>
            </a:r>
            <a:r>
              <a:rPr lang="vi-VN" sz="3400" dirty="0" err="1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Buzzer</a:t>
            </a:r>
            <a:endParaRPr lang="vi-VN" sz="3400" dirty="0">
              <a:solidFill>
                <a:srgbClr val="000000"/>
              </a:solidFill>
              <a:latin typeface="+mj-lt"/>
              <a:ea typeface="Noto Serif Display"/>
              <a:cs typeface="Noto Serif Display"/>
              <a:sym typeface="Noto Serif Display"/>
            </a:endParaRPr>
          </a:p>
          <a:p>
            <a:pPr marL="342900" indent="-342900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vi-VN" sz="3400" dirty="0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3.3V: MCU, RFID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CACC92C-CAF4-DD4E-CBF2-85BF5D37A342}"/>
              </a:ext>
            </a:extLst>
          </p:cNvPr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4</a:t>
            </a:r>
          </a:p>
        </p:txBody>
      </p:sp>
      <p:pic>
        <p:nvPicPr>
          <p:cNvPr id="3" name="Picture 2" descr="A diagram of a computer&#10;&#10;AI-generated content may be incorrect.">
            <a:extLst>
              <a:ext uri="{FF2B5EF4-FFF2-40B4-BE49-F238E27FC236}">
                <a16:creationId xmlns:a16="http://schemas.microsoft.com/office/drawing/2014/main" id="{84DC3174-D765-EA00-12DB-92E703F28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99" y="1870856"/>
            <a:ext cx="13806833" cy="42632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908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6638" cy="1857338"/>
          </a:xfrm>
          <a:custGeom>
            <a:avLst/>
            <a:gdLst/>
            <a:ahLst/>
            <a:cxnLst/>
            <a:rect l="l" t="t" r="r" b="b"/>
            <a:pathLst>
              <a:path w="1826638" h="1857338">
                <a:moveTo>
                  <a:pt x="0" y="0"/>
                </a:moveTo>
                <a:lnTo>
                  <a:pt x="1826638" y="0"/>
                </a:lnTo>
                <a:lnTo>
                  <a:pt x="1826638" y="1857338"/>
                </a:lnTo>
                <a:lnTo>
                  <a:pt x="0" y="185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5" name="TextBox 5"/>
          <p:cNvSpPr txBox="1"/>
          <p:nvPr/>
        </p:nvSpPr>
        <p:spPr>
          <a:xfrm>
            <a:off x="3805770" y="133404"/>
            <a:ext cx="10676459" cy="90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vi-VN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Sơ đồ nguyên lý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phần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cứng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650230" y="9210675"/>
            <a:ext cx="5473303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Sơ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đồ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nguyên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lý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toàn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mạch</a:t>
            </a:r>
            <a:endParaRPr lang="en-US" sz="3399" dirty="0">
              <a:solidFill>
                <a:srgbClr val="000000"/>
              </a:solidFill>
              <a:latin typeface="Times New Roman" panose="02020603050405020304" pitchFamily="18" charset="0"/>
              <a:ea typeface="Noto Serif Display"/>
              <a:cs typeface="Times New Roman" panose="02020603050405020304" pitchFamily="18" charset="0"/>
              <a:sym typeface="Noto Serif Display"/>
            </a:endParaRPr>
          </a:p>
          <a:p>
            <a:pPr algn="ctr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Times New Roman" panose="02020603050405020304" pitchFamily="18" charset="0"/>
              <a:ea typeface="Noto Serif Display"/>
              <a:cs typeface="Times New Roman" panose="02020603050405020304" pitchFamily="18" charset="0"/>
              <a:sym typeface="Noto Serif Displa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6</a:t>
            </a:r>
          </a:p>
        </p:txBody>
      </p:sp>
      <p:pic>
        <p:nvPicPr>
          <p:cNvPr id="9" name="Picture 8" descr="A diagram of a circuit board&#10;&#10;AI-generated content may be incorrect.">
            <a:extLst>
              <a:ext uri="{FF2B5EF4-FFF2-40B4-BE49-F238E27FC236}">
                <a16:creationId xmlns:a16="http://schemas.microsoft.com/office/drawing/2014/main" id="{62699EAA-779C-D0E6-9684-7614C02C7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0" y="1362146"/>
            <a:ext cx="10477500" cy="75627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69612-58C3-81BD-DEB3-BF3904375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C41C708-9437-61AE-9C94-515FC4E6AC38}"/>
              </a:ext>
            </a:extLst>
          </p:cNvPr>
          <p:cNvSpPr/>
          <p:nvPr/>
        </p:nvSpPr>
        <p:spPr>
          <a:xfrm>
            <a:off x="0" y="0"/>
            <a:ext cx="1826638" cy="1857338"/>
          </a:xfrm>
          <a:custGeom>
            <a:avLst/>
            <a:gdLst/>
            <a:ahLst/>
            <a:cxnLst/>
            <a:rect l="l" t="t" r="r" b="b"/>
            <a:pathLst>
              <a:path w="1826638" h="1857338">
                <a:moveTo>
                  <a:pt x="0" y="0"/>
                </a:moveTo>
                <a:lnTo>
                  <a:pt x="1826638" y="0"/>
                </a:lnTo>
                <a:lnTo>
                  <a:pt x="1826638" y="1857338"/>
                </a:lnTo>
                <a:lnTo>
                  <a:pt x="0" y="185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5E312E4-3AFB-2C7A-C9A4-DBEC8C83E27B}"/>
              </a:ext>
            </a:extLst>
          </p:cNvPr>
          <p:cNvSpPr txBox="1"/>
          <p:nvPr/>
        </p:nvSpPr>
        <p:spPr>
          <a:xfrm>
            <a:off x="5741729" y="305166"/>
            <a:ext cx="6804541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vi-VN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Sơ đồ </a:t>
            </a:r>
            <a:r>
              <a:rPr lang="vi-VN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layout</a:t>
            </a:r>
            <a:endParaRPr lang="en-US" sz="54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B3BCB26-B6FC-56A3-588B-1E1E677759E9}"/>
              </a:ext>
            </a:extLst>
          </p:cNvPr>
          <p:cNvSpPr txBox="1"/>
          <p:nvPr/>
        </p:nvSpPr>
        <p:spPr>
          <a:xfrm>
            <a:off x="9922103" y="8695104"/>
            <a:ext cx="662254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vi-VN" sz="3399" dirty="0" err="1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Bottom</a:t>
            </a:r>
            <a:r>
              <a:rPr lang="vi-VN" sz="3399" dirty="0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vi-VN" sz="3399" dirty="0" err="1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layer</a:t>
            </a:r>
            <a:endParaRPr lang="en-US" sz="3399" dirty="0">
              <a:solidFill>
                <a:srgbClr val="000000"/>
              </a:solidFill>
              <a:latin typeface="+mj-lt"/>
              <a:ea typeface="Noto Serif Display"/>
              <a:cs typeface="Noto Serif Display"/>
              <a:sym typeface="Noto Serif Display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9A38AF8-B776-4ADF-F3DB-EC45EA3A8218}"/>
              </a:ext>
            </a:extLst>
          </p:cNvPr>
          <p:cNvSpPr txBox="1"/>
          <p:nvPr/>
        </p:nvSpPr>
        <p:spPr>
          <a:xfrm>
            <a:off x="2273340" y="8701491"/>
            <a:ext cx="5473303" cy="574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vi-VN" sz="3399" dirty="0" err="1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Top</a:t>
            </a:r>
            <a:r>
              <a:rPr lang="vi-VN" sz="3399" dirty="0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vi-VN" sz="3399" dirty="0" err="1">
                <a:solidFill>
                  <a:srgbClr val="000000"/>
                </a:solidFill>
                <a:latin typeface="+mj-lt"/>
                <a:ea typeface="Noto Serif Display"/>
                <a:cs typeface="Noto Serif Display"/>
                <a:sym typeface="Noto Serif Display"/>
              </a:rPr>
              <a:t>layer</a:t>
            </a:r>
            <a:endParaRPr lang="en-US" sz="3399" dirty="0">
              <a:solidFill>
                <a:srgbClr val="000000"/>
              </a:solidFill>
              <a:latin typeface="+mj-lt"/>
              <a:ea typeface="Noto Serif Display"/>
              <a:cs typeface="Noto Serif Display"/>
              <a:sym typeface="Noto Serif Display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FD2A6A61-D5BA-AEFC-5BFB-42B68092FAC4}"/>
              </a:ext>
            </a:extLst>
          </p:cNvPr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6</a:t>
            </a:r>
          </a:p>
        </p:txBody>
      </p:sp>
      <p:pic>
        <p:nvPicPr>
          <p:cNvPr id="9" name="Picture 8" descr="A red square with black and red lines and a black border&#10;&#10;AI-generated content may be incorrect.">
            <a:extLst>
              <a:ext uri="{FF2B5EF4-FFF2-40B4-BE49-F238E27FC236}">
                <a16:creationId xmlns:a16="http://schemas.microsoft.com/office/drawing/2014/main" id="{7FBC1258-311F-9833-F733-4FD659D0E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666" y="2027670"/>
            <a:ext cx="6484652" cy="64686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A blue square with black and white lines&#10;&#10;AI-generated content may be incorrect.">
            <a:extLst>
              <a:ext uri="{FF2B5EF4-FFF2-40B4-BE49-F238E27FC236}">
                <a16:creationId xmlns:a16="http://schemas.microsoft.com/office/drawing/2014/main" id="{6CAFBC7B-B5C0-AAB1-11F1-4FA2EFBE9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8371" y="2023983"/>
            <a:ext cx="6510008" cy="64686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3566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6638" cy="1857338"/>
          </a:xfrm>
          <a:custGeom>
            <a:avLst/>
            <a:gdLst/>
            <a:ahLst/>
            <a:cxnLst/>
            <a:rect l="l" t="t" r="r" b="b"/>
            <a:pathLst>
              <a:path w="1826638" h="1857338">
                <a:moveTo>
                  <a:pt x="0" y="0"/>
                </a:moveTo>
                <a:lnTo>
                  <a:pt x="1826638" y="0"/>
                </a:lnTo>
                <a:lnTo>
                  <a:pt x="1826638" y="1857338"/>
                </a:lnTo>
                <a:lnTo>
                  <a:pt x="0" y="185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" name="Freeform 3"/>
          <p:cNvSpPr/>
          <p:nvPr/>
        </p:nvSpPr>
        <p:spPr>
          <a:xfrm>
            <a:off x="4114800" y="1487713"/>
            <a:ext cx="9899834" cy="7239000"/>
          </a:xfrm>
          <a:custGeom>
            <a:avLst/>
            <a:gdLst/>
            <a:ahLst/>
            <a:cxnLst/>
            <a:rect l="l" t="t" r="r" b="b"/>
            <a:pathLst>
              <a:path w="8369667" h="6434181">
                <a:moveTo>
                  <a:pt x="0" y="0"/>
                </a:moveTo>
                <a:lnTo>
                  <a:pt x="8369667" y="0"/>
                </a:lnTo>
                <a:lnTo>
                  <a:pt x="8369667" y="6434181"/>
                </a:lnTo>
                <a:lnTo>
                  <a:pt x="0" y="64341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4" name="TextBox 4"/>
          <p:cNvSpPr txBox="1"/>
          <p:nvPr/>
        </p:nvSpPr>
        <p:spPr>
          <a:xfrm>
            <a:off x="4943168" y="154921"/>
            <a:ext cx="8632352" cy="920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Thiết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kế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phần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mềm</a:t>
            </a:r>
            <a:endParaRPr lang="en-US" sz="54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665101" y="9210675"/>
            <a:ext cx="10957797" cy="574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Lưu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đồ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vi-VN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giải thuật tổng quan của toàn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chương</a:t>
            </a:r>
            <a:r>
              <a:rPr lang="en-US" sz="3399" dirty="0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Display"/>
                <a:cs typeface="Times New Roman" panose="02020603050405020304" pitchFamily="18" charset="0"/>
                <a:sym typeface="Noto Serif Display"/>
              </a:rPr>
              <a:t>trình</a:t>
            </a:r>
            <a:endParaRPr lang="en-US" sz="3399" dirty="0">
              <a:solidFill>
                <a:srgbClr val="000000"/>
              </a:solidFill>
              <a:latin typeface="Times New Roman" panose="02020603050405020304" pitchFamily="18" charset="0"/>
              <a:ea typeface="Noto Serif Display"/>
              <a:cs typeface="Times New Roman" panose="02020603050405020304" pitchFamily="18" charset="0"/>
              <a:sym typeface="Noto Serif Display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599</Words>
  <Application>Microsoft Office PowerPoint</Application>
  <PresentationFormat>Custom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Times New Roman (Headings)</vt:lpstr>
      <vt:lpstr>Noto Sans Bold</vt:lpstr>
      <vt:lpstr>Times New Roman</vt:lpstr>
      <vt:lpstr>Arial</vt:lpstr>
      <vt:lpstr>Calibri</vt:lpstr>
      <vt:lpstr>DejaVu Serif Bold</vt:lpstr>
      <vt:lpstr>Noto Serif Display Bold</vt:lpstr>
      <vt:lpstr>Noto Serif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Thêm tiêu đề</dc:title>
  <cp:lastModifiedBy>Quý Bùi Phú</cp:lastModifiedBy>
  <cp:revision>35</cp:revision>
  <dcterms:created xsi:type="dcterms:W3CDTF">2006-08-16T00:00:00Z</dcterms:created>
  <dcterms:modified xsi:type="dcterms:W3CDTF">2025-05-09T17:05:34Z</dcterms:modified>
  <dc:identifier>DAGmrEruOcU</dc:identifier>
</cp:coreProperties>
</file>