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6858000" cx="12192000"/>
  <p:notesSz cx="6858000" cy="9144000"/>
  <p:embeddedFontLs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43A7A7-D1B7-4F21-B11E-72112995E313}">
  <a:tblStyle styleId="{9C43A7A7-D1B7-4F21-B11E-72112995E313}"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9E905A6-910C-40E8-A2F3-7544CB99908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OpenSans-bold.fntdata"/><Relationship Id="rId12" Type="http://schemas.openxmlformats.org/officeDocument/2006/relationships/slide" Target="slides/slide6.xml"/><Relationship Id="rId56" Type="http://schemas.openxmlformats.org/officeDocument/2006/relationships/font" Target="fonts/OpenSans-regular.fntdata"/><Relationship Id="rId15" Type="http://schemas.openxmlformats.org/officeDocument/2006/relationships/slide" Target="slides/slide9.xml"/><Relationship Id="rId59" Type="http://schemas.openxmlformats.org/officeDocument/2006/relationships/font" Target="fonts/OpenSans-boldItalic.fntdata"/><Relationship Id="rId14" Type="http://schemas.openxmlformats.org/officeDocument/2006/relationships/slide" Target="slides/slide8.xml"/><Relationship Id="rId58"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 name="Google Shape;2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0" name="Google Shape;9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10: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2" name="Google Shape;92;p10:notes"/>
          <p:cNvSpPr txBox="1"/>
          <p:nvPr/>
        </p:nvSpPr>
        <p:spPr>
          <a:xfrm>
            <a:off x="4022725" y="8899525"/>
            <a:ext cx="3078163" cy="468313"/>
          </a:xfrm>
          <a:prstGeom prst="rect">
            <a:avLst/>
          </a:prstGeom>
          <a:noFill/>
          <a:ln>
            <a:noFill/>
          </a:ln>
        </p:spPr>
        <p:txBody>
          <a:bodyPr anchorCtr="0" anchor="b" bIns="46675" lIns="93375" spcFirstLastPara="1" rIns="93375" wrap="square" tIns="46675">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9" name="Google Shape;9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11: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1" name="Google Shape;101;p11:notes"/>
          <p:cNvSpPr txBox="1"/>
          <p:nvPr/>
        </p:nvSpPr>
        <p:spPr>
          <a:xfrm>
            <a:off x="4022725" y="8899525"/>
            <a:ext cx="3078163" cy="468313"/>
          </a:xfrm>
          <a:prstGeom prst="rect">
            <a:avLst/>
          </a:prstGeom>
          <a:noFill/>
          <a:ln>
            <a:noFill/>
          </a:ln>
        </p:spPr>
        <p:txBody>
          <a:bodyPr anchorCtr="0" anchor="b" bIns="46675" lIns="93375" spcFirstLastPara="1" rIns="93375" wrap="square" tIns="46675">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8" name="Google Shape;1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12: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0" name="Google Shape;110;p12:notes"/>
          <p:cNvSpPr txBox="1"/>
          <p:nvPr/>
        </p:nvSpPr>
        <p:spPr>
          <a:xfrm>
            <a:off x="4022725" y="8899525"/>
            <a:ext cx="3078163" cy="468313"/>
          </a:xfrm>
          <a:prstGeom prst="rect">
            <a:avLst/>
          </a:prstGeom>
          <a:noFill/>
          <a:ln>
            <a:noFill/>
          </a:ln>
        </p:spPr>
        <p:txBody>
          <a:bodyPr anchorCtr="0" anchor="b" bIns="46675" lIns="93375" spcFirstLastPara="1" rIns="93375" wrap="square" tIns="46675">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17" name="Google Shape;1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13: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9" name="Google Shape;119;p13:notes"/>
          <p:cNvSpPr txBox="1"/>
          <p:nvPr/>
        </p:nvSpPr>
        <p:spPr>
          <a:xfrm>
            <a:off x="4022725" y="8899525"/>
            <a:ext cx="3078163" cy="468313"/>
          </a:xfrm>
          <a:prstGeom prst="rect">
            <a:avLst/>
          </a:prstGeom>
          <a:noFill/>
          <a:ln>
            <a:noFill/>
          </a:ln>
        </p:spPr>
        <p:txBody>
          <a:bodyPr anchorCtr="0" anchor="b" bIns="46675" lIns="93375" spcFirstLastPara="1" rIns="93375" wrap="square" tIns="46675">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26" name="Google Shape;12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14: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4" name="Google Shape;13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15: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36" name="Google Shape;136;p15:notes"/>
          <p:cNvSpPr txBox="1"/>
          <p:nvPr/>
        </p:nvSpPr>
        <p:spPr>
          <a:xfrm>
            <a:off x="4022725" y="8899525"/>
            <a:ext cx="3078163" cy="468313"/>
          </a:xfrm>
          <a:prstGeom prst="rect">
            <a:avLst/>
          </a:prstGeom>
          <a:noFill/>
          <a:ln>
            <a:noFill/>
          </a:ln>
        </p:spPr>
        <p:txBody>
          <a:bodyPr anchorCtr="0" anchor="b" bIns="46675" lIns="93375" spcFirstLastPara="1" rIns="93375" wrap="square" tIns="46675">
            <a:noAutofit/>
          </a:bodyPr>
          <a:lstStyle/>
          <a:p>
            <a:pPr indent="0" lvl="0" marL="0" marR="0" rtl="0" algn="r">
              <a:spcBef>
                <a:spcPts val="0"/>
              </a:spcBef>
              <a:spcAft>
                <a:spcPts val="0"/>
              </a:spcAft>
              <a:buClr>
                <a:schemeClr val="dk1"/>
              </a:buClr>
              <a:buSzPts val="12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2" name="Google Shape;14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16: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44" name="Google Shape;144;p16:notes"/>
          <p:cNvSpPr txBox="1"/>
          <p:nvPr/>
        </p:nvSpPr>
        <p:spPr>
          <a:xfrm>
            <a:off x="4022725" y="8899525"/>
            <a:ext cx="3078163" cy="468313"/>
          </a:xfrm>
          <a:prstGeom prst="rect">
            <a:avLst/>
          </a:prstGeom>
          <a:noFill/>
          <a:ln>
            <a:noFill/>
          </a:ln>
        </p:spPr>
        <p:txBody>
          <a:bodyPr anchorCtr="0" anchor="b" bIns="46675" lIns="93375" spcFirstLastPara="1" rIns="93375" wrap="square" tIns="46675">
            <a:noAutofit/>
          </a:bodyPr>
          <a:lstStyle/>
          <a:p>
            <a:pPr indent="0" lvl="0" marL="0" marR="0" rtl="0" algn="r">
              <a:spcBef>
                <a:spcPts val="0"/>
              </a:spcBef>
              <a:spcAft>
                <a:spcPts val="0"/>
              </a:spcAft>
              <a:buClr>
                <a:schemeClr val="dk1"/>
              </a:buClr>
              <a:buSzPts val="12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50" name="Google Shape;15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7: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52" name="Google Shape;152;p17:notes"/>
          <p:cNvSpPr txBox="1"/>
          <p:nvPr/>
        </p:nvSpPr>
        <p:spPr>
          <a:xfrm>
            <a:off x="4022725" y="8899525"/>
            <a:ext cx="3078163" cy="468313"/>
          </a:xfrm>
          <a:prstGeom prst="rect">
            <a:avLst/>
          </a:prstGeom>
          <a:noFill/>
          <a:ln>
            <a:noFill/>
          </a:ln>
        </p:spPr>
        <p:txBody>
          <a:bodyPr anchorCtr="0" anchor="b" bIns="46675" lIns="93375" spcFirstLastPara="1" rIns="93375" wrap="square" tIns="46675">
            <a:noAutofit/>
          </a:bodyPr>
          <a:lstStyle/>
          <a:p>
            <a:pPr indent="0" lvl="0" marL="0" marR="0" rtl="0" algn="r">
              <a:spcBef>
                <a:spcPts val="0"/>
              </a:spcBef>
              <a:spcAft>
                <a:spcPts val="0"/>
              </a:spcAft>
              <a:buClr>
                <a:schemeClr val="dk1"/>
              </a:buClr>
              <a:buSzPts val="12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58" name="Google Shape;15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18: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60" name="Google Shape;160;p18:notes"/>
          <p:cNvSpPr txBox="1"/>
          <p:nvPr/>
        </p:nvSpPr>
        <p:spPr>
          <a:xfrm>
            <a:off x="4022725" y="8899525"/>
            <a:ext cx="3078163" cy="468313"/>
          </a:xfrm>
          <a:prstGeom prst="rect">
            <a:avLst/>
          </a:prstGeom>
          <a:noFill/>
          <a:ln>
            <a:noFill/>
          </a:ln>
        </p:spPr>
        <p:txBody>
          <a:bodyPr anchorCtr="0" anchor="b" bIns="46675" lIns="93375" spcFirstLastPara="1" rIns="93375" wrap="square" tIns="46675">
            <a:noAutofit/>
          </a:bodyPr>
          <a:lstStyle/>
          <a:p>
            <a:pPr indent="0" lvl="0" marL="0" marR="0" rtl="0" algn="r">
              <a:spcBef>
                <a:spcPts val="0"/>
              </a:spcBef>
              <a:spcAft>
                <a:spcPts val="0"/>
              </a:spcAft>
              <a:buClr>
                <a:schemeClr val="dk1"/>
              </a:buClr>
              <a:buSzPts val="12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66" name="Google Shape;16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9: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68" name="Google Shape;168;p19:notes"/>
          <p:cNvSpPr txBox="1"/>
          <p:nvPr/>
        </p:nvSpPr>
        <p:spPr>
          <a:xfrm>
            <a:off x="4022725" y="8899525"/>
            <a:ext cx="3078163" cy="468313"/>
          </a:xfrm>
          <a:prstGeom prst="rect">
            <a:avLst/>
          </a:prstGeom>
          <a:noFill/>
          <a:ln>
            <a:noFill/>
          </a:ln>
        </p:spPr>
        <p:txBody>
          <a:bodyPr anchorCtr="0" anchor="b" bIns="46675" lIns="93375" spcFirstLastPara="1" rIns="93375" wrap="square" tIns="46675">
            <a:noAutofit/>
          </a:bodyPr>
          <a:lstStyle/>
          <a:p>
            <a:pPr indent="0" lvl="0" marL="0" marR="0" rtl="0" algn="r">
              <a:spcBef>
                <a:spcPts val="0"/>
              </a:spcBef>
              <a:spcAft>
                <a:spcPts val="0"/>
              </a:spcAft>
              <a:buClr>
                <a:schemeClr val="dk1"/>
              </a:buClr>
              <a:buSzPts val="12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4" name="Google Shape;3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 name="Google Shape;35;p2: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74" name="Google Shape;17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20: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76" name="Google Shape;176;p20:notes"/>
          <p:cNvSpPr txBox="1"/>
          <p:nvPr/>
        </p:nvSpPr>
        <p:spPr>
          <a:xfrm>
            <a:off x="4022725" y="8899525"/>
            <a:ext cx="3078163" cy="468313"/>
          </a:xfrm>
          <a:prstGeom prst="rect">
            <a:avLst/>
          </a:prstGeom>
          <a:noFill/>
          <a:ln>
            <a:noFill/>
          </a:ln>
        </p:spPr>
        <p:txBody>
          <a:bodyPr anchorCtr="0" anchor="b" bIns="46675" lIns="93375" spcFirstLastPara="1" rIns="93375" wrap="square" tIns="46675">
            <a:noAutofit/>
          </a:bodyPr>
          <a:lstStyle/>
          <a:p>
            <a:pPr indent="0" lvl="0" marL="0" marR="0" rtl="0" algn="r">
              <a:spcBef>
                <a:spcPts val="0"/>
              </a:spcBef>
              <a:spcAft>
                <a:spcPts val="0"/>
              </a:spcAft>
              <a:buClr>
                <a:schemeClr val="dk1"/>
              </a:buClr>
              <a:buSzPts val="12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82" name="Google Shape;18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21: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84" name="Google Shape;184;p21:notes"/>
          <p:cNvSpPr txBox="1"/>
          <p:nvPr/>
        </p:nvSpPr>
        <p:spPr>
          <a:xfrm>
            <a:off x="4022725" y="8899525"/>
            <a:ext cx="3078163" cy="468313"/>
          </a:xfrm>
          <a:prstGeom prst="rect">
            <a:avLst/>
          </a:prstGeom>
          <a:noFill/>
          <a:ln>
            <a:noFill/>
          </a:ln>
        </p:spPr>
        <p:txBody>
          <a:bodyPr anchorCtr="0" anchor="b" bIns="46675" lIns="93375" spcFirstLastPara="1" rIns="93375" wrap="square" tIns="46675">
            <a:noAutofit/>
          </a:bodyPr>
          <a:lstStyle/>
          <a:p>
            <a:pPr indent="0" lvl="0" marL="0" marR="0" rtl="0" algn="r">
              <a:spcBef>
                <a:spcPts val="0"/>
              </a:spcBef>
              <a:spcAft>
                <a:spcPts val="0"/>
              </a:spcAft>
              <a:buClr>
                <a:schemeClr val="dk1"/>
              </a:buClr>
              <a:buSzPts val="12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93" name="Google Shape;19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22: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99" name="Google Shape;19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23: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17" name="Google Shape;21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24: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42" name="Google Shape;24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5: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63" name="Google Shape;26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26: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79" name="Google Shape;27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27: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85" name="Google Shape;28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28: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92" name="Google Shape;29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29: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1" name="Google Shape;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 name="Google Shape;42;p3: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99" name="Google Shape;29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30: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06" name="Google Shape;30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31: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13" name="Google Shape;31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32: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20" name="Google Shape;32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33: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27" name="Google Shape;32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34: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34" name="Google Shape;33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35: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41" name="Google Shape;34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36: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48" name="Google Shape;34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37: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55" name="Google Shape;35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38: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62" name="Google Shape;36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39: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7" name="Google Shape;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4: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69" name="Google Shape;36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40: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76" name="Google Shape;37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41: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82" name="Google Shape;38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p42: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89" name="Google Shape;38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43: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96" name="Google Shape;39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44: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03" name="Google Shape;40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45: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10" name="Google Shape;41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p46: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17" name="Google Shape;41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8" name="Google Shape;418;p47: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23" name="Google Shape;42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48: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4" name="Google Shape;5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5: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1" name="Google Shape;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6: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8" name="Google Shape;6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 name="Google Shape;69;p7: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 name="Google Shape;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8:notes"/>
          <p:cNvSpPr txBox="1"/>
          <p:nvPr>
            <p:ph idx="1" type="body"/>
          </p:nvPr>
        </p:nvSpPr>
        <p:spPr>
          <a:xfrm>
            <a:off x="708025" y="4298950"/>
            <a:ext cx="5661025" cy="4073525"/>
          </a:xfrm>
          <a:prstGeom prst="rect">
            <a:avLst/>
          </a:prstGeom>
          <a:noFill/>
          <a:ln>
            <a:noFill/>
          </a:ln>
        </p:spPr>
        <p:txBody>
          <a:bodyPr anchorCtr="0" anchor="t" bIns="45700" lIns="91425" spcFirstLastPara="1" rIns="91425" wrap="square" tIns="45700">
            <a:noAutofit/>
          </a:bodyPr>
          <a:lstStyle/>
          <a:p>
            <a:pPr indent="-171450" lvl="0" marL="288925" rtl="0" algn="l">
              <a:spcBef>
                <a:spcPts val="0"/>
              </a:spcBef>
              <a:spcAft>
                <a:spcPts val="0"/>
              </a:spcAft>
              <a:buClr>
                <a:srgbClr val="00B0F0"/>
              </a:buClr>
              <a:buSzPts val="1000"/>
              <a:buFont typeface="Arial"/>
              <a:buChar char="•"/>
            </a:pPr>
            <a:r>
              <a:rPr b="1" lang="en-US" sz="1000"/>
              <a:t>Supply project management support to the project team. </a:t>
            </a:r>
            <a:r>
              <a:rPr lang="en-US" sz="1000"/>
              <a:t>Project office personnel can make the lives of project team members easier by assuming administrative chores for project scheduling, report production and distribution, project management software operation, and maintenance of the "visibility room" and the project workbook.</a:t>
            </a:r>
            <a:endParaRPr/>
          </a:p>
          <a:p>
            <a:pPr indent="-107950" lvl="0" marL="288925" rtl="0" algn="l">
              <a:spcBef>
                <a:spcPts val="600"/>
              </a:spcBef>
              <a:spcAft>
                <a:spcPts val="0"/>
              </a:spcAft>
              <a:buClr>
                <a:srgbClr val="00B0F0"/>
              </a:buClr>
              <a:buSzPts val="1000"/>
              <a:buFont typeface="Arial"/>
              <a:buNone/>
            </a:pPr>
            <a:r>
              <a:t/>
            </a:r>
            <a:endParaRPr sz="1000"/>
          </a:p>
          <a:p>
            <a:pPr indent="-171450" lvl="0" marL="288925" rtl="0" algn="l">
              <a:spcBef>
                <a:spcPts val="600"/>
              </a:spcBef>
              <a:spcAft>
                <a:spcPts val="0"/>
              </a:spcAft>
              <a:buClr>
                <a:srgbClr val="00B0F0"/>
              </a:buClr>
              <a:buSzPts val="1000"/>
              <a:buFont typeface="Arial"/>
              <a:buChar char="•"/>
            </a:pPr>
            <a:r>
              <a:rPr b="1" lang="en-US" sz="1000"/>
              <a:t>Providing the organization with project management consulting and mentor: </a:t>
            </a:r>
            <a:r>
              <a:rPr lang="en-US" sz="1000"/>
              <a:t>As organizations move toward "projectizing" their efforts, they need to develop personnel who can serve as internal project management consultants, thereby providing the organization with the expert insights it needs to execute projects effectively. These consultants usually are housed within project offices. </a:t>
            </a:r>
            <a:endParaRPr/>
          </a:p>
          <a:p>
            <a:pPr indent="-107950" lvl="0" marL="288925" rtl="0" algn="l">
              <a:spcBef>
                <a:spcPts val="600"/>
              </a:spcBef>
              <a:spcAft>
                <a:spcPts val="0"/>
              </a:spcAft>
              <a:buClr>
                <a:srgbClr val="00B0F0"/>
              </a:buClr>
              <a:buSzPts val="1000"/>
              <a:buFont typeface="Arial"/>
              <a:buNone/>
            </a:pPr>
            <a:r>
              <a:t/>
            </a:r>
            <a:endParaRPr sz="1000"/>
          </a:p>
          <a:p>
            <a:pPr indent="-171450" lvl="0" marL="288925" rtl="0" algn="l">
              <a:spcBef>
                <a:spcPts val="600"/>
              </a:spcBef>
              <a:spcAft>
                <a:spcPts val="0"/>
              </a:spcAft>
              <a:buClr>
                <a:srgbClr val="00B0F0"/>
              </a:buClr>
              <a:buSzPts val="1000"/>
              <a:buFont typeface="Arial"/>
              <a:buChar char="•"/>
            </a:pPr>
            <a:r>
              <a:rPr b="1" lang="en-US" sz="1000"/>
              <a:t>Developing and maintaining project management methodologies for the organization. </a:t>
            </a:r>
            <a:r>
              <a:rPr lang="en-US" sz="1000"/>
              <a:t>For organizations to carry out projects consistently, common methodologies and standards must be developed and promulgated. Project offices are well suited to do this.</a:t>
            </a:r>
            <a:endParaRPr/>
          </a:p>
          <a:p>
            <a:pPr indent="-107950" lvl="0" marL="288925" rtl="0" algn="l">
              <a:spcBef>
                <a:spcPts val="600"/>
              </a:spcBef>
              <a:spcAft>
                <a:spcPts val="0"/>
              </a:spcAft>
              <a:buClr>
                <a:srgbClr val="00B0F0"/>
              </a:buClr>
              <a:buSzPts val="1000"/>
              <a:buFont typeface="Arial"/>
              <a:buNone/>
            </a:pPr>
            <a:r>
              <a:t/>
            </a:r>
            <a:endParaRPr sz="1000"/>
          </a:p>
          <a:p>
            <a:pPr indent="-171450" lvl="0" marL="288925" rtl="0" algn="l">
              <a:spcBef>
                <a:spcPts val="600"/>
              </a:spcBef>
              <a:spcAft>
                <a:spcPts val="0"/>
              </a:spcAft>
              <a:buClr>
                <a:srgbClr val="00B0F0"/>
              </a:buClr>
              <a:buSzPts val="1000"/>
              <a:buFont typeface="Arial"/>
              <a:buChar char="•"/>
            </a:pPr>
            <a:r>
              <a:rPr b="1" lang="en-US" sz="1000"/>
              <a:t>Providing project management training to the organization. </a:t>
            </a:r>
            <a:r>
              <a:rPr lang="en-US" sz="1000"/>
              <a:t>Adopting project management approaches requires organizations to train employees in project management principles. Training material and instructors can originate in project offices. </a:t>
            </a:r>
            <a:endParaRPr/>
          </a:p>
          <a:p>
            <a:pPr indent="-107950" lvl="0" marL="288925" rtl="0" algn="l">
              <a:spcBef>
                <a:spcPts val="600"/>
              </a:spcBef>
              <a:spcAft>
                <a:spcPts val="0"/>
              </a:spcAft>
              <a:buClr>
                <a:srgbClr val="00B0F0"/>
              </a:buClr>
              <a:buSzPts val="1000"/>
              <a:buFont typeface="Arial"/>
              <a:buNone/>
            </a:pPr>
            <a:r>
              <a:t/>
            </a:r>
            <a:endParaRPr sz="1000"/>
          </a:p>
          <a:p>
            <a:pPr indent="-171450" lvl="0" marL="288925" rtl="0" algn="l">
              <a:spcBef>
                <a:spcPts val="600"/>
              </a:spcBef>
              <a:spcAft>
                <a:spcPts val="0"/>
              </a:spcAft>
              <a:buClr>
                <a:srgbClr val="00B0F0"/>
              </a:buClr>
              <a:buSzPts val="1000"/>
              <a:buFont typeface="Arial"/>
              <a:buChar char="•"/>
            </a:pPr>
            <a:r>
              <a:rPr b="1" lang="en-US" sz="1000"/>
              <a:t>Providing the organization with managers who can run projects. </a:t>
            </a:r>
            <a:r>
              <a:rPr lang="en-US" sz="1000"/>
              <a:t>Project offices can house professional project managers who can be assigned to cant' out the organization's projects as they arise.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81" name="Google Shape;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9:notes"/>
          <p:cNvSpPr txBox="1"/>
          <p:nvPr>
            <p:ph idx="1" type="body"/>
          </p:nvPr>
        </p:nvSpPr>
        <p:spPr>
          <a:xfrm>
            <a:off x="711200" y="4449763"/>
            <a:ext cx="5680075" cy="421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3" name="Google Shape;83;p9:notes"/>
          <p:cNvSpPr txBox="1"/>
          <p:nvPr/>
        </p:nvSpPr>
        <p:spPr>
          <a:xfrm>
            <a:off x="4022725" y="8899525"/>
            <a:ext cx="3078163" cy="468313"/>
          </a:xfrm>
          <a:prstGeom prst="rect">
            <a:avLst/>
          </a:prstGeom>
          <a:noFill/>
          <a:ln>
            <a:noFill/>
          </a:ln>
        </p:spPr>
        <p:txBody>
          <a:bodyPr anchorCtr="0" anchor="b" bIns="46675" lIns="93375" spcFirstLastPara="1" rIns="93375" wrap="square" tIns="46675">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5" name="Shape 15"/>
        <p:cNvGrpSpPr/>
        <p:nvPr/>
      </p:nvGrpSpPr>
      <p:grpSpPr>
        <a:xfrm>
          <a:off x="0" y="0"/>
          <a:ext cx="0" cy="0"/>
          <a:chOff x="0" y="0"/>
          <a:chExt cx="0" cy="0"/>
        </a:xfrm>
      </p:grpSpPr>
      <p:pic>
        <p:nvPicPr>
          <p:cNvPr descr="cover-swoosh-grayscale.png" id="16" name="Google Shape;16;p2"/>
          <p:cNvPicPr preferRelativeResize="0"/>
          <p:nvPr/>
        </p:nvPicPr>
        <p:blipFill rotWithShape="1">
          <a:blip r:embed="rId2">
            <a:alphaModFix/>
          </a:blip>
          <a:srcRect b="0" l="13962" r="-834" t="0"/>
          <a:stretch/>
        </p:blipFill>
        <p:spPr>
          <a:xfrm>
            <a:off x="4" y="1765330"/>
            <a:ext cx="10591385" cy="4089351"/>
          </a:xfrm>
          <a:prstGeom prst="rect">
            <a:avLst/>
          </a:prstGeom>
          <a:noFill/>
          <a:ln>
            <a:noFill/>
          </a:ln>
        </p:spPr>
      </p:pic>
      <p:sp>
        <p:nvSpPr>
          <p:cNvPr id="17" name="Google Shape;17;p2"/>
          <p:cNvSpPr txBox="1"/>
          <p:nvPr>
            <p:ph type="ctrTitle"/>
          </p:nvPr>
        </p:nvSpPr>
        <p:spPr>
          <a:xfrm>
            <a:off x="1260096" y="4047068"/>
            <a:ext cx="10363200" cy="728134"/>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4800"/>
              <a:buFont typeface="Arial"/>
              <a:buNone/>
              <a:defRPr sz="48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3105833" y="4461936"/>
            <a:ext cx="8534401" cy="635003"/>
          </a:xfrm>
          <a:prstGeom prst="rect">
            <a:avLst/>
          </a:prstGeom>
          <a:noFill/>
          <a:ln>
            <a:noFill/>
          </a:ln>
        </p:spPr>
        <p:txBody>
          <a:bodyPr anchorCtr="0" anchor="b" bIns="45700" lIns="91425" spcFirstLastPara="1" rIns="91425" wrap="square" tIns="45700">
            <a:normAutofit/>
          </a:bodyPr>
          <a:lstStyle>
            <a:lvl1pPr lvl="0" algn="r">
              <a:spcBef>
                <a:spcPts val="480"/>
              </a:spcBef>
              <a:spcAft>
                <a:spcPts val="0"/>
              </a:spcAft>
              <a:buSzPts val="2400"/>
              <a:buNone/>
              <a:defRPr i="1" sz="2400">
                <a:solidFill>
                  <a:srgbClr val="BFBFBF"/>
                </a:solidFill>
              </a:defRPr>
            </a:lvl1pPr>
            <a:lvl2pPr lvl="1" algn="ctr">
              <a:spcBef>
                <a:spcPts val="400"/>
              </a:spcBef>
              <a:spcAft>
                <a:spcPts val="0"/>
              </a:spcAft>
              <a:buSzPts val="2000"/>
              <a:buNone/>
              <a:defRPr>
                <a:solidFill>
                  <a:srgbClr val="8B8B8B"/>
                </a:solidFill>
              </a:defRPr>
            </a:lvl2pPr>
            <a:lvl3pPr lvl="2" algn="ctr">
              <a:spcBef>
                <a:spcPts val="360"/>
              </a:spcBef>
              <a:spcAft>
                <a:spcPts val="0"/>
              </a:spcAft>
              <a:buClr>
                <a:srgbClr val="8B8B8B"/>
              </a:buClr>
              <a:buSzPts val="1800"/>
              <a:buNone/>
              <a:defRPr>
                <a:solidFill>
                  <a:srgbClr val="8B8B8B"/>
                </a:solidFill>
              </a:defRPr>
            </a:lvl3pPr>
            <a:lvl4pPr lvl="3" algn="ctr">
              <a:spcBef>
                <a:spcPts val="400"/>
              </a:spcBef>
              <a:spcAft>
                <a:spcPts val="0"/>
              </a:spcAft>
              <a:buClr>
                <a:srgbClr val="8B8B8B"/>
              </a:buClr>
              <a:buSzPts val="2000"/>
              <a:buNone/>
              <a:defRPr>
                <a:solidFill>
                  <a:srgbClr val="8B8B8B"/>
                </a:solidFill>
              </a:defRPr>
            </a:lvl4pPr>
            <a:lvl5pPr lvl="4" algn="ctr">
              <a:spcBef>
                <a:spcPts val="400"/>
              </a:spcBef>
              <a:spcAft>
                <a:spcPts val="0"/>
              </a:spcAft>
              <a:buClr>
                <a:srgbClr val="8B8B8B"/>
              </a:buClr>
              <a:buSzPts val="2000"/>
              <a:buNone/>
              <a:defRPr>
                <a:solidFill>
                  <a:srgbClr val="8B8B8B"/>
                </a:solidFill>
              </a:defRPr>
            </a:lvl5pPr>
            <a:lvl6pPr lvl="5" algn="ctr">
              <a:spcBef>
                <a:spcPts val="400"/>
              </a:spcBef>
              <a:spcAft>
                <a:spcPts val="0"/>
              </a:spcAft>
              <a:buClr>
                <a:srgbClr val="8B8B8B"/>
              </a:buClr>
              <a:buSzPts val="2000"/>
              <a:buNone/>
              <a:defRPr>
                <a:solidFill>
                  <a:srgbClr val="8B8B8B"/>
                </a:solidFill>
              </a:defRPr>
            </a:lvl6pPr>
            <a:lvl7pPr lvl="6" algn="ctr">
              <a:spcBef>
                <a:spcPts val="400"/>
              </a:spcBef>
              <a:spcAft>
                <a:spcPts val="0"/>
              </a:spcAft>
              <a:buClr>
                <a:srgbClr val="8B8B8B"/>
              </a:buClr>
              <a:buSzPts val="2000"/>
              <a:buNone/>
              <a:defRPr>
                <a:solidFill>
                  <a:srgbClr val="8B8B8B"/>
                </a:solidFill>
              </a:defRPr>
            </a:lvl7pPr>
            <a:lvl8pPr lvl="7" algn="ctr">
              <a:spcBef>
                <a:spcPts val="400"/>
              </a:spcBef>
              <a:spcAft>
                <a:spcPts val="0"/>
              </a:spcAft>
              <a:buClr>
                <a:srgbClr val="8B8B8B"/>
              </a:buClr>
              <a:buSzPts val="2000"/>
              <a:buNone/>
              <a:defRPr>
                <a:solidFill>
                  <a:srgbClr val="8B8B8B"/>
                </a:solidFill>
              </a:defRPr>
            </a:lvl8pPr>
            <a:lvl9pPr lvl="8" algn="ctr">
              <a:spcBef>
                <a:spcPts val="400"/>
              </a:spcBef>
              <a:spcAft>
                <a:spcPts val="0"/>
              </a:spcAft>
              <a:buClr>
                <a:srgbClr val="8B8B8B"/>
              </a:buClr>
              <a:buSzPts val="2000"/>
              <a:buNone/>
              <a:defRPr>
                <a:solidFill>
                  <a:srgbClr val="8B8B8B"/>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9" name="Shape 19"/>
        <p:cNvGrpSpPr/>
        <p:nvPr/>
      </p:nvGrpSpPr>
      <p:grpSpPr>
        <a:xfrm>
          <a:off x="0" y="0"/>
          <a:ext cx="0" cy="0"/>
          <a:chOff x="0" y="0"/>
          <a:chExt cx="0" cy="0"/>
        </a:xfrm>
      </p:grpSpPr>
      <p:sp>
        <p:nvSpPr>
          <p:cNvPr id="20" name="Google Shape;20;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Version One" showMasterSp="0">
  <p:cSld name="Title and Content Version One">
    <p:spTree>
      <p:nvGrpSpPr>
        <p:cNvPr id="23" name="Shape 23"/>
        <p:cNvGrpSpPr/>
        <p:nvPr/>
      </p:nvGrpSpPr>
      <p:grpSpPr>
        <a:xfrm>
          <a:off x="0" y="0"/>
          <a:ext cx="0" cy="0"/>
          <a:chOff x="0" y="0"/>
          <a:chExt cx="0" cy="0"/>
        </a:xfrm>
      </p:grpSpPr>
      <p:sp>
        <p:nvSpPr>
          <p:cNvPr id="24" name="Google Shape;24;p4"/>
          <p:cNvSpPr txBox="1"/>
          <p:nvPr>
            <p:ph type="title"/>
          </p:nvPr>
        </p:nvSpPr>
        <p:spPr>
          <a:xfrm>
            <a:off x="519292" y="335114"/>
            <a:ext cx="12534023" cy="77522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519292" y="1328616"/>
            <a:ext cx="10972801" cy="472135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939393"/>
              </a:buClr>
              <a:buSzPts val="1800"/>
              <a:buChar char="•"/>
              <a:defRPr/>
            </a:lvl3pPr>
            <a:lvl4pPr indent="-330200" lvl="3" marL="1828800" algn="l">
              <a:spcBef>
                <a:spcPts val="320"/>
              </a:spcBef>
              <a:spcAft>
                <a:spcPts val="0"/>
              </a:spcAft>
              <a:buClr>
                <a:srgbClr val="3D3D3D"/>
              </a:buClr>
              <a:buSzPts val="1600"/>
              <a:buChar char="–"/>
              <a:defRPr sz="1600"/>
            </a:lvl4pPr>
            <a:lvl5pPr indent="-317500" lvl="4" marL="2286000" algn="l">
              <a:spcBef>
                <a:spcPts val="280"/>
              </a:spcBef>
              <a:spcAft>
                <a:spcPts val="0"/>
              </a:spcAft>
              <a:buClr>
                <a:srgbClr val="3D3D3D"/>
              </a:buClr>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4" y="884911"/>
            <a:ext cx="12192000" cy="2701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1" name="Google Shape;11;p1"/>
          <p:cNvSpPr txBox="1"/>
          <p:nvPr>
            <p:ph type="title"/>
          </p:nvPr>
        </p:nvSpPr>
        <p:spPr>
          <a:xfrm>
            <a:off x="519292" y="313738"/>
            <a:ext cx="12556582" cy="77522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accent1"/>
              </a:buClr>
              <a:buSzPts val="5400"/>
              <a:buFont typeface="Arial"/>
              <a:buNone/>
              <a:defRPr b="0" i="0" sz="54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519292" y="1312986"/>
            <a:ext cx="10972801" cy="4736986"/>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accent1"/>
              </a:buClr>
              <a:buSzPts val="2400"/>
              <a:buFont typeface="Merriweather Sans"/>
              <a:buChar char="+"/>
              <a:defRPr b="0" i="0" sz="2400" u="none" cap="none" strike="noStrike">
                <a:solidFill>
                  <a:srgbClr val="3D3D3D"/>
                </a:solidFill>
                <a:latin typeface="Arial"/>
                <a:ea typeface="Arial"/>
                <a:cs typeface="Arial"/>
                <a:sym typeface="Arial"/>
              </a:defRPr>
            </a:lvl1pPr>
            <a:lvl2pPr indent="-355600" lvl="1" marL="914400" marR="0" rtl="0" algn="l">
              <a:spcBef>
                <a:spcPts val="400"/>
              </a:spcBef>
              <a:spcAft>
                <a:spcPts val="0"/>
              </a:spcAft>
              <a:buClr>
                <a:srgbClr val="939393"/>
              </a:buClr>
              <a:buSzPts val="2000"/>
              <a:buFont typeface="Merriweather Sans"/>
              <a:buChar char="-"/>
              <a:defRPr b="0" i="0" sz="2000" u="none" cap="none" strike="noStrike">
                <a:solidFill>
                  <a:srgbClr val="3D3D3D"/>
                </a:solidFill>
                <a:latin typeface="Arial"/>
                <a:ea typeface="Arial"/>
                <a:cs typeface="Arial"/>
                <a:sym typeface="Arial"/>
              </a:defRPr>
            </a:lvl2pPr>
            <a:lvl3pPr indent="-342900" lvl="2" marL="1371600" marR="0" rtl="0" algn="l">
              <a:spcBef>
                <a:spcPts val="360"/>
              </a:spcBef>
              <a:spcAft>
                <a:spcPts val="0"/>
              </a:spcAft>
              <a:buClr>
                <a:srgbClr val="939393"/>
              </a:buClr>
              <a:buSzPts val="1800"/>
              <a:buFont typeface="Arial"/>
              <a:buChar char="•"/>
              <a:defRPr b="0" i="0" sz="1800" u="none" cap="none" strike="noStrike">
                <a:solidFill>
                  <a:srgbClr val="939393"/>
                </a:solidFill>
                <a:latin typeface="Arial"/>
                <a:ea typeface="Arial"/>
                <a:cs typeface="Arial"/>
                <a:sym typeface="Arial"/>
              </a:defRPr>
            </a:lvl3pPr>
            <a:lvl4pPr indent="-355600" lvl="3" marL="1828800" marR="0" rtl="0" algn="l">
              <a:spcBef>
                <a:spcPts val="400"/>
              </a:spcBef>
              <a:spcAft>
                <a:spcPts val="0"/>
              </a:spcAft>
              <a:buClr>
                <a:srgbClr val="3D3D3D"/>
              </a:buClr>
              <a:buSzPts val="2000"/>
              <a:buFont typeface="Arial"/>
              <a:buChar char="–"/>
              <a:defRPr b="0" i="0" sz="2000" u="none" cap="none" strike="noStrike">
                <a:solidFill>
                  <a:srgbClr val="3D3D3D"/>
                </a:solidFill>
                <a:latin typeface="Arial"/>
                <a:ea typeface="Arial"/>
                <a:cs typeface="Arial"/>
                <a:sym typeface="Arial"/>
              </a:defRPr>
            </a:lvl4pPr>
            <a:lvl5pPr indent="-355600" lvl="4" marL="2286000" marR="0" rtl="0" algn="l">
              <a:spcBef>
                <a:spcPts val="400"/>
              </a:spcBef>
              <a:spcAft>
                <a:spcPts val="0"/>
              </a:spcAft>
              <a:buClr>
                <a:srgbClr val="3D3D3D"/>
              </a:buClr>
              <a:buSzPts val="2000"/>
              <a:buFont typeface="Arial"/>
              <a:buChar char="»"/>
              <a:defRPr b="0" i="0" sz="2000" u="none" cap="none" strike="noStrike">
                <a:solidFill>
                  <a:srgbClr val="3D3D3D"/>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1"/>
          <p:cNvSpPr txBox="1"/>
          <p:nvPr/>
        </p:nvSpPr>
        <p:spPr>
          <a:xfrm>
            <a:off x="385941" y="6485012"/>
            <a:ext cx="607482" cy="1384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b="0" i="0" lang="en-US" sz="900" u="none" cap="none" strike="noStrike">
                <a:solidFill>
                  <a:srgbClr val="BFBFBF"/>
                </a:solidFill>
                <a:latin typeface="Arial"/>
                <a:ea typeface="Arial"/>
                <a:cs typeface="Arial"/>
                <a:sym typeface="Arial"/>
              </a:rPr>
              <a:t>‹#›</a:t>
            </a:fld>
            <a:endParaRPr b="0" i="0" sz="900" u="none" cap="none" strike="noStrike">
              <a:solidFill>
                <a:srgbClr val="BFBFBF"/>
              </a:solidFill>
              <a:latin typeface="Arial"/>
              <a:ea typeface="Arial"/>
              <a:cs typeface="Arial"/>
              <a:sym typeface="Arial"/>
            </a:endParaRPr>
          </a:p>
        </p:txBody>
      </p:sp>
      <p:pic>
        <p:nvPicPr>
          <p:cNvPr id="14" name="Google Shape;14;p1"/>
          <p:cNvPicPr preferRelativeResize="0"/>
          <p:nvPr/>
        </p:nvPicPr>
        <p:blipFill rotWithShape="1">
          <a:blip r:embed="rId1">
            <a:alphaModFix/>
          </a:blip>
          <a:srcRect b="0" l="0" r="0" t="0"/>
          <a:stretch/>
        </p:blipFill>
        <p:spPr>
          <a:xfrm>
            <a:off x="8800051" y="6362710"/>
            <a:ext cx="3223292" cy="4208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5"/>
          <p:cNvSpPr txBox="1"/>
          <p:nvPr>
            <p:ph type="ctrTitle"/>
          </p:nvPr>
        </p:nvSpPr>
        <p:spPr>
          <a:xfrm>
            <a:off x="1443789" y="1984328"/>
            <a:ext cx="10356783" cy="1815690"/>
          </a:xfrm>
          <a:prstGeom prst="rect">
            <a:avLst/>
          </a:prstGeom>
          <a:noFill/>
          <a:ln>
            <a:noFill/>
          </a:ln>
        </p:spPr>
        <p:txBody>
          <a:bodyPr anchorCtr="0" anchor="b" bIns="45700" lIns="91425" spcFirstLastPara="1" rIns="91425" wrap="square" tIns="45700">
            <a:spAutoFit/>
          </a:bodyPr>
          <a:lstStyle/>
          <a:p>
            <a:pPr indent="0" lvl="0" marL="0" rtl="0" algn="ctr">
              <a:spcBef>
                <a:spcPts val="0"/>
              </a:spcBef>
              <a:spcAft>
                <a:spcPts val="0"/>
              </a:spcAft>
              <a:buClr>
                <a:srgbClr val="00B0F0"/>
              </a:buClr>
              <a:buSzPts val="3733"/>
              <a:buFont typeface="Arial"/>
              <a:buNone/>
            </a:pPr>
            <a:r>
              <a:rPr lang="en-US" sz="3733">
                <a:solidFill>
                  <a:srgbClr val="00B0F0"/>
                </a:solidFill>
              </a:rPr>
              <a:t>CAPABILITY MATURITY</a:t>
            </a:r>
            <a:br>
              <a:rPr lang="en-US" sz="3733">
                <a:solidFill>
                  <a:srgbClr val="00B0F0"/>
                </a:solidFill>
              </a:rPr>
            </a:br>
            <a:r>
              <a:rPr lang="en-US" sz="3733">
                <a:solidFill>
                  <a:srgbClr val="00B0F0"/>
                </a:solidFill>
              </a:rPr>
              <a:t>AND</a:t>
            </a:r>
            <a:br>
              <a:rPr lang="en-US" sz="3733">
                <a:solidFill>
                  <a:srgbClr val="00B0F0"/>
                </a:solidFill>
              </a:rPr>
            </a:br>
            <a:r>
              <a:rPr lang="en-US" sz="3733">
                <a:solidFill>
                  <a:srgbClr val="00B0F0"/>
                </a:solidFill>
              </a:rPr>
              <a:t>HOW TO PROGRESS YOUR PMO MATURITY</a:t>
            </a:r>
            <a:endParaRPr/>
          </a:p>
        </p:txBody>
      </p:sp>
      <p:sp>
        <p:nvSpPr>
          <p:cNvPr id="31" name="Google Shape;31;p5"/>
          <p:cNvSpPr txBox="1"/>
          <p:nvPr/>
        </p:nvSpPr>
        <p:spPr>
          <a:xfrm>
            <a:off x="3523906" y="5039359"/>
            <a:ext cx="6013669" cy="697755"/>
          </a:xfrm>
          <a:prstGeom prst="rect">
            <a:avLst/>
          </a:prstGeom>
          <a:noFill/>
          <a:ln>
            <a:noFill/>
          </a:ln>
        </p:spPr>
        <p:txBody>
          <a:bodyPr anchorCtr="0" anchor="b" bIns="60950" lIns="0" spcFirstLastPara="1" rIns="121900" wrap="square" tIns="60950">
            <a:spAutoFit/>
          </a:bodyPr>
          <a:lstStyle/>
          <a:p>
            <a:pPr indent="0" lvl="0" marL="0" marR="0" rtl="0" algn="ctr">
              <a:spcBef>
                <a:spcPts val="0"/>
              </a:spcBef>
              <a:spcAft>
                <a:spcPts val="0"/>
              </a:spcAft>
              <a:buClr>
                <a:schemeClr val="dk1"/>
              </a:buClr>
              <a:buSzPts val="1867"/>
              <a:buFont typeface="Arial"/>
              <a:buNone/>
            </a:pPr>
            <a:r>
              <a:rPr b="0" i="0" lang="en-US" sz="1867" u="none" cap="none" strike="noStrike">
                <a:solidFill>
                  <a:schemeClr val="dk1"/>
                </a:solidFill>
                <a:latin typeface="Arial"/>
                <a:ea typeface="Arial"/>
                <a:cs typeface="Arial"/>
                <a:sym typeface="Arial"/>
              </a:rPr>
              <a:t>By John F. Filicetti, PMP, MBA</a:t>
            </a:r>
            <a:endParaRPr/>
          </a:p>
          <a:p>
            <a:pPr indent="0" lvl="0" marL="0" marR="0" rtl="0" algn="ctr">
              <a:spcBef>
                <a:spcPts val="0"/>
              </a:spcBef>
              <a:spcAft>
                <a:spcPts val="0"/>
              </a:spcAft>
              <a:buClr>
                <a:schemeClr val="dk1"/>
              </a:buClr>
              <a:buSzPts val="1867"/>
              <a:buFont typeface="Arial"/>
              <a:buNone/>
            </a:pPr>
            <a:r>
              <a:rPr b="0" i="0" lang="en-US" sz="1867" u="none" cap="none" strike="noStrike">
                <a:solidFill>
                  <a:schemeClr val="dk1"/>
                </a:solidFill>
                <a:latin typeface="Arial"/>
                <a:ea typeface="Arial"/>
                <a:cs typeface="Arial"/>
                <a:sym typeface="Arial"/>
              </a:rPr>
              <a:t>Sr. Solution Consultant</a:t>
            </a:r>
            <a:endParaRPr b="0" i="0" sz="1867" u="none" cap="none" strike="noStrike">
              <a:solidFill>
                <a:schemeClr val="dk1"/>
              </a:solidFill>
              <a:latin typeface="Arial"/>
              <a:ea typeface="Arial"/>
              <a:cs typeface="Arial"/>
              <a:sym typeface="Arial"/>
            </a:endParaRPr>
          </a:p>
        </p:txBody>
      </p:sp>
    </p:spTree>
  </p:cSld>
  <p:clrMapOvr>
    <a:masterClrMapping/>
  </p:clrMapOvr>
  <mc:AlternateContent>
    <mc:Choice Requires="p14">
      <p:transition p14:dur="100">
        <p:fade thruBlk="1"/>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4294967295" type="title"/>
          </p:nvPr>
        </p:nvSpPr>
        <p:spPr>
          <a:xfrm>
            <a:off x="519292" y="313738"/>
            <a:ext cx="10501634"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CUSTOMER VIEW OF PMO SERVICES - SCOREKEEPER</a:t>
            </a:r>
            <a:endParaRPr/>
          </a:p>
        </p:txBody>
      </p:sp>
      <p:sp>
        <p:nvSpPr>
          <p:cNvPr id="95" name="Google Shape;95;p14"/>
          <p:cNvSpPr txBox="1"/>
          <p:nvPr>
            <p:ph idx="4294967295" type="body"/>
          </p:nvPr>
        </p:nvSpPr>
        <p:spPr>
          <a:xfrm>
            <a:off x="519292" y="1170892"/>
            <a:ext cx="11319308" cy="3231654"/>
          </a:xfrm>
          <a:prstGeom prst="rect">
            <a:avLst/>
          </a:prstGeom>
          <a:noFill/>
          <a:ln>
            <a:noFill/>
          </a:ln>
        </p:spPr>
        <p:txBody>
          <a:bodyPr anchorCtr="0" anchor="t" bIns="45700" lIns="91425" spcFirstLastPara="1" rIns="91425" wrap="square" tIns="45700">
            <a:spAutoFit/>
          </a:bodyPr>
          <a:lstStyle/>
          <a:p>
            <a:pPr indent="-256032" lvl="0" marL="256032" rtl="0" algn="l">
              <a:spcBef>
                <a:spcPts val="0"/>
              </a:spcBef>
              <a:spcAft>
                <a:spcPts val="0"/>
              </a:spcAft>
              <a:buSzPts val="2000"/>
              <a:buChar char="+"/>
            </a:pPr>
            <a:r>
              <a:rPr lang="en-US" sz="2000"/>
              <a:t>Supports PMs in delivering current projects. </a:t>
            </a:r>
            <a:endParaRPr/>
          </a:p>
          <a:p>
            <a:pPr indent="-256032" lvl="0" marL="256032" rtl="0" algn="l">
              <a:spcBef>
                <a:spcPts val="600"/>
              </a:spcBef>
              <a:spcAft>
                <a:spcPts val="0"/>
              </a:spcAft>
              <a:buSzPts val="2000"/>
              <a:buChar char="+"/>
            </a:pPr>
            <a:r>
              <a:rPr lang="en-US" sz="2000"/>
              <a:t>Emphasis is on monitoring and reporting project progress of current projects--in other words, on keeping score. </a:t>
            </a:r>
            <a:endParaRPr/>
          </a:p>
          <a:p>
            <a:pPr indent="-256032" lvl="0" marL="256032" rtl="0" algn="l">
              <a:spcBef>
                <a:spcPts val="600"/>
              </a:spcBef>
              <a:spcAft>
                <a:spcPts val="0"/>
              </a:spcAft>
              <a:buSzPts val="2000"/>
              <a:buChar char="+"/>
            </a:pPr>
            <a:r>
              <a:rPr lang="en-US" sz="2000"/>
              <a:t>Serves as a conduit for information about current projects and managing a clearinghouse of consolidated status updates. </a:t>
            </a:r>
            <a:endParaRPr/>
          </a:p>
          <a:p>
            <a:pPr indent="-256032" lvl="0" marL="256032" rtl="0" algn="l">
              <a:spcBef>
                <a:spcPts val="600"/>
              </a:spcBef>
              <a:spcAft>
                <a:spcPts val="0"/>
              </a:spcAft>
              <a:buSzPts val="2000"/>
              <a:buChar char="+"/>
            </a:pPr>
            <a:r>
              <a:rPr lang="en-US" sz="2000"/>
              <a:t>May be responsible for managing a library of historical project information, and for providing interpretations of project status and identification of risks and potential issues to senior management</a:t>
            </a:r>
            <a:endParaRPr/>
          </a:p>
          <a:p>
            <a:pPr indent="-256032" lvl="0" marL="256032" rtl="0" algn="l">
              <a:spcBef>
                <a:spcPts val="600"/>
              </a:spcBef>
              <a:spcAft>
                <a:spcPts val="0"/>
              </a:spcAft>
              <a:buSzPts val="2000"/>
              <a:buChar char="+"/>
            </a:pPr>
            <a:r>
              <a:rPr lang="en-US" sz="2000"/>
              <a:t>A passive role</a:t>
            </a:r>
            <a:endParaRPr/>
          </a:p>
        </p:txBody>
      </p:sp>
      <p:graphicFrame>
        <p:nvGraphicFramePr>
          <p:cNvPr id="96" name="Google Shape;96;p14"/>
          <p:cNvGraphicFramePr/>
          <p:nvPr/>
        </p:nvGraphicFramePr>
        <p:xfrm>
          <a:off x="3654792" y="4484471"/>
          <a:ext cx="3000000" cy="3000000"/>
        </p:xfrm>
        <a:graphic>
          <a:graphicData uri="http://schemas.openxmlformats.org/drawingml/2006/table">
            <a:tbl>
              <a:tblPr bandRow="1" firstRow="1">
                <a:noFill/>
                <a:tableStyleId>{9C43A7A7-D1B7-4F21-B11E-72112995E313}</a:tableStyleId>
              </a:tblPr>
              <a:tblGrid>
                <a:gridCol w="1066800"/>
                <a:gridCol w="1905000"/>
                <a:gridCol w="1981200"/>
              </a:tblGrid>
              <a:tr h="914675">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Control</a:t>
                      </a:r>
                      <a:endParaRPr b="1" sz="1800" u="none" cap="none" strike="noStrike">
                        <a:solidFill>
                          <a:schemeClr val="dk1"/>
                        </a:solidFill>
                      </a:endParaRPr>
                    </a:p>
                  </a:txBody>
                  <a:tcPr marT="45725" marB="45725" marR="91450" marL="91450">
                    <a:solidFill>
                      <a:srgbClr val="D8D8D8"/>
                    </a:solidFill>
                  </a:tcPr>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Quarterback</a:t>
                      </a:r>
                      <a:endParaRPr/>
                    </a:p>
                    <a:p>
                      <a:pPr indent="0" lvl="0" marL="0" marR="0" rtl="0" algn="ctr">
                        <a:spcBef>
                          <a:spcPts val="0"/>
                        </a:spcBef>
                        <a:spcAft>
                          <a:spcPts val="0"/>
                        </a:spcAft>
                        <a:buNone/>
                      </a:pPr>
                      <a:r>
                        <a:t/>
                      </a:r>
                      <a:endParaRPr b="1"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Perfectionist</a:t>
                      </a:r>
                      <a:endParaRPr b="1" sz="1800" u="none" cap="none" strike="noStrike">
                        <a:solidFill>
                          <a:schemeClr val="dk1"/>
                        </a:solidFill>
                      </a:endParaRPr>
                    </a:p>
                  </a:txBody>
                  <a:tcPr marT="45725" marB="45725" marR="91450" marL="91450"/>
                </a:tc>
              </a:tr>
              <a:tr h="914675">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Support</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b="1" lang="en-US" sz="1800" u="none" cap="none" strike="noStrike">
                          <a:solidFill>
                            <a:srgbClr val="FF0000"/>
                          </a:solidFill>
                        </a:rPr>
                        <a:t>Scorekeeper</a:t>
                      </a:r>
                      <a:endParaRPr/>
                    </a:p>
                    <a:p>
                      <a:pPr indent="0" lvl="0" marL="0" marR="0" rtl="0" algn="ctr">
                        <a:spcBef>
                          <a:spcPts val="0"/>
                        </a:spcBef>
                        <a:spcAft>
                          <a:spcPts val="0"/>
                        </a:spcAft>
                        <a:buNone/>
                      </a:pPr>
                      <a:r>
                        <a:t/>
                      </a:r>
                      <a:endParaRPr b="1"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Facilitator</a:t>
                      </a:r>
                      <a:endParaRPr b="1" sz="1800" u="none" cap="none" strike="noStrike">
                        <a:solidFill>
                          <a:schemeClr val="dk1"/>
                        </a:solidFill>
                      </a:endParaRPr>
                    </a:p>
                  </a:txBody>
                  <a:tcPr marT="45725" marB="45725" marR="91450" marL="91450"/>
                </a:tc>
              </a:tr>
              <a:tr h="370950">
                <a:tc>
                  <a:txBody>
                    <a:bodyPr/>
                    <a:lstStyle/>
                    <a:p>
                      <a:pPr indent="0" lvl="0" marL="0" marR="0" rtl="0" algn="ctr">
                        <a:spcBef>
                          <a:spcPts val="0"/>
                        </a:spcBef>
                        <a:spcAft>
                          <a:spcPts val="0"/>
                        </a:spcAft>
                        <a:buNone/>
                      </a:pPr>
                      <a:r>
                        <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rPr lang="en-US" sz="1800" u="none" cap="none" strike="noStrike"/>
                        <a:t>Manage</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rPr lang="en-US" sz="1800" u="none" cap="none" strike="noStrike"/>
                        <a:t>Improve</a:t>
                      </a:r>
                      <a:endParaRPr b="1" sz="1800" u="none" cap="none" strike="noStrike"/>
                    </a:p>
                  </a:txBody>
                  <a:tcPr marT="45725" marB="45725" marR="91450" marL="91450">
                    <a:solidFill>
                      <a:srgbClr val="D8D8D8"/>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idx="4294967295" type="title"/>
          </p:nvPr>
        </p:nvSpPr>
        <p:spPr>
          <a:xfrm>
            <a:off x="519292" y="313738"/>
            <a:ext cx="12556582"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CUSTOMER VIEW OF PMO SERVICES - FACILITATOR</a:t>
            </a:r>
            <a:endParaRPr/>
          </a:p>
        </p:txBody>
      </p:sp>
      <p:sp>
        <p:nvSpPr>
          <p:cNvPr id="104" name="Google Shape;104;p15"/>
          <p:cNvSpPr txBox="1"/>
          <p:nvPr>
            <p:ph idx="4294967295" type="body"/>
          </p:nvPr>
        </p:nvSpPr>
        <p:spPr>
          <a:xfrm>
            <a:off x="519292" y="1111645"/>
            <a:ext cx="11306948" cy="2523768"/>
          </a:xfrm>
          <a:prstGeom prst="rect">
            <a:avLst/>
          </a:prstGeom>
          <a:noFill/>
          <a:ln>
            <a:noFill/>
          </a:ln>
        </p:spPr>
        <p:txBody>
          <a:bodyPr anchorCtr="0" anchor="t" bIns="45700" lIns="91425" spcFirstLastPara="1" rIns="91425" wrap="square" tIns="45700">
            <a:spAutoFit/>
          </a:bodyPr>
          <a:lstStyle/>
          <a:p>
            <a:pPr indent="-256032" lvl="0" marL="256032" rtl="0" algn="l">
              <a:spcBef>
                <a:spcPts val="0"/>
              </a:spcBef>
              <a:spcAft>
                <a:spcPts val="0"/>
              </a:spcAft>
              <a:buSzPts val="2000"/>
              <a:buChar char="+"/>
            </a:pPr>
            <a:r>
              <a:rPr lang="en-US" sz="2000"/>
              <a:t>The PMO is an enabler of improvement efforts. </a:t>
            </a:r>
            <a:endParaRPr/>
          </a:p>
          <a:p>
            <a:pPr indent="-256032" lvl="0" marL="256032" rtl="0" algn="l">
              <a:spcBef>
                <a:spcPts val="600"/>
              </a:spcBef>
              <a:spcAft>
                <a:spcPts val="0"/>
              </a:spcAft>
              <a:buSzPts val="2000"/>
              <a:buChar char="+"/>
            </a:pPr>
            <a:r>
              <a:rPr lang="en-US" sz="2000"/>
              <a:t>Often viewed as a source of best practices and management ideas</a:t>
            </a:r>
            <a:endParaRPr/>
          </a:p>
          <a:p>
            <a:pPr indent="-256032" lvl="0" marL="256032" rtl="0" algn="l">
              <a:spcBef>
                <a:spcPts val="600"/>
              </a:spcBef>
              <a:spcAft>
                <a:spcPts val="0"/>
              </a:spcAft>
              <a:buSzPts val="2000"/>
              <a:buChar char="+"/>
            </a:pPr>
            <a:r>
              <a:rPr lang="en-US" sz="2000"/>
              <a:t>Demand-driven, providing support, information and assistance only where requested by its customers. </a:t>
            </a:r>
            <a:endParaRPr/>
          </a:p>
          <a:p>
            <a:pPr indent="-256032" lvl="0" marL="256032" rtl="0" algn="l">
              <a:spcBef>
                <a:spcPts val="600"/>
              </a:spcBef>
              <a:spcAft>
                <a:spcPts val="0"/>
              </a:spcAft>
              <a:buSzPts val="2000"/>
              <a:buChar char="+"/>
            </a:pPr>
            <a:r>
              <a:rPr lang="en-US" sz="2000"/>
              <a:t>The Facilitator sees the process of identifying improvement objectives as the responsibility of the business itself; their role is to support attainment of these objectives on a reactive, demand-driven basis when requested to do so.</a:t>
            </a:r>
            <a:endParaRPr/>
          </a:p>
        </p:txBody>
      </p:sp>
      <p:graphicFrame>
        <p:nvGraphicFramePr>
          <p:cNvPr id="105" name="Google Shape;105;p15"/>
          <p:cNvGraphicFramePr/>
          <p:nvPr/>
        </p:nvGraphicFramePr>
        <p:xfrm>
          <a:off x="3654792" y="4484471"/>
          <a:ext cx="3000000" cy="3000000"/>
        </p:xfrm>
        <a:graphic>
          <a:graphicData uri="http://schemas.openxmlformats.org/drawingml/2006/table">
            <a:tbl>
              <a:tblPr bandRow="1" firstRow="1">
                <a:noFill/>
                <a:tableStyleId>{9C43A7A7-D1B7-4F21-B11E-72112995E313}</a:tableStyleId>
              </a:tblPr>
              <a:tblGrid>
                <a:gridCol w="1066800"/>
                <a:gridCol w="1905000"/>
                <a:gridCol w="1981200"/>
              </a:tblGrid>
              <a:tr h="914675">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Control</a:t>
                      </a:r>
                      <a:endParaRPr b="1" sz="1800" u="none" cap="none" strike="noStrike">
                        <a:solidFill>
                          <a:schemeClr val="dk1"/>
                        </a:solidFill>
                      </a:endParaRPr>
                    </a:p>
                  </a:txBody>
                  <a:tcPr marT="45725" marB="45725" marR="91450" marL="91450">
                    <a:solidFill>
                      <a:srgbClr val="D8D8D8"/>
                    </a:solidFill>
                  </a:tcPr>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Quarterback</a:t>
                      </a:r>
                      <a:endParaRPr/>
                    </a:p>
                    <a:p>
                      <a:pPr indent="0" lvl="0" marL="0" marR="0" rtl="0" algn="ctr">
                        <a:spcBef>
                          <a:spcPts val="0"/>
                        </a:spcBef>
                        <a:spcAft>
                          <a:spcPts val="0"/>
                        </a:spcAft>
                        <a:buNone/>
                      </a:pPr>
                      <a:r>
                        <a:t/>
                      </a:r>
                      <a:endParaRPr b="1"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Perfectionist</a:t>
                      </a:r>
                      <a:endParaRPr b="1" sz="1800" u="none" cap="none" strike="noStrike">
                        <a:solidFill>
                          <a:schemeClr val="dk1"/>
                        </a:solidFill>
                      </a:endParaRPr>
                    </a:p>
                  </a:txBody>
                  <a:tcPr marT="45725" marB="45725" marR="91450" marL="91450"/>
                </a:tc>
              </a:tr>
              <a:tr h="914675">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Support</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Scorekeeper</a:t>
                      </a:r>
                      <a:endParaRPr/>
                    </a:p>
                    <a:p>
                      <a:pPr indent="0" lvl="0" marL="0" marR="0" rtl="0" algn="ctr">
                        <a:spcBef>
                          <a:spcPts val="0"/>
                        </a:spcBef>
                        <a:spcAft>
                          <a:spcPts val="0"/>
                        </a:spcAft>
                        <a:buNone/>
                      </a:pPr>
                      <a:r>
                        <a:t/>
                      </a:r>
                      <a:endParaRPr b="1"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b="1" sz="1800" u="none" cap="none" strike="noStrike"/>
                    </a:p>
                    <a:p>
                      <a:pPr indent="0" lvl="0" marL="0" marR="0" rtl="0" algn="ctr">
                        <a:spcBef>
                          <a:spcPts val="0"/>
                        </a:spcBef>
                        <a:spcAft>
                          <a:spcPts val="0"/>
                        </a:spcAft>
                        <a:buNone/>
                      </a:pPr>
                      <a:r>
                        <a:rPr b="1" lang="en-US" sz="1800" u="none" cap="none" strike="noStrike">
                          <a:solidFill>
                            <a:srgbClr val="FF0000"/>
                          </a:solidFill>
                        </a:rPr>
                        <a:t>Facilitator</a:t>
                      </a:r>
                      <a:endParaRPr/>
                    </a:p>
                  </a:txBody>
                  <a:tcPr marT="45725" marB="45725" marR="91450" marL="91450"/>
                </a:tc>
              </a:tr>
              <a:tr h="370950">
                <a:tc>
                  <a:txBody>
                    <a:bodyPr/>
                    <a:lstStyle/>
                    <a:p>
                      <a:pPr indent="0" lvl="0" marL="0" marR="0" rtl="0" algn="ctr">
                        <a:spcBef>
                          <a:spcPts val="0"/>
                        </a:spcBef>
                        <a:spcAft>
                          <a:spcPts val="0"/>
                        </a:spcAft>
                        <a:buNone/>
                      </a:pPr>
                      <a:r>
                        <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rPr lang="en-US" sz="1800" u="none" cap="none" strike="noStrike"/>
                        <a:t>Manage</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rPr lang="en-US" sz="1800" u="none" cap="none" strike="noStrike"/>
                        <a:t>Improve</a:t>
                      </a:r>
                      <a:endParaRPr b="1" sz="1800" u="none" cap="none" strike="noStrike"/>
                    </a:p>
                  </a:txBody>
                  <a:tcPr marT="45725" marB="45725" marR="91450" marL="91450">
                    <a:solidFill>
                      <a:srgbClr val="D8D8D8"/>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idx="4294967295" type="title"/>
          </p:nvPr>
        </p:nvSpPr>
        <p:spPr>
          <a:xfrm>
            <a:off x="519292" y="313738"/>
            <a:ext cx="10347630"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CUSTOMER VIEW OF PMO SERVICES - QUARTERBACK</a:t>
            </a:r>
            <a:endParaRPr/>
          </a:p>
        </p:txBody>
      </p:sp>
      <p:sp>
        <p:nvSpPr>
          <p:cNvPr id="113" name="Google Shape;113;p16"/>
          <p:cNvSpPr txBox="1"/>
          <p:nvPr>
            <p:ph idx="4294967295" type="body"/>
          </p:nvPr>
        </p:nvSpPr>
        <p:spPr>
          <a:xfrm>
            <a:off x="519764" y="1219201"/>
            <a:ext cx="11093116" cy="2123658"/>
          </a:xfrm>
          <a:prstGeom prst="rect">
            <a:avLst/>
          </a:prstGeom>
          <a:noFill/>
          <a:ln>
            <a:noFill/>
          </a:ln>
        </p:spPr>
        <p:txBody>
          <a:bodyPr anchorCtr="0" anchor="t" bIns="45700" lIns="91425" spcFirstLastPara="1" rIns="91425" wrap="square" tIns="45700">
            <a:spAutoFit/>
          </a:bodyPr>
          <a:lstStyle/>
          <a:p>
            <a:pPr indent="-256032" lvl="0" marL="256032" rtl="0" algn="l">
              <a:spcBef>
                <a:spcPts val="0"/>
              </a:spcBef>
              <a:spcAft>
                <a:spcPts val="0"/>
              </a:spcAft>
              <a:buSzPts val="2000"/>
              <a:buChar char="+"/>
            </a:pPr>
            <a:r>
              <a:rPr lang="en-US" sz="2000"/>
              <a:t>Serves as the central focus of project delivery. </a:t>
            </a:r>
            <a:endParaRPr/>
          </a:p>
          <a:p>
            <a:pPr indent="-256032" lvl="0" marL="256032" rtl="0" algn="l">
              <a:spcBef>
                <a:spcPts val="400"/>
              </a:spcBef>
              <a:spcAft>
                <a:spcPts val="0"/>
              </a:spcAft>
              <a:buSzPts val="2000"/>
              <a:buChar char="+"/>
            </a:pPr>
            <a:r>
              <a:rPr lang="en-US" sz="2000"/>
              <a:t>The project mangers actually report to the PMO</a:t>
            </a:r>
            <a:endParaRPr/>
          </a:p>
          <a:p>
            <a:pPr indent="-256032" lvl="0" marL="256032" rtl="0" algn="l">
              <a:spcBef>
                <a:spcPts val="400"/>
              </a:spcBef>
              <a:spcAft>
                <a:spcPts val="0"/>
              </a:spcAft>
              <a:buSzPts val="2000"/>
              <a:buChar char="+"/>
            </a:pPr>
            <a:r>
              <a:rPr lang="en-US" sz="2000"/>
              <a:t>The PMO serves as an internal services organization, not only monitoring, but actively intervenes to ensure the successful delivery of projects. </a:t>
            </a:r>
            <a:endParaRPr/>
          </a:p>
          <a:p>
            <a:pPr indent="-256032" lvl="0" marL="256032" rtl="0" algn="l">
              <a:spcBef>
                <a:spcPts val="400"/>
              </a:spcBef>
              <a:spcAft>
                <a:spcPts val="0"/>
              </a:spcAft>
              <a:buSzPts val="2000"/>
              <a:buChar char="+"/>
            </a:pPr>
            <a:r>
              <a:rPr lang="en-US" sz="2000"/>
              <a:t>As a separate department or business unit, the PMO is often the central point of accountability for the delivery of organizational projects.</a:t>
            </a:r>
            <a:endParaRPr/>
          </a:p>
        </p:txBody>
      </p:sp>
      <p:graphicFrame>
        <p:nvGraphicFramePr>
          <p:cNvPr id="114" name="Google Shape;114;p16"/>
          <p:cNvGraphicFramePr/>
          <p:nvPr/>
        </p:nvGraphicFramePr>
        <p:xfrm>
          <a:off x="3544102" y="4128336"/>
          <a:ext cx="3000000" cy="3000000"/>
        </p:xfrm>
        <a:graphic>
          <a:graphicData uri="http://schemas.openxmlformats.org/drawingml/2006/table">
            <a:tbl>
              <a:tblPr bandRow="1" firstRow="1">
                <a:noFill/>
                <a:tableStyleId>{9C43A7A7-D1B7-4F21-B11E-72112995E313}</a:tableStyleId>
              </a:tblPr>
              <a:tblGrid>
                <a:gridCol w="1066800"/>
                <a:gridCol w="1905000"/>
                <a:gridCol w="1981200"/>
              </a:tblGrid>
              <a:tr h="914675">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Control</a:t>
                      </a:r>
                      <a:endParaRPr b="1" sz="1800" u="none" cap="none" strike="noStrike">
                        <a:solidFill>
                          <a:schemeClr val="dk1"/>
                        </a:solidFill>
                      </a:endParaRPr>
                    </a:p>
                  </a:txBody>
                  <a:tcPr marT="45725" marB="45725" marR="91450" marL="91450">
                    <a:solidFill>
                      <a:srgbClr val="D8D8D8"/>
                    </a:solidFill>
                  </a:tcPr>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b="1" lang="en-US" sz="1800" u="none" cap="none" strike="noStrike">
                          <a:solidFill>
                            <a:srgbClr val="FF0000"/>
                          </a:solidFill>
                        </a:rPr>
                        <a:t>Quarterback</a:t>
                      </a:r>
                      <a:endParaRPr/>
                    </a:p>
                    <a:p>
                      <a:pPr indent="0" lvl="0" marL="0" marR="0" rtl="0" algn="ctr">
                        <a:spcBef>
                          <a:spcPts val="0"/>
                        </a:spcBef>
                        <a:spcAft>
                          <a:spcPts val="0"/>
                        </a:spcAft>
                        <a:buNone/>
                      </a:pPr>
                      <a:r>
                        <a:t/>
                      </a:r>
                      <a:endParaRPr b="1"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Perfectionist</a:t>
                      </a:r>
                      <a:endParaRPr b="1" sz="1800" u="none" cap="none" strike="noStrike">
                        <a:solidFill>
                          <a:schemeClr val="dk1"/>
                        </a:solidFill>
                      </a:endParaRPr>
                    </a:p>
                  </a:txBody>
                  <a:tcPr marT="45725" marB="45725" marR="91450" marL="91450"/>
                </a:tc>
              </a:tr>
              <a:tr h="914675">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Support</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Scorekeeper</a:t>
                      </a:r>
                      <a:endParaRPr/>
                    </a:p>
                    <a:p>
                      <a:pPr indent="0" lvl="0" marL="0" marR="0" rtl="0" algn="ctr">
                        <a:spcBef>
                          <a:spcPts val="0"/>
                        </a:spcBef>
                        <a:spcAft>
                          <a:spcPts val="0"/>
                        </a:spcAft>
                        <a:buNone/>
                      </a:pPr>
                      <a:r>
                        <a:t/>
                      </a:r>
                      <a:endParaRPr b="1"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Facilitator</a:t>
                      </a:r>
                      <a:endParaRPr b="1" sz="1800" u="none" cap="none" strike="noStrike">
                        <a:solidFill>
                          <a:schemeClr val="dk1"/>
                        </a:solidFill>
                      </a:endParaRPr>
                    </a:p>
                  </a:txBody>
                  <a:tcPr marT="45725" marB="45725" marR="91450" marL="91450"/>
                </a:tc>
              </a:tr>
              <a:tr h="370950">
                <a:tc>
                  <a:txBody>
                    <a:bodyPr/>
                    <a:lstStyle/>
                    <a:p>
                      <a:pPr indent="0" lvl="0" marL="0" marR="0" rtl="0" algn="ctr">
                        <a:spcBef>
                          <a:spcPts val="0"/>
                        </a:spcBef>
                        <a:spcAft>
                          <a:spcPts val="0"/>
                        </a:spcAft>
                        <a:buNone/>
                      </a:pPr>
                      <a:r>
                        <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rPr lang="en-US" sz="1800" u="none" cap="none" strike="noStrike"/>
                        <a:t>Manage</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rPr lang="en-US" sz="1800" u="none" cap="none" strike="noStrike"/>
                        <a:t>Improve</a:t>
                      </a:r>
                      <a:endParaRPr b="1" sz="1800" u="none" cap="none" strike="noStrike"/>
                    </a:p>
                  </a:txBody>
                  <a:tcPr marT="45725" marB="45725" marR="91450" marL="91450">
                    <a:solidFill>
                      <a:srgbClr val="D8D8D8"/>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idx="4294967295" type="title"/>
          </p:nvPr>
        </p:nvSpPr>
        <p:spPr>
          <a:xfrm>
            <a:off x="519292" y="313738"/>
            <a:ext cx="10780767"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CUSTOMER VIEW OF PMO SERVICES - PERFECTIONIST</a:t>
            </a:r>
            <a:endParaRPr/>
          </a:p>
        </p:txBody>
      </p:sp>
      <p:sp>
        <p:nvSpPr>
          <p:cNvPr id="122" name="Google Shape;122;p17"/>
          <p:cNvSpPr txBox="1"/>
          <p:nvPr>
            <p:ph idx="4294967295" type="body"/>
          </p:nvPr>
        </p:nvSpPr>
        <p:spPr>
          <a:xfrm>
            <a:off x="519292" y="1088967"/>
            <a:ext cx="11153416" cy="3170099"/>
          </a:xfrm>
          <a:prstGeom prst="rect">
            <a:avLst/>
          </a:prstGeom>
          <a:noFill/>
          <a:ln>
            <a:noFill/>
          </a:ln>
        </p:spPr>
        <p:txBody>
          <a:bodyPr anchorCtr="0" anchor="t" bIns="45700" lIns="91425" spcFirstLastPara="1" rIns="91425" wrap="square" tIns="45700">
            <a:spAutoFit/>
          </a:bodyPr>
          <a:lstStyle/>
          <a:p>
            <a:pPr indent="-256032" lvl="0" marL="256032" rtl="0" algn="l">
              <a:spcBef>
                <a:spcPts val="0"/>
              </a:spcBef>
              <a:spcAft>
                <a:spcPts val="0"/>
              </a:spcAft>
              <a:buSzPts val="2000"/>
              <a:buChar char="+"/>
            </a:pPr>
            <a:r>
              <a:rPr lang="en-US" sz="2000"/>
              <a:t>A control focus combined with an emphasis on improvement. </a:t>
            </a:r>
            <a:endParaRPr/>
          </a:p>
          <a:p>
            <a:pPr indent="-256032" lvl="0" marL="256032" rtl="0" algn="l">
              <a:spcBef>
                <a:spcPts val="400"/>
              </a:spcBef>
              <a:spcAft>
                <a:spcPts val="0"/>
              </a:spcAft>
              <a:buSzPts val="2000"/>
              <a:buChar char="+"/>
            </a:pPr>
            <a:r>
              <a:rPr lang="en-US" sz="2000"/>
              <a:t>The PMO views itself as a center of excellence embodying organizational best practices.</a:t>
            </a:r>
            <a:endParaRPr/>
          </a:p>
          <a:p>
            <a:pPr indent="-256032" lvl="0" marL="256032" rtl="0" algn="l">
              <a:spcBef>
                <a:spcPts val="400"/>
              </a:spcBef>
              <a:spcAft>
                <a:spcPts val="0"/>
              </a:spcAft>
              <a:buSzPts val="2000"/>
              <a:buChar char="+"/>
            </a:pPr>
            <a:r>
              <a:rPr lang="en-US" sz="2000"/>
              <a:t>Assumes the organization does not currently manage projects well and it is the responsibility of the PMO to drag the organization into a world of project excellence. </a:t>
            </a:r>
            <a:endParaRPr/>
          </a:p>
          <a:p>
            <a:pPr indent="-256032" lvl="0" marL="256032" rtl="0" algn="l">
              <a:spcBef>
                <a:spcPts val="400"/>
              </a:spcBef>
              <a:spcAft>
                <a:spcPts val="0"/>
              </a:spcAft>
              <a:buSzPts val="2000"/>
              <a:buChar char="+"/>
            </a:pPr>
            <a:r>
              <a:rPr lang="en-US" sz="2000"/>
              <a:t>Does it without being asked for help.</a:t>
            </a:r>
            <a:endParaRPr/>
          </a:p>
          <a:p>
            <a:pPr indent="-256032" lvl="0" marL="256032" rtl="0" algn="l">
              <a:spcBef>
                <a:spcPts val="400"/>
              </a:spcBef>
              <a:spcAft>
                <a:spcPts val="0"/>
              </a:spcAft>
              <a:buSzPts val="2000"/>
              <a:buChar char="+"/>
            </a:pPr>
            <a:r>
              <a:rPr lang="en-US" sz="2000"/>
              <a:t>Sees itself as a strong agent of change whose purpose is to overcome resistance and pave the way to a very new management model. </a:t>
            </a:r>
            <a:endParaRPr/>
          </a:p>
          <a:p>
            <a:pPr indent="-256032" lvl="0" marL="256032" rtl="0" algn="l">
              <a:spcBef>
                <a:spcPts val="400"/>
              </a:spcBef>
              <a:spcAft>
                <a:spcPts val="0"/>
              </a:spcAft>
              <a:buSzPts val="2000"/>
              <a:buChar char="+"/>
            </a:pPr>
            <a:r>
              <a:rPr lang="en-US" sz="2000"/>
              <a:t>It may or may not have the project managers reporting directly to it, but there is no questioning the influence that the PMO plays on how projects are managed.</a:t>
            </a:r>
            <a:endParaRPr/>
          </a:p>
        </p:txBody>
      </p:sp>
      <p:graphicFrame>
        <p:nvGraphicFramePr>
          <p:cNvPr id="123" name="Google Shape;123;p17"/>
          <p:cNvGraphicFramePr/>
          <p:nvPr/>
        </p:nvGraphicFramePr>
        <p:xfrm>
          <a:off x="3654792" y="4484471"/>
          <a:ext cx="3000000" cy="3000000"/>
        </p:xfrm>
        <a:graphic>
          <a:graphicData uri="http://schemas.openxmlformats.org/drawingml/2006/table">
            <a:tbl>
              <a:tblPr bandRow="1" firstRow="1">
                <a:noFill/>
                <a:tableStyleId>{9C43A7A7-D1B7-4F21-B11E-72112995E313}</a:tableStyleId>
              </a:tblPr>
              <a:tblGrid>
                <a:gridCol w="1066800"/>
                <a:gridCol w="1905000"/>
                <a:gridCol w="1981200"/>
              </a:tblGrid>
              <a:tr h="914675">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Control</a:t>
                      </a:r>
                      <a:endParaRPr b="1" sz="1800" u="none" cap="none" strike="noStrike">
                        <a:solidFill>
                          <a:schemeClr val="dk1"/>
                        </a:solidFill>
                      </a:endParaRPr>
                    </a:p>
                  </a:txBody>
                  <a:tcPr marT="45725" marB="45725" marR="91450" marL="91450">
                    <a:solidFill>
                      <a:srgbClr val="D8D8D8"/>
                    </a:solidFill>
                  </a:tcPr>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Quarterback</a:t>
                      </a:r>
                      <a:endParaRPr/>
                    </a:p>
                    <a:p>
                      <a:pPr indent="0" lvl="0" marL="0" marR="0" rtl="0" algn="ctr">
                        <a:spcBef>
                          <a:spcPts val="0"/>
                        </a:spcBef>
                        <a:spcAft>
                          <a:spcPts val="0"/>
                        </a:spcAft>
                        <a:buNone/>
                      </a:pPr>
                      <a:r>
                        <a:t/>
                      </a:r>
                      <a:endParaRPr b="1"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b="1" lang="en-US" sz="1800" u="none" cap="none" strike="noStrike">
                          <a:solidFill>
                            <a:srgbClr val="FF0000"/>
                          </a:solidFill>
                        </a:rPr>
                        <a:t>Perfectionist</a:t>
                      </a:r>
                      <a:endParaRPr/>
                    </a:p>
                  </a:txBody>
                  <a:tcPr marT="45725" marB="45725" marR="91450" marL="91450"/>
                </a:tc>
              </a:tr>
              <a:tr h="914675">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Support</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Scorekeeper</a:t>
                      </a:r>
                      <a:endParaRPr/>
                    </a:p>
                    <a:p>
                      <a:pPr indent="0" lvl="0" marL="0" marR="0" rtl="0" algn="ctr">
                        <a:spcBef>
                          <a:spcPts val="0"/>
                        </a:spcBef>
                        <a:spcAft>
                          <a:spcPts val="0"/>
                        </a:spcAft>
                        <a:buNone/>
                      </a:pPr>
                      <a:r>
                        <a:t/>
                      </a:r>
                      <a:endParaRPr b="1"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Facilitator</a:t>
                      </a:r>
                      <a:endParaRPr b="1" sz="1800" u="none" cap="none" strike="noStrike">
                        <a:solidFill>
                          <a:schemeClr val="dk1"/>
                        </a:solidFill>
                      </a:endParaRPr>
                    </a:p>
                  </a:txBody>
                  <a:tcPr marT="45725" marB="45725" marR="91450" marL="91450"/>
                </a:tc>
              </a:tr>
              <a:tr h="370950">
                <a:tc>
                  <a:txBody>
                    <a:bodyPr/>
                    <a:lstStyle/>
                    <a:p>
                      <a:pPr indent="0" lvl="0" marL="0" marR="0" rtl="0" algn="ctr">
                        <a:spcBef>
                          <a:spcPts val="0"/>
                        </a:spcBef>
                        <a:spcAft>
                          <a:spcPts val="0"/>
                        </a:spcAft>
                        <a:buNone/>
                      </a:pPr>
                      <a:r>
                        <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rPr lang="en-US" sz="1800" u="none" cap="none" strike="noStrike"/>
                        <a:t>Manage</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rPr lang="en-US" sz="1800" u="none" cap="none" strike="noStrike"/>
                        <a:t>Improve</a:t>
                      </a:r>
                      <a:endParaRPr b="1" sz="1800" u="none" cap="none" strike="noStrike"/>
                    </a:p>
                  </a:txBody>
                  <a:tcPr marT="45725" marB="45725" marR="91450" marL="91450">
                    <a:solidFill>
                      <a:srgbClr val="D8D8D8"/>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idx="4294967295" type="ctrTitle"/>
          </p:nvPr>
        </p:nvSpPr>
        <p:spPr>
          <a:xfrm>
            <a:off x="1967344" y="1566280"/>
            <a:ext cx="8490065"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CAPABILITY MATURITY ASSESSMENT</a:t>
            </a:r>
            <a:endParaRPr/>
          </a:p>
        </p:txBody>
      </p:sp>
      <p:sp>
        <p:nvSpPr>
          <p:cNvPr id="130" name="Google Shape;130;p18"/>
          <p:cNvSpPr/>
          <p:nvPr/>
        </p:nvSpPr>
        <p:spPr>
          <a:xfrm>
            <a:off x="1302764" y="2358865"/>
            <a:ext cx="10539663"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333333"/>
                </a:solidFill>
                <a:latin typeface="Arial"/>
                <a:ea typeface="Arial"/>
                <a:cs typeface="Arial"/>
                <a:sym typeface="Arial"/>
              </a:rPr>
              <a:t>This evaluation will help you understand the style and maturity of your organization’s PMO and Project Management Efforts. </a:t>
            </a:r>
            <a:endParaRPr/>
          </a:p>
          <a:p>
            <a:pPr indent="0" lvl="0" marL="0" marR="0" rtl="0" algn="l">
              <a:spcBef>
                <a:spcPts val="0"/>
              </a:spcBef>
              <a:spcAft>
                <a:spcPts val="0"/>
              </a:spcAft>
              <a:buNone/>
            </a:pPr>
            <a:r>
              <a:t/>
            </a:r>
            <a:endParaRPr sz="2000">
              <a:solidFill>
                <a:srgbClr val="333333"/>
              </a:solidFill>
              <a:latin typeface="Arial"/>
              <a:ea typeface="Arial"/>
              <a:cs typeface="Arial"/>
              <a:sym typeface="Arial"/>
            </a:endParaRPr>
          </a:p>
          <a:p>
            <a:pPr indent="0" lvl="0" marL="0" marR="0" rtl="0" algn="l">
              <a:spcBef>
                <a:spcPts val="0"/>
              </a:spcBef>
              <a:spcAft>
                <a:spcPts val="0"/>
              </a:spcAft>
              <a:buNone/>
            </a:pPr>
            <a:r>
              <a:rPr lang="en-US" sz="2000">
                <a:solidFill>
                  <a:srgbClr val="333333"/>
                </a:solidFill>
                <a:latin typeface="Arial"/>
                <a:ea typeface="Arial"/>
                <a:cs typeface="Arial"/>
                <a:sym typeface="Arial"/>
              </a:rPr>
              <a:t>The result will also provide a roadmap for your effort to accomplish your future goals.</a:t>
            </a:r>
            <a:endParaRPr/>
          </a:p>
        </p:txBody>
      </p:sp>
      <p:sp>
        <p:nvSpPr>
          <p:cNvPr id="131" name="Google Shape;131;p18"/>
          <p:cNvSpPr/>
          <p:nvPr/>
        </p:nvSpPr>
        <p:spPr>
          <a:xfrm>
            <a:off x="5237017" y="4023360"/>
            <a:ext cx="1950720" cy="1622813"/>
          </a:xfrm>
          <a:prstGeom prst="flowChartDocument">
            <a:avLst/>
          </a:prstGeom>
          <a:gradFill>
            <a:gsLst>
              <a:gs pos="0">
                <a:srgbClr val="009CE8"/>
              </a:gs>
              <a:gs pos="100000">
                <a:srgbClr val="83D3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rial"/>
                <a:ea typeface="Arial"/>
                <a:cs typeface="Arial"/>
                <a:sym typeface="Arial"/>
              </a:rPr>
              <a:t>PMO-PM-PPM Assessment</a:t>
            </a:r>
            <a:endParaRPr/>
          </a:p>
          <a:p>
            <a:pPr indent="0" lvl="0" marL="0" marR="0" rtl="0" algn="ctr">
              <a:spcBef>
                <a:spcPts val="0"/>
              </a:spcBef>
              <a:spcAft>
                <a:spcPts val="0"/>
              </a:spcAft>
              <a:buNone/>
            </a:pPr>
            <a:r>
              <a:rPr lang="en-US" sz="2000">
                <a:solidFill>
                  <a:schemeClr val="lt1"/>
                </a:solidFill>
                <a:latin typeface="Arial"/>
                <a:ea typeface="Arial"/>
                <a:cs typeface="Arial"/>
                <a:sym typeface="Arial"/>
              </a:rPr>
              <a:t>Document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idx="4294967295" type="title"/>
          </p:nvPr>
        </p:nvSpPr>
        <p:spPr>
          <a:xfrm>
            <a:off x="519292" y="313738"/>
            <a:ext cx="10780767"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ASSESSMENT – CURRENT TYPE OF PMO</a:t>
            </a:r>
            <a:endParaRPr/>
          </a:p>
        </p:txBody>
      </p:sp>
      <p:graphicFrame>
        <p:nvGraphicFramePr>
          <p:cNvPr id="139" name="Google Shape;139;p19"/>
          <p:cNvGraphicFramePr/>
          <p:nvPr/>
        </p:nvGraphicFramePr>
        <p:xfrm>
          <a:off x="359834" y="1088967"/>
          <a:ext cx="3000000" cy="3000000"/>
        </p:xfrm>
        <a:graphic>
          <a:graphicData uri="http://schemas.openxmlformats.org/drawingml/2006/table">
            <a:tbl>
              <a:tblPr bandRow="1" firstCol="1" firstRow="1">
                <a:noFill/>
                <a:tableStyleId>{9C43A7A7-D1B7-4F21-B11E-72112995E313}</a:tableStyleId>
              </a:tblPr>
              <a:tblGrid>
                <a:gridCol w="2021425"/>
                <a:gridCol w="730250"/>
                <a:gridCol w="8720675"/>
              </a:tblGrid>
              <a:tr h="254000">
                <a:tc>
                  <a:txBody>
                    <a:bodyPr/>
                    <a:lstStyle/>
                    <a:p>
                      <a:pPr indent="0" lvl="0" marL="0" marR="0" rtl="0" algn="l">
                        <a:spcBef>
                          <a:spcPts val="0"/>
                        </a:spcBef>
                        <a:spcAft>
                          <a:spcPts val="0"/>
                        </a:spcAft>
                        <a:buNone/>
                      </a:pPr>
                      <a:r>
                        <a:rPr lang="en-US" sz="2000" u="none" cap="none" strike="noStrike"/>
                        <a:t>Supportive PMO</a:t>
                      </a:r>
                      <a:endParaRPr sz="2000" u="none" cap="none" strike="noStrike">
                        <a:latin typeface="Arial"/>
                        <a:ea typeface="Arial"/>
                        <a:cs typeface="Arial"/>
                        <a:sym typeface="Arial"/>
                      </a:endParaRPr>
                    </a:p>
                  </a:txBody>
                  <a:tcPr marT="0" marB="0" marR="36825" marL="36825">
                    <a:solidFill>
                      <a:srgbClr val="D8D8D8"/>
                    </a:solidFill>
                  </a:tcPr>
                </a:tc>
                <a:tc>
                  <a:txBody>
                    <a:bodyPr/>
                    <a:lstStyle/>
                    <a:p>
                      <a:pPr indent="0" lvl="0" marL="0" marR="0" rtl="0" algn="l">
                        <a:spcBef>
                          <a:spcPts val="0"/>
                        </a:spcBef>
                        <a:spcAft>
                          <a:spcPts val="0"/>
                        </a:spcAft>
                        <a:buNone/>
                      </a:pPr>
                      <a:r>
                        <a:rPr lang="en-US" sz="2000" u="none" cap="none" strike="noStrike"/>
                        <a:t> </a:t>
                      </a:r>
                      <a:endParaRPr sz="2000" u="none" cap="none" strike="noStrike">
                        <a:latin typeface="Arial"/>
                        <a:ea typeface="Arial"/>
                        <a:cs typeface="Arial"/>
                        <a:sym typeface="Arial"/>
                      </a:endParaRPr>
                    </a:p>
                  </a:txBody>
                  <a:tcPr marT="0" marB="0" marR="36825" marL="36825"/>
                </a:tc>
                <a:tc>
                  <a:txBody>
                    <a:bodyPr/>
                    <a:lstStyle/>
                    <a:p>
                      <a:pPr indent="-114300" lvl="0" marL="114300" marR="0" rtl="0" algn="l">
                        <a:spcBef>
                          <a:spcPts val="0"/>
                        </a:spcBef>
                        <a:spcAft>
                          <a:spcPts val="0"/>
                        </a:spcAft>
                        <a:buClr>
                          <a:schemeClr val="dk1"/>
                        </a:buClr>
                        <a:buSzPts val="1200"/>
                        <a:buFont typeface="Arial"/>
                        <a:buChar char="•"/>
                      </a:pPr>
                      <a:r>
                        <a:rPr lang="en-US" sz="1200" u="none" cap="none" strike="noStrike"/>
                        <a:t>Provides support in the form of on-demand expertise, templates, best practices, access to information and expertise on other projects, and the like. </a:t>
                      </a:r>
                      <a:endParaRPr/>
                    </a:p>
                    <a:p>
                      <a:pPr indent="-114300" lvl="0" marL="114300" marR="0" rtl="0" algn="l">
                        <a:spcBef>
                          <a:spcPts val="600"/>
                        </a:spcBef>
                        <a:spcAft>
                          <a:spcPts val="0"/>
                        </a:spcAft>
                        <a:buClr>
                          <a:schemeClr val="dk1"/>
                        </a:buClr>
                        <a:buSzPts val="1200"/>
                        <a:buFont typeface="Arial"/>
                        <a:buChar char="•"/>
                      </a:pPr>
                      <a:r>
                        <a:rPr lang="en-US" sz="1200" u="none" cap="none" strike="noStrike"/>
                        <a:t>Can work in an organization where projects are done successfully in a loosely controlled manner and where additional control is deemed unnecessary. </a:t>
                      </a:r>
                      <a:endParaRPr/>
                    </a:p>
                    <a:p>
                      <a:pPr indent="-114300" lvl="0" marL="114300" marR="0" rtl="0" algn="l">
                        <a:spcBef>
                          <a:spcPts val="600"/>
                        </a:spcBef>
                        <a:spcAft>
                          <a:spcPts val="0"/>
                        </a:spcAft>
                        <a:buClr>
                          <a:schemeClr val="dk1"/>
                        </a:buClr>
                        <a:buSzPts val="1200"/>
                        <a:buFont typeface="Arial"/>
                        <a:buChar char="•"/>
                      </a:pPr>
                      <a:r>
                        <a:rPr lang="en-US" sz="1200" u="none" cap="none" strike="noStrike"/>
                        <a:t>If the objective is to have a sort of "clearing-house" of project management information across the enterprise to be used freely by project managers, then the Supportive PMO is the right type.</a:t>
                      </a:r>
                      <a:endParaRPr sz="1200" u="none" cap="none" strike="noStrike">
                        <a:latin typeface="Arial"/>
                        <a:ea typeface="Arial"/>
                        <a:cs typeface="Arial"/>
                        <a:sym typeface="Arial"/>
                      </a:endParaRPr>
                    </a:p>
                  </a:txBody>
                  <a:tcPr marT="0" marB="0" marR="36825" marL="36825">
                    <a:solidFill>
                      <a:srgbClr val="D8D8D8"/>
                    </a:solidFill>
                  </a:tcPr>
                </a:tc>
              </a:tr>
              <a:tr h="254000">
                <a:tc>
                  <a:txBody>
                    <a:bodyPr/>
                    <a:lstStyle/>
                    <a:p>
                      <a:pPr indent="0" lvl="0" marL="0" marR="0" rtl="0" algn="l">
                        <a:spcBef>
                          <a:spcPts val="0"/>
                        </a:spcBef>
                        <a:spcAft>
                          <a:spcPts val="0"/>
                        </a:spcAft>
                        <a:buNone/>
                      </a:pPr>
                      <a:r>
                        <a:rPr lang="en-US" sz="2000" u="none" cap="none" strike="noStrike"/>
                        <a:t>Controlling PMO</a:t>
                      </a:r>
                      <a:endParaRPr sz="2000" u="none" cap="none" strike="noStrike">
                        <a:latin typeface="Arial"/>
                        <a:ea typeface="Arial"/>
                        <a:cs typeface="Arial"/>
                        <a:sym typeface="Arial"/>
                      </a:endParaRPr>
                    </a:p>
                  </a:txBody>
                  <a:tcPr marT="0" marB="0" marR="36825" marL="36825">
                    <a:solidFill>
                      <a:srgbClr val="D8D8D8"/>
                    </a:solidFill>
                  </a:tcPr>
                </a:tc>
                <a:tc>
                  <a:txBody>
                    <a:bodyPr/>
                    <a:lstStyle/>
                    <a:p>
                      <a:pPr indent="0" lvl="0" marL="0" marR="0" rtl="0" algn="l">
                        <a:spcBef>
                          <a:spcPts val="0"/>
                        </a:spcBef>
                        <a:spcAft>
                          <a:spcPts val="0"/>
                        </a:spcAft>
                        <a:buNone/>
                      </a:pPr>
                      <a:r>
                        <a:rPr lang="en-US" sz="2000" u="none" cap="none" strike="noStrike"/>
                        <a:t> </a:t>
                      </a:r>
                      <a:endParaRPr sz="2000" u="none" cap="none" strike="noStrike">
                        <a:latin typeface="Arial"/>
                        <a:ea typeface="Arial"/>
                        <a:cs typeface="Arial"/>
                        <a:sym typeface="Arial"/>
                      </a:endParaRPr>
                    </a:p>
                  </a:txBody>
                  <a:tcPr marT="0" marB="0" marR="36825" marL="36825"/>
                </a:tc>
                <a:tc>
                  <a:txBody>
                    <a:bodyPr/>
                    <a:lstStyle/>
                    <a:p>
                      <a:pPr indent="-114300" lvl="0" marL="114300" marR="0" rtl="0" algn="l">
                        <a:spcBef>
                          <a:spcPts val="0"/>
                        </a:spcBef>
                        <a:spcAft>
                          <a:spcPts val="0"/>
                        </a:spcAft>
                        <a:buClr>
                          <a:schemeClr val="dk1"/>
                        </a:buClr>
                        <a:buSzPts val="1200"/>
                        <a:buFont typeface="Arial"/>
                        <a:buChar char="•"/>
                      </a:pPr>
                      <a:r>
                        <a:rPr lang="en-US" sz="1200" u="none" cap="none" strike="noStrike"/>
                        <a:t>Used in organizations to "reign in" the activities, processes, procedures, documentation, and more. </a:t>
                      </a:r>
                      <a:endParaRPr/>
                    </a:p>
                    <a:p>
                      <a:pPr indent="-114300" lvl="0" marL="114300" marR="0" rtl="0" algn="l">
                        <a:spcBef>
                          <a:spcPts val="600"/>
                        </a:spcBef>
                        <a:spcAft>
                          <a:spcPts val="0"/>
                        </a:spcAft>
                        <a:buClr>
                          <a:schemeClr val="dk1"/>
                        </a:buClr>
                        <a:buSzPts val="1200"/>
                        <a:buFont typeface="Arial"/>
                        <a:buChar char="•"/>
                      </a:pPr>
                      <a:r>
                        <a:rPr lang="en-US" sz="1200" u="none" cap="none" strike="noStrike"/>
                        <a:t>Not only does the organization provide support, but it also requires the support be used. </a:t>
                      </a:r>
                      <a:endParaRPr/>
                    </a:p>
                    <a:p>
                      <a:pPr indent="-114300" lvl="0" marL="114300" marR="0" rtl="0" algn="l">
                        <a:spcBef>
                          <a:spcPts val="600"/>
                        </a:spcBef>
                        <a:spcAft>
                          <a:spcPts val="0"/>
                        </a:spcAft>
                        <a:buClr>
                          <a:schemeClr val="dk1"/>
                        </a:buClr>
                        <a:buSzPts val="1200"/>
                        <a:buFont typeface="Arial"/>
                        <a:buChar char="•"/>
                      </a:pPr>
                      <a:r>
                        <a:rPr lang="en-US" sz="1200" u="none" cap="none" strike="noStrike"/>
                        <a:t>Requirements might include adoption of specific methodologies, templates, forms, conformance to governance, and application of other PMO controlled sets of rules. </a:t>
                      </a:r>
                      <a:endParaRPr/>
                    </a:p>
                    <a:p>
                      <a:pPr indent="-114300" lvl="0" marL="114300" marR="0" rtl="0" algn="l">
                        <a:spcBef>
                          <a:spcPts val="600"/>
                        </a:spcBef>
                        <a:spcAft>
                          <a:spcPts val="0"/>
                        </a:spcAft>
                        <a:buClr>
                          <a:schemeClr val="dk1"/>
                        </a:buClr>
                        <a:buSzPts val="1200"/>
                        <a:buFont typeface="Arial"/>
                        <a:buChar char="•"/>
                      </a:pPr>
                      <a:r>
                        <a:rPr lang="en-US" sz="1200" u="none" cap="none" strike="noStrike"/>
                        <a:t>Other PMOs might need to pass regular reviews by the controlling PMO.</a:t>
                      </a:r>
                      <a:endParaRPr/>
                    </a:p>
                    <a:p>
                      <a:pPr indent="-114300" lvl="0" marL="114300" marR="0" rtl="0" algn="l">
                        <a:spcBef>
                          <a:spcPts val="600"/>
                        </a:spcBef>
                        <a:spcAft>
                          <a:spcPts val="0"/>
                        </a:spcAft>
                        <a:buClr>
                          <a:schemeClr val="dk1"/>
                        </a:buClr>
                        <a:buSzPts val="1200"/>
                        <a:buFont typeface="Arial"/>
                        <a:buChar char="•"/>
                      </a:pPr>
                      <a:r>
                        <a:rPr lang="en-US" sz="1200" u="none" cap="none" strike="noStrike"/>
                        <a:t>This works if </a:t>
                      </a:r>
                      <a:endParaRPr/>
                    </a:p>
                    <a:p>
                      <a:pPr indent="-342900" lvl="1" marL="800100" marR="0" rtl="0" algn="l">
                        <a:spcBef>
                          <a:spcPts val="600"/>
                        </a:spcBef>
                        <a:spcAft>
                          <a:spcPts val="0"/>
                        </a:spcAft>
                        <a:buClr>
                          <a:schemeClr val="dk1"/>
                        </a:buClr>
                        <a:buSzPts val="1200"/>
                        <a:buFont typeface="Arial"/>
                        <a:buAutoNum type="alphaLcParenR"/>
                      </a:pPr>
                      <a:r>
                        <a:rPr lang="en-US" sz="1200" u="none" cap="none" strike="noStrike"/>
                        <a:t>There is a clear case compliance with PMO offerings will bring improvements in the organization and how it executes on projects</a:t>
                      </a:r>
                      <a:endParaRPr/>
                    </a:p>
                    <a:p>
                      <a:pPr indent="-342900" lvl="1" marL="800100" marR="0" rtl="0" algn="l">
                        <a:spcBef>
                          <a:spcPts val="600"/>
                        </a:spcBef>
                        <a:spcAft>
                          <a:spcPts val="0"/>
                        </a:spcAft>
                        <a:buClr>
                          <a:schemeClr val="dk1"/>
                        </a:buClr>
                        <a:buSzPts val="1200"/>
                        <a:buFont typeface="Arial"/>
                        <a:buAutoNum type="alphaLcParenR"/>
                      </a:pPr>
                      <a:r>
                        <a:rPr lang="en-US" sz="1200" u="none" cap="none" strike="noStrike"/>
                        <a:t>The PMO has sufficient executive support to stand behind the controls the PMO puts in place.</a:t>
                      </a:r>
                      <a:endParaRPr sz="1200" u="none" cap="none" strike="noStrike">
                        <a:latin typeface="Arial"/>
                        <a:ea typeface="Arial"/>
                        <a:cs typeface="Arial"/>
                        <a:sym typeface="Arial"/>
                      </a:endParaRPr>
                    </a:p>
                  </a:txBody>
                  <a:tcPr marT="0" marB="0" marR="36825" marL="36825">
                    <a:solidFill>
                      <a:srgbClr val="D8D8D8"/>
                    </a:solidFill>
                  </a:tcPr>
                </a:tc>
              </a:tr>
              <a:tr h="254000">
                <a:tc>
                  <a:txBody>
                    <a:bodyPr/>
                    <a:lstStyle/>
                    <a:p>
                      <a:pPr indent="0" lvl="0" marL="0" marR="0" rtl="0" algn="l">
                        <a:spcBef>
                          <a:spcPts val="0"/>
                        </a:spcBef>
                        <a:spcAft>
                          <a:spcPts val="0"/>
                        </a:spcAft>
                        <a:buNone/>
                      </a:pPr>
                      <a:r>
                        <a:rPr lang="en-US" sz="2000" u="none" cap="none" strike="noStrike"/>
                        <a:t>Directive PMO</a:t>
                      </a:r>
                      <a:endParaRPr sz="2000" u="none" cap="none" strike="noStrike">
                        <a:latin typeface="Arial"/>
                        <a:ea typeface="Arial"/>
                        <a:cs typeface="Arial"/>
                        <a:sym typeface="Arial"/>
                      </a:endParaRPr>
                    </a:p>
                  </a:txBody>
                  <a:tcPr marT="0" marB="0" marR="36825" marL="36825">
                    <a:solidFill>
                      <a:srgbClr val="D8D8D8"/>
                    </a:solidFill>
                  </a:tcPr>
                </a:tc>
                <a:tc>
                  <a:txBody>
                    <a:bodyPr/>
                    <a:lstStyle/>
                    <a:p>
                      <a:pPr indent="0" lvl="0" marL="0" marR="0" rtl="0" algn="l">
                        <a:spcBef>
                          <a:spcPts val="0"/>
                        </a:spcBef>
                        <a:spcAft>
                          <a:spcPts val="0"/>
                        </a:spcAft>
                        <a:buNone/>
                      </a:pPr>
                      <a:r>
                        <a:rPr lang="en-US" sz="2000" u="none" cap="none" strike="noStrike"/>
                        <a:t> </a:t>
                      </a:r>
                      <a:endParaRPr sz="2000" u="none" cap="none" strike="noStrike">
                        <a:latin typeface="Arial"/>
                        <a:ea typeface="Arial"/>
                        <a:cs typeface="Arial"/>
                        <a:sym typeface="Arial"/>
                      </a:endParaRPr>
                    </a:p>
                  </a:txBody>
                  <a:tcPr marT="0" marB="0" marR="36825" marL="36825"/>
                </a:tc>
                <a:tc>
                  <a:txBody>
                    <a:bodyPr/>
                    <a:lstStyle/>
                    <a:p>
                      <a:pPr indent="-114300" lvl="0" marL="114300" marR="0" rtl="0" algn="l">
                        <a:spcBef>
                          <a:spcPts val="0"/>
                        </a:spcBef>
                        <a:spcAft>
                          <a:spcPts val="0"/>
                        </a:spcAft>
                        <a:buClr>
                          <a:schemeClr val="dk1"/>
                        </a:buClr>
                        <a:buSzPts val="1200"/>
                        <a:buFont typeface="Arial"/>
                        <a:buChar char="•"/>
                      </a:pPr>
                      <a:r>
                        <a:rPr lang="en-US" sz="1200" u="none" cap="none" strike="noStrike"/>
                        <a:t>Goes beyond control and actually "takes over" the projects by providing the project management experience and resources to manage the project. </a:t>
                      </a:r>
                      <a:endParaRPr/>
                    </a:p>
                    <a:p>
                      <a:pPr indent="-114300" lvl="0" marL="114300" marR="0" rtl="0" algn="l">
                        <a:spcBef>
                          <a:spcPts val="600"/>
                        </a:spcBef>
                        <a:spcAft>
                          <a:spcPts val="0"/>
                        </a:spcAft>
                        <a:buClr>
                          <a:schemeClr val="dk1"/>
                        </a:buClr>
                        <a:buSzPts val="1200"/>
                        <a:buFont typeface="Arial"/>
                        <a:buChar char="•"/>
                      </a:pPr>
                      <a:r>
                        <a:rPr lang="en-US" sz="1200" u="none" cap="none" strike="noStrike"/>
                        <a:t>Professional PMs from the PMO are assigned to the projects. </a:t>
                      </a:r>
                      <a:endParaRPr/>
                    </a:p>
                    <a:p>
                      <a:pPr indent="-114300" lvl="0" marL="114300" marR="0" rtl="0" algn="l">
                        <a:spcBef>
                          <a:spcPts val="600"/>
                        </a:spcBef>
                        <a:spcAft>
                          <a:spcPts val="0"/>
                        </a:spcAft>
                        <a:buClr>
                          <a:schemeClr val="dk1"/>
                        </a:buClr>
                        <a:buSzPts val="1200"/>
                        <a:buFont typeface="Arial"/>
                        <a:buChar char="•"/>
                      </a:pPr>
                      <a:r>
                        <a:rPr lang="en-US" sz="1200" u="none" cap="none" strike="noStrike"/>
                        <a:t>This injects a great deal of professionalism into the projects, and, since each of the PMs originates and reports back to the PMO, it guarantees a high level of consistency across all projects. </a:t>
                      </a:r>
                      <a:endParaRPr/>
                    </a:p>
                    <a:p>
                      <a:pPr indent="-114300" lvl="0" marL="114300" marR="0" rtl="0" algn="l">
                        <a:spcBef>
                          <a:spcPts val="600"/>
                        </a:spcBef>
                        <a:spcAft>
                          <a:spcPts val="0"/>
                        </a:spcAft>
                        <a:buClr>
                          <a:schemeClr val="dk1"/>
                        </a:buClr>
                        <a:buSzPts val="1200"/>
                        <a:buFont typeface="Arial"/>
                        <a:buChar char="•"/>
                      </a:pPr>
                      <a:r>
                        <a:rPr lang="en-US" sz="1200" u="none" cap="none" strike="noStrike"/>
                        <a:t>This is effective in larger organizations often matrixing out support in various areas, and where this setup would fit the culture.</a:t>
                      </a:r>
                      <a:endParaRPr sz="1200" u="none" cap="none" strike="noStrike">
                        <a:latin typeface="Arial"/>
                        <a:ea typeface="Arial"/>
                        <a:cs typeface="Arial"/>
                        <a:sym typeface="Arial"/>
                      </a:endParaRPr>
                    </a:p>
                  </a:txBody>
                  <a:tcPr marT="0" marB="0" marR="36825" marL="36825">
                    <a:solidFill>
                      <a:srgbClr val="D8D8D8"/>
                    </a:solidFill>
                  </a:tcPr>
                </a:tc>
              </a:tr>
              <a:tr h="254000">
                <a:tc>
                  <a:txBody>
                    <a:bodyPr/>
                    <a:lstStyle/>
                    <a:p>
                      <a:pPr indent="0" lvl="0" marL="0" marR="0" rtl="0" algn="l">
                        <a:spcBef>
                          <a:spcPts val="0"/>
                        </a:spcBef>
                        <a:spcAft>
                          <a:spcPts val="0"/>
                        </a:spcAft>
                        <a:buNone/>
                      </a:pPr>
                      <a:r>
                        <a:rPr lang="en-US" sz="2000" u="none" cap="none" strike="noStrike"/>
                        <a:t>Other</a:t>
                      </a:r>
                      <a:endParaRPr sz="2000" u="none" cap="none" strike="noStrike">
                        <a:latin typeface="Arial"/>
                        <a:ea typeface="Arial"/>
                        <a:cs typeface="Arial"/>
                        <a:sym typeface="Arial"/>
                      </a:endParaRPr>
                    </a:p>
                  </a:txBody>
                  <a:tcPr marT="0" marB="0" marR="36825" marL="36825">
                    <a:solidFill>
                      <a:srgbClr val="D8D8D8"/>
                    </a:solidFill>
                  </a:tcPr>
                </a:tc>
                <a:tc>
                  <a:txBody>
                    <a:bodyPr/>
                    <a:lstStyle/>
                    <a:p>
                      <a:pPr indent="0" lvl="0" marL="0" marR="0" rtl="0" algn="l">
                        <a:spcBef>
                          <a:spcPts val="0"/>
                        </a:spcBef>
                        <a:spcAft>
                          <a:spcPts val="0"/>
                        </a:spcAft>
                        <a:buNone/>
                      </a:pPr>
                      <a:r>
                        <a:rPr lang="en-US" sz="2000" u="none" cap="none" strike="noStrike"/>
                        <a:t> </a:t>
                      </a:r>
                      <a:endParaRPr sz="2000" u="none" cap="none" strike="noStrike">
                        <a:latin typeface="Arial"/>
                        <a:ea typeface="Arial"/>
                        <a:cs typeface="Arial"/>
                        <a:sym typeface="Arial"/>
                      </a:endParaRPr>
                    </a:p>
                  </a:txBody>
                  <a:tcPr marT="0" marB="0" marR="36825" marL="36825"/>
                </a:tc>
                <a:tc>
                  <a:txBody>
                    <a:bodyPr/>
                    <a:lstStyle/>
                    <a:p>
                      <a:pPr indent="-114300" lvl="0" marL="114300" marR="0" rtl="0" algn="l">
                        <a:spcBef>
                          <a:spcPts val="0"/>
                        </a:spcBef>
                        <a:spcAft>
                          <a:spcPts val="0"/>
                        </a:spcAft>
                        <a:buClr>
                          <a:schemeClr val="dk1"/>
                        </a:buClr>
                        <a:buSzPts val="1200"/>
                        <a:buFont typeface="Arial"/>
                        <a:buChar char="•"/>
                      </a:pPr>
                      <a:r>
                        <a:rPr lang="en-US" sz="1200" u="none" cap="none" strike="noStrike"/>
                        <a:t>The above three types do not adequately describe my PMO. See responses to PMO Responsibilities for further clarification.</a:t>
                      </a:r>
                      <a:endParaRPr sz="1200" u="none" cap="none" strike="noStrike">
                        <a:latin typeface="Arial"/>
                        <a:ea typeface="Arial"/>
                        <a:cs typeface="Arial"/>
                        <a:sym typeface="Arial"/>
                      </a:endParaRPr>
                    </a:p>
                  </a:txBody>
                  <a:tcPr marT="0" marB="0" marR="36825" marL="36825">
                    <a:solidFill>
                      <a:srgbClr val="D8D8D8"/>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idx="4294967295" type="title"/>
          </p:nvPr>
        </p:nvSpPr>
        <p:spPr>
          <a:xfrm>
            <a:off x="519292" y="313738"/>
            <a:ext cx="10780767"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PMO RESPONSIBILITIES</a:t>
            </a:r>
            <a:endParaRPr/>
          </a:p>
        </p:txBody>
      </p:sp>
      <p:graphicFrame>
        <p:nvGraphicFramePr>
          <p:cNvPr id="147" name="Google Shape;147;p20"/>
          <p:cNvGraphicFramePr/>
          <p:nvPr/>
        </p:nvGraphicFramePr>
        <p:xfrm>
          <a:off x="565150" y="1234440"/>
          <a:ext cx="3000000" cy="3000000"/>
        </p:xfrm>
        <a:graphic>
          <a:graphicData uri="http://schemas.openxmlformats.org/drawingml/2006/table">
            <a:tbl>
              <a:tblPr bandRow="1" firstCol="1" firstRow="1">
                <a:noFill/>
                <a:tableStyleId>{9C43A7A7-D1B7-4F21-B11E-72112995E313}</a:tableStyleId>
              </a:tblPr>
              <a:tblGrid>
                <a:gridCol w="356775"/>
                <a:gridCol w="8298275"/>
              </a:tblGrid>
              <a:tr h="203200">
                <a:tc gridSpan="2">
                  <a:txBody>
                    <a:bodyPr/>
                    <a:lstStyle/>
                    <a:p>
                      <a:pPr indent="0" lvl="0" marL="0" marR="0" rtl="0" algn="l">
                        <a:spcBef>
                          <a:spcPts val="0"/>
                        </a:spcBef>
                        <a:spcAft>
                          <a:spcPts val="0"/>
                        </a:spcAft>
                        <a:buNone/>
                      </a:pPr>
                      <a:r>
                        <a:rPr b="1" lang="en-US" sz="1600" u="none" cap="none" strike="noStrike">
                          <a:latin typeface="Calibri"/>
                          <a:ea typeface="Calibri"/>
                          <a:cs typeface="Calibri"/>
                          <a:sym typeface="Calibri"/>
                        </a:rPr>
                        <a:t>Misc.</a:t>
                      </a:r>
                      <a:endParaRPr/>
                    </a:p>
                  </a:txBody>
                  <a:tcPr marT="0" marB="0" marR="36825" marL="36825">
                    <a:solidFill>
                      <a:srgbClr val="D8D8D8"/>
                    </a:solidFill>
                  </a:tcPr>
                </a:tc>
                <a:tc hMerge="1"/>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Working on process definitions, but no released yet</a:t>
                      </a:r>
                      <a:endParaRPr sz="16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PMO only in place to offer assistance</a:t>
                      </a:r>
                      <a:endParaRPr sz="1600">
                        <a:latin typeface="Calibri"/>
                        <a:ea typeface="Calibri"/>
                        <a:cs typeface="Calibri"/>
                        <a:sym typeface="Calibri"/>
                      </a:endParaRPr>
                    </a:p>
                  </a:txBody>
                  <a:tcPr marT="0" marB="0" marR="36825" marL="36825">
                    <a:solidFill>
                      <a:srgbClr val="D8D8D8"/>
                    </a:solidFill>
                  </a:tcPr>
                </a:tc>
              </a:tr>
              <a:tr h="203200">
                <a:tc gridSpan="2">
                  <a:txBody>
                    <a:bodyPr/>
                    <a:lstStyle/>
                    <a:p>
                      <a:pPr indent="0" lvl="0" marL="0" marR="0" rtl="0" algn="l">
                        <a:spcBef>
                          <a:spcPts val="0"/>
                        </a:spcBef>
                        <a:spcAft>
                          <a:spcPts val="0"/>
                        </a:spcAft>
                        <a:buNone/>
                      </a:pPr>
                      <a:r>
                        <a:rPr b="1" lang="en-US" sz="1600"/>
                        <a:t>Intake</a:t>
                      </a:r>
                      <a:endParaRPr b="1" sz="1600">
                        <a:latin typeface="Calibri"/>
                        <a:ea typeface="Calibri"/>
                        <a:cs typeface="Calibri"/>
                        <a:sym typeface="Calibri"/>
                      </a:endParaRPr>
                    </a:p>
                  </a:txBody>
                  <a:tcPr marT="0" marB="0" marR="36825" marL="36825">
                    <a:solidFill>
                      <a:srgbClr val="D8D8D8"/>
                    </a:solidFill>
                  </a:tcPr>
                </a:tc>
                <a:tc hMerge="1"/>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Defined project intake process with scoring and prioritization</a:t>
                      </a:r>
                      <a:endParaRPr sz="16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Intake process aligns project request with business strategies</a:t>
                      </a:r>
                      <a:endParaRPr sz="16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Ensure each project has a Sponsor and Stakeholders are identified</a:t>
                      </a:r>
                      <a:endParaRPr sz="16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Project intake process requires a business case and project summary </a:t>
                      </a:r>
                      <a:endParaRPr sz="16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Assist to define a project's Critical Success Factors</a:t>
                      </a:r>
                      <a:endParaRPr sz="1600">
                        <a:latin typeface="Calibri"/>
                        <a:ea typeface="Calibri"/>
                        <a:cs typeface="Calibri"/>
                        <a:sym typeface="Calibri"/>
                      </a:endParaRPr>
                    </a:p>
                  </a:txBody>
                  <a:tcPr marT="0" marB="0" marR="36825" marL="36825">
                    <a:solidFill>
                      <a:srgbClr val="D8D8D8"/>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idx="4294967295" type="title"/>
          </p:nvPr>
        </p:nvSpPr>
        <p:spPr>
          <a:xfrm>
            <a:off x="519292" y="123238"/>
            <a:ext cx="10780767"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PMO RESPONSIBILITIES</a:t>
            </a:r>
            <a:endParaRPr/>
          </a:p>
        </p:txBody>
      </p:sp>
      <p:graphicFrame>
        <p:nvGraphicFramePr>
          <p:cNvPr id="155" name="Google Shape;155;p21"/>
          <p:cNvGraphicFramePr/>
          <p:nvPr/>
        </p:nvGraphicFramePr>
        <p:xfrm>
          <a:off x="519292" y="720667"/>
          <a:ext cx="3000000" cy="3000000"/>
        </p:xfrm>
        <a:graphic>
          <a:graphicData uri="http://schemas.openxmlformats.org/drawingml/2006/table">
            <a:tbl>
              <a:tblPr bandRow="1" firstCol="1" firstRow="1">
                <a:noFill/>
                <a:tableStyleId>{9C43A7A7-D1B7-4F21-B11E-72112995E313}</a:tableStyleId>
              </a:tblPr>
              <a:tblGrid>
                <a:gridCol w="465950"/>
                <a:gridCol w="10837050"/>
              </a:tblGrid>
              <a:tr h="203200">
                <a:tc gridSpan="2">
                  <a:txBody>
                    <a:bodyPr/>
                    <a:lstStyle/>
                    <a:p>
                      <a:pPr indent="0" lvl="0" marL="0" marR="0" rtl="0" algn="l">
                        <a:spcBef>
                          <a:spcPts val="0"/>
                        </a:spcBef>
                        <a:spcAft>
                          <a:spcPts val="0"/>
                        </a:spcAft>
                        <a:buNone/>
                      </a:pPr>
                      <a:r>
                        <a:rPr b="1" lang="en-US" sz="1600"/>
                        <a:t>Process</a:t>
                      </a:r>
                      <a:endParaRPr b="1" sz="2000">
                        <a:latin typeface="Calibri"/>
                        <a:ea typeface="Calibri"/>
                        <a:cs typeface="Calibri"/>
                        <a:sym typeface="Calibri"/>
                      </a:endParaRPr>
                    </a:p>
                  </a:txBody>
                  <a:tcPr marT="0" marB="0" marR="36825" marL="36825">
                    <a:solidFill>
                      <a:srgbClr val="D8D8D8"/>
                    </a:solidFill>
                  </a:tcPr>
                </a:tc>
                <a:tc hMerge="1"/>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Develop project methodologies, best practices, and standards</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Develop project policies and procedures (organizational process assets)</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Define project schedule/roadmap standards including activity types such as tasks, deliverables, milestones, gates, etc. and baselining the schedule/roadmap</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Project approvals needed during the project lifecycle are identified along with the roles needed for approval. These approvals are included in the schedule/roadmap templates.</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Project Communications expectations are documented, and a Project Communications Plan template is created to be updated and provided to all project stakeholders</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A project team collaboration process is created and followed (Chat, daily standup/Scrum, tools, etc.)</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Develop schedule/roadmap and project document templates (organizational process assets)</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Clear process defined and enforced for requirements 🡪 Use Cases 🡪 Test Cases 🡪 Test Plan</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Define a clear project change request and approval process including a change request template</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Define project finance process to manage and report on project costs/benefits</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Define project scope process to provide detailed scope, ensuring the scope can be frozen and baselined at the start of the project</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Consistent Status Template created for all types of activities</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Define project quality standards and how to report on current quality vs. baseline</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Define a review process with the ability to kill underperforming projects </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Define risk assessment and management standards</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Risk Management Plan created by the PM and reviewed by the PMO</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Define Issue management and escalation process</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Coordinate communications across projects</a:t>
                      </a:r>
                      <a:endParaRPr sz="2000">
                        <a:latin typeface="Calibri"/>
                        <a:ea typeface="Calibri"/>
                        <a:cs typeface="Calibri"/>
                        <a:sym typeface="Calibri"/>
                      </a:endParaRPr>
                    </a:p>
                  </a:txBody>
                  <a:tcPr marT="0" marB="0" marR="36825" marL="36825">
                    <a:solidFill>
                      <a:srgbClr val="D8D8D8"/>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idx="4294967295" type="title"/>
          </p:nvPr>
        </p:nvSpPr>
        <p:spPr>
          <a:xfrm>
            <a:off x="519292" y="123238"/>
            <a:ext cx="10780767"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PMO RESPONSIBILITIES</a:t>
            </a:r>
            <a:endParaRPr/>
          </a:p>
        </p:txBody>
      </p:sp>
      <p:graphicFrame>
        <p:nvGraphicFramePr>
          <p:cNvPr id="163" name="Google Shape;163;p22"/>
          <p:cNvGraphicFramePr/>
          <p:nvPr/>
        </p:nvGraphicFramePr>
        <p:xfrm>
          <a:off x="891941" y="898467"/>
          <a:ext cx="3000000" cy="3000000"/>
        </p:xfrm>
        <a:graphic>
          <a:graphicData uri="http://schemas.openxmlformats.org/drawingml/2006/table">
            <a:tbl>
              <a:tblPr bandRow="1" firstCol="1" firstRow="1">
                <a:noFill/>
                <a:tableStyleId>{9C43A7A7-D1B7-4F21-B11E-72112995E313}</a:tableStyleId>
              </a:tblPr>
              <a:tblGrid>
                <a:gridCol w="367000"/>
                <a:gridCol w="8535700"/>
              </a:tblGrid>
              <a:tr h="203200">
                <a:tc gridSpan="2">
                  <a:txBody>
                    <a:bodyPr/>
                    <a:lstStyle/>
                    <a:p>
                      <a:pPr indent="0" lvl="0" marL="0" marR="0" rtl="0" algn="l">
                        <a:spcBef>
                          <a:spcPts val="0"/>
                        </a:spcBef>
                        <a:spcAft>
                          <a:spcPts val="0"/>
                        </a:spcAft>
                        <a:buNone/>
                      </a:pPr>
                      <a:r>
                        <a:rPr b="1" lang="en-US" sz="1600"/>
                        <a:t>People</a:t>
                      </a:r>
                      <a:endParaRPr b="1" sz="2000">
                        <a:latin typeface="Calibri"/>
                        <a:ea typeface="Calibri"/>
                        <a:cs typeface="Calibri"/>
                        <a:sym typeface="Calibri"/>
                      </a:endParaRPr>
                    </a:p>
                  </a:txBody>
                  <a:tcPr marT="0" marB="0" marR="36825" marL="36825">
                    <a:solidFill>
                      <a:srgbClr val="D8D8D8"/>
                    </a:solidFill>
                  </a:tcPr>
                </a:tc>
                <a:tc hMerge="1"/>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Coach, mentor, and train to build project management skills</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Ensures project roles, responsibilities, and teams are formally defined</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Managed shared resources across all projects (especially PMs)</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Allocates PM resources </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Define project team career paths including skills needed at each level</a:t>
                      </a:r>
                      <a:endParaRPr sz="2000">
                        <a:latin typeface="Calibri"/>
                        <a:ea typeface="Calibri"/>
                        <a:cs typeface="Calibri"/>
                        <a:sym typeface="Calibri"/>
                      </a:endParaRPr>
                    </a:p>
                  </a:txBody>
                  <a:tcPr marT="0" marB="0" marR="36825" marL="36825">
                    <a:solidFill>
                      <a:srgbClr val="D8D8D8"/>
                    </a:solidFill>
                  </a:tcPr>
                </a:tc>
              </a:tr>
              <a:tr h="203200">
                <a:tc gridSpan="2">
                  <a:txBody>
                    <a:bodyPr/>
                    <a:lstStyle/>
                    <a:p>
                      <a:pPr indent="0" lvl="0" marL="0" marR="0" rtl="0" algn="l">
                        <a:spcBef>
                          <a:spcPts val="0"/>
                        </a:spcBef>
                        <a:spcAft>
                          <a:spcPts val="0"/>
                        </a:spcAft>
                        <a:buNone/>
                      </a:pPr>
                      <a:r>
                        <a:rPr b="1" lang="en-US" sz="1600"/>
                        <a:t>Status</a:t>
                      </a:r>
                      <a:endParaRPr b="1" sz="2000">
                        <a:latin typeface="Calibri"/>
                        <a:ea typeface="Calibri"/>
                        <a:cs typeface="Calibri"/>
                        <a:sym typeface="Calibri"/>
                      </a:endParaRPr>
                    </a:p>
                  </a:txBody>
                  <a:tcPr marT="0" marB="0" marR="36825" marL="36825">
                    <a:solidFill>
                      <a:srgbClr val="D8D8D8"/>
                    </a:solidFill>
                  </a:tcPr>
                </a:tc>
                <a:tc hMerge="1"/>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Gather and track Financial Management reporting including variances of estimated, budget, and actual costs/benefits</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Facilitates the process to report project status and provide real-time status to all stakeholders </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Considers business impact of poor project performance and is proactive</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Provides project oversight throughout the project phases</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Monitor compliance with project management standards, policies, procedures, and templates via project audits</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Review projects periodically and re-evaluate project score and priority with the ability to kill underperforming projects</a:t>
                      </a:r>
                      <a:endParaRPr sz="2000">
                        <a:latin typeface="Calibri"/>
                        <a:ea typeface="Calibri"/>
                        <a:cs typeface="Calibri"/>
                        <a:sym typeface="Calibri"/>
                      </a:endParaRPr>
                    </a:p>
                  </a:txBody>
                  <a:tcPr marT="0" marB="0" marR="36825" marL="36825">
                    <a:solidFill>
                      <a:srgbClr val="D8D8D8"/>
                    </a:solidFill>
                  </a:tcPr>
                </a:tc>
              </a:tr>
              <a:tr h="203200">
                <a:tc gridSpan="2">
                  <a:txBody>
                    <a:bodyPr/>
                    <a:lstStyle/>
                    <a:p>
                      <a:pPr indent="0" lvl="0" marL="0" marR="0" rtl="0" algn="l">
                        <a:spcBef>
                          <a:spcPts val="0"/>
                        </a:spcBef>
                        <a:spcAft>
                          <a:spcPts val="0"/>
                        </a:spcAft>
                        <a:buNone/>
                      </a:pPr>
                      <a:r>
                        <a:rPr b="1" lang="en-US" sz="1600"/>
                        <a:t>Other</a:t>
                      </a:r>
                      <a:endParaRPr b="1" sz="2000">
                        <a:latin typeface="Calibri"/>
                        <a:ea typeface="Calibri"/>
                        <a:cs typeface="Calibri"/>
                        <a:sym typeface="Calibri"/>
                      </a:endParaRPr>
                    </a:p>
                  </a:txBody>
                  <a:tcPr marT="0" marB="0" marR="36825" marL="36825">
                    <a:solidFill>
                      <a:srgbClr val="D8D8D8"/>
                    </a:solidFill>
                  </a:tcPr>
                </a:tc>
                <a:tc hMerge="1"/>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tc>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36825" marL="36825">
                    <a:solidFill>
                      <a:srgbClr val="D8D8D8"/>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idx="4294967295" type="title"/>
          </p:nvPr>
        </p:nvSpPr>
        <p:spPr>
          <a:xfrm>
            <a:off x="519292" y="123238"/>
            <a:ext cx="10780767"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PMO PERFORMANCE</a:t>
            </a:r>
            <a:endParaRPr/>
          </a:p>
        </p:txBody>
      </p:sp>
      <p:graphicFrame>
        <p:nvGraphicFramePr>
          <p:cNvPr id="171" name="Google Shape;171;p23"/>
          <p:cNvGraphicFramePr/>
          <p:nvPr/>
        </p:nvGraphicFramePr>
        <p:xfrm>
          <a:off x="425450" y="898467"/>
          <a:ext cx="3000000" cy="3000000"/>
        </p:xfrm>
        <a:graphic>
          <a:graphicData uri="http://schemas.openxmlformats.org/drawingml/2006/table">
            <a:tbl>
              <a:tblPr bandRow="1" firstCol="1" firstRow="1">
                <a:noFill/>
                <a:tableStyleId>{9C43A7A7-D1B7-4F21-B11E-72112995E313}</a:tableStyleId>
              </a:tblPr>
              <a:tblGrid>
                <a:gridCol w="7848600"/>
                <a:gridCol w="800100"/>
                <a:gridCol w="1123950"/>
                <a:gridCol w="673100"/>
                <a:gridCol w="895350"/>
              </a:tblGrid>
              <a:tr h="143550">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Always</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Sometimes</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Never</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Not Sure</a:t>
                      </a:r>
                      <a:endParaRPr sz="1600">
                        <a:latin typeface="Arial"/>
                        <a:ea typeface="Arial"/>
                        <a:cs typeface="Arial"/>
                        <a:sym typeface="Arial"/>
                      </a:endParaRPr>
                    </a:p>
                  </a:txBody>
                  <a:tcPr marT="0" marB="0" marR="34700" marL="34700">
                    <a:solidFill>
                      <a:srgbClr val="D8D8D8"/>
                    </a:solidFill>
                  </a:tcPr>
                </a:tc>
              </a:tr>
              <a:tr h="143550">
                <a:tc>
                  <a:txBody>
                    <a:bodyPr/>
                    <a:lstStyle/>
                    <a:p>
                      <a:pPr indent="0" lvl="0" marL="0" marR="0" rtl="0" algn="l">
                        <a:spcBef>
                          <a:spcPts val="0"/>
                        </a:spcBef>
                        <a:spcAft>
                          <a:spcPts val="0"/>
                        </a:spcAft>
                        <a:buNone/>
                      </a:pPr>
                      <a:r>
                        <a:rPr lang="en-US" sz="1600"/>
                        <a:t>Project policies and practices in place for each project</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r>
              <a:tr h="143550">
                <a:tc>
                  <a:txBody>
                    <a:bodyPr/>
                    <a:lstStyle/>
                    <a:p>
                      <a:pPr indent="0" lvl="0" marL="0" marR="0" rtl="0" algn="l">
                        <a:spcBef>
                          <a:spcPts val="0"/>
                        </a:spcBef>
                        <a:spcAft>
                          <a:spcPts val="0"/>
                        </a:spcAft>
                        <a:buNone/>
                      </a:pPr>
                      <a:r>
                        <a:rPr lang="en-US" sz="1600"/>
                        <a:t>Best practices being used for each project</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r>
              <a:tr h="287100">
                <a:tc>
                  <a:txBody>
                    <a:bodyPr/>
                    <a:lstStyle/>
                    <a:p>
                      <a:pPr indent="0" lvl="0" marL="0" marR="0" rtl="0" algn="l">
                        <a:spcBef>
                          <a:spcPts val="0"/>
                        </a:spcBef>
                        <a:spcAft>
                          <a:spcPts val="0"/>
                        </a:spcAft>
                        <a:buNone/>
                      </a:pPr>
                      <a:r>
                        <a:rPr lang="en-US" sz="1600"/>
                        <a:t>Lessons Learned and other historical data is reviewed prior to the start of a project</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r>
              <a:tr h="143550">
                <a:tc>
                  <a:txBody>
                    <a:bodyPr/>
                    <a:lstStyle/>
                    <a:p>
                      <a:pPr indent="0" lvl="0" marL="0" marR="0" rtl="0" algn="l">
                        <a:spcBef>
                          <a:spcPts val="0"/>
                        </a:spcBef>
                        <a:spcAft>
                          <a:spcPts val="0"/>
                        </a:spcAft>
                        <a:buNone/>
                      </a:pPr>
                      <a:r>
                        <a:rPr lang="en-US" sz="1600"/>
                        <a:t>Project templates be used to initiate a project</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r>
              <a:tr h="287100">
                <a:tc>
                  <a:txBody>
                    <a:bodyPr/>
                    <a:lstStyle/>
                    <a:p>
                      <a:pPr indent="0" lvl="0" marL="0" marR="0" rtl="0" algn="l">
                        <a:spcBef>
                          <a:spcPts val="0"/>
                        </a:spcBef>
                        <a:spcAft>
                          <a:spcPts val="0"/>
                        </a:spcAft>
                        <a:buNone/>
                      </a:pPr>
                      <a:r>
                        <a:rPr lang="en-US" sz="1600"/>
                        <a:t>Project intake being used to score, prioritize and align project to business strategies</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r>
              <a:tr h="143550">
                <a:tc>
                  <a:txBody>
                    <a:bodyPr/>
                    <a:lstStyle/>
                    <a:p>
                      <a:pPr indent="0" lvl="0" marL="0" marR="0" rtl="0" algn="l">
                        <a:spcBef>
                          <a:spcPts val="0"/>
                        </a:spcBef>
                        <a:spcAft>
                          <a:spcPts val="0"/>
                        </a:spcAft>
                        <a:buNone/>
                      </a:pPr>
                      <a:r>
                        <a:rPr lang="en-US" sz="1600"/>
                        <a:t>Project Business Case and Project Summary created for each project</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r>
              <a:tr h="287100">
                <a:tc>
                  <a:txBody>
                    <a:bodyPr/>
                    <a:lstStyle/>
                    <a:p>
                      <a:pPr indent="0" lvl="0" marL="0" marR="0" rtl="0" algn="l">
                        <a:spcBef>
                          <a:spcPts val="0"/>
                        </a:spcBef>
                        <a:spcAft>
                          <a:spcPts val="0"/>
                        </a:spcAft>
                        <a:buNone/>
                      </a:pPr>
                      <a:r>
                        <a:rPr lang="en-US" sz="1600"/>
                        <a:t>Project Stakeholders identified, and Communications Plan created and in place for each project</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r>
              <a:tr h="287100">
                <a:tc>
                  <a:txBody>
                    <a:bodyPr/>
                    <a:lstStyle/>
                    <a:p>
                      <a:pPr indent="0" lvl="0" marL="0" marR="0" rtl="0" algn="l">
                        <a:spcBef>
                          <a:spcPts val="0"/>
                        </a:spcBef>
                        <a:spcAft>
                          <a:spcPts val="0"/>
                        </a:spcAft>
                        <a:buNone/>
                      </a:pPr>
                      <a:r>
                        <a:rPr lang="en-US" sz="1600"/>
                        <a:t>During project lifecycle, standard procedures are followed as the project goes through its phases</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r>
              <a:tr h="143550">
                <a:tc>
                  <a:txBody>
                    <a:bodyPr/>
                    <a:lstStyle/>
                    <a:p>
                      <a:pPr indent="0" lvl="0" marL="0" marR="0" rtl="0" algn="l">
                        <a:spcBef>
                          <a:spcPts val="0"/>
                        </a:spcBef>
                        <a:spcAft>
                          <a:spcPts val="0"/>
                        </a:spcAft>
                        <a:buNone/>
                      </a:pPr>
                      <a:r>
                        <a:rPr lang="en-US" sz="1600"/>
                        <a:t>Needed project approvals are gathered and logged </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r>
              <a:tr h="143550">
                <a:tc>
                  <a:txBody>
                    <a:bodyPr/>
                    <a:lstStyle/>
                    <a:p>
                      <a:pPr indent="0" lvl="0" marL="0" marR="0" rtl="0" algn="l">
                        <a:spcBef>
                          <a:spcPts val="0"/>
                        </a:spcBef>
                        <a:spcAft>
                          <a:spcPts val="0"/>
                        </a:spcAft>
                        <a:buNone/>
                      </a:pPr>
                      <a:r>
                        <a:rPr lang="en-US" sz="1600"/>
                        <a:t>All issues are identified, logged, escalated when needed, and reported</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r>
              <a:tr h="287100">
                <a:tc>
                  <a:txBody>
                    <a:bodyPr/>
                    <a:lstStyle/>
                    <a:p>
                      <a:pPr indent="0" lvl="0" marL="0" marR="0" rtl="0" algn="l">
                        <a:spcBef>
                          <a:spcPts val="0"/>
                        </a:spcBef>
                        <a:spcAft>
                          <a:spcPts val="0"/>
                        </a:spcAft>
                        <a:buNone/>
                      </a:pPr>
                      <a:r>
                        <a:rPr lang="en-US" sz="1600"/>
                        <a:t>All risks are identified, qualified, and quantified, with risk trigger event identified and risk management plan documented</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r>
              <a:tr h="287100">
                <a:tc>
                  <a:txBody>
                    <a:bodyPr/>
                    <a:lstStyle/>
                    <a:p>
                      <a:pPr indent="0" lvl="0" marL="0" marR="0" rtl="0" algn="l">
                        <a:spcBef>
                          <a:spcPts val="0"/>
                        </a:spcBef>
                        <a:spcAft>
                          <a:spcPts val="0"/>
                        </a:spcAft>
                        <a:buNone/>
                      </a:pPr>
                      <a:r>
                        <a:rPr lang="en-US" sz="1600"/>
                        <a:t>Risks are reviewed throughout the project lifecycle with current status of trigger events provided to stakeholders</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r>
              <a:tr h="287100">
                <a:tc>
                  <a:txBody>
                    <a:bodyPr/>
                    <a:lstStyle/>
                    <a:p>
                      <a:pPr indent="0" lvl="0" marL="0" marR="0" rtl="0" algn="l">
                        <a:spcBef>
                          <a:spcPts val="0"/>
                        </a:spcBef>
                        <a:spcAft>
                          <a:spcPts val="0"/>
                        </a:spcAft>
                        <a:buNone/>
                      </a:pPr>
                      <a:r>
                        <a:rPr lang="en-US" sz="1600"/>
                        <a:t>Project status is collected and reported on a regular basis using standard template</a:t>
                      </a:r>
                      <a:endParaRPr sz="16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4700" marL="347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6"/>
          <p:cNvSpPr txBox="1"/>
          <p:nvPr>
            <p:ph idx="4294967295" type="title"/>
          </p:nvPr>
        </p:nvSpPr>
        <p:spPr>
          <a:xfrm>
            <a:off x="519292" y="313738"/>
            <a:ext cx="11011773"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AGENDA</a:t>
            </a:r>
            <a:endParaRPr/>
          </a:p>
        </p:txBody>
      </p:sp>
      <p:sp>
        <p:nvSpPr>
          <p:cNvPr id="38" name="Google Shape;38;p6"/>
          <p:cNvSpPr txBox="1"/>
          <p:nvPr>
            <p:ph idx="4294967295" type="body"/>
          </p:nvPr>
        </p:nvSpPr>
        <p:spPr>
          <a:xfrm>
            <a:off x="519292" y="1259473"/>
            <a:ext cx="10780293" cy="3170099"/>
          </a:xfrm>
          <a:prstGeom prst="rect">
            <a:avLst/>
          </a:prstGeom>
          <a:noFill/>
          <a:ln>
            <a:noFill/>
          </a:ln>
        </p:spPr>
        <p:txBody>
          <a:bodyPr anchorCtr="0" anchor="t" bIns="45700" lIns="91425" spcFirstLastPara="1" rIns="91425" wrap="square" tIns="45700">
            <a:spAutoFit/>
          </a:bodyPr>
          <a:lstStyle/>
          <a:p>
            <a:pPr indent="-256032" lvl="0" marL="256032" rtl="0" algn="l">
              <a:spcBef>
                <a:spcPts val="0"/>
              </a:spcBef>
              <a:spcAft>
                <a:spcPts val="0"/>
              </a:spcAft>
              <a:buSzPts val="2000"/>
              <a:buChar char="+"/>
            </a:pPr>
            <a:r>
              <a:rPr lang="en-US" sz="2000"/>
              <a:t>Types of PMOs</a:t>
            </a:r>
            <a:endParaRPr/>
          </a:p>
          <a:p>
            <a:pPr indent="-256032" lvl="0" marL="256032" rtl="0" algn="l">
              <a:spcBef>
                <a:spcPts val="1200"/>
              </a:spcBef>
              <a:spcAft>
                <a:spcPts val="0"/>
              </a:spcAft>
              <a:buSzPts val="2000"/>
              <a:buChar char="+"/>
            </a:pPr>
            <a:r>
              <a:rPr lang="en-US" sz="2000"/>
              <a:t>Detailed PMO Duties</a:t>
            </a:r>
            <a:endParaRPr/>
          </a:p>
          <a:p>
            <a:pPr indent="-256032" lvl="0" marL="256032" rtl="0" algn="l">
              <a:spcBef>
                <a:spcPts val="1200"/>
              </a:spcBef>
              <a:spcAft>
                <a:spcPts val="0"/>
              </a:spcAft>
              <a:buSzPts val="2000"/>
              <a:buChar char="+"/>
            </a:pPr>
            <a:r>
              <a:rPr lang="en-US" sz="2000">
                <a:solidFill>
                  <a:schemeClr val="dk1"/>
                </a:solidFill>
              </a:rPr>
              <a:t>Capability Maturity Assessment</a:t>
            </a:r>
            <a:endParaRPr/>
          </a:p>
          <a:p>
            <a:pPr indent="-256032" lvl="0" marL="256032" rtl="0" algn="l">
              <a:spcBef>
                <a:spcPts val="1200"/>
              </a:spcBef>
              <a:spcAft>
                <a:spcPts val="0"/>
              </a:spcAft>
              <a:buSzPts val="2000"/>
              <a:buChar char="+"/>
            </a:pPr>
            <a:r>
              <a:rPr lang="en-US" sz="2000">
                <a:solidFill>
                  <a:schemeClr val="dk1"/>
                </a:solidFill>
              </a:rPr>
              <a:t>Capability Maturity Models</a:t>
            </a:r>
            <a:endParaRPr/>
          </a:p>
          <a:p>
            <a:pPr indent="-256032" lvl="0" marL="256032" rtl="0" algn="l">
              <a:spcBef>
                <a:spcPts val="1200"/>
              </a:spcBef>
              <a:spcAft>
                <a:spcPts val="0"/>
              </a:spcAft>
              <a:buSzPts val="2000"/>
              <a:buChar char="+"/>
            </a:pPr>
            <a:r>
              <a:rPr lang="en-US" sz="2000">
                <a:solidFill>
                  <a:schemeClr val="dk1"/>
                </a:solidFill>
              </a:rPr>
              <a:t>How to Progress to the Next Maturity Level</a:t>
            </a:r>
            <a:endParaRPr/>
          </a:p>
          <a:p>
            <a:pPr indent="-256032" lvl="0" marL="256032" rtl="0" algn="l">
              <a:spcBef>
                <a:spcPts val="1200"/>
              </a:spcBef>
              <a:spcAft>
                <a:spcPts val="0"/>
              </a:spcAft>
              <a:buSzPts val="2000"/>
              <a:buChar char="+"/>
            </a:pPr>
            <a:r>
              <a:rPr lang="en-US" sz="2000">
                <a:solidFill>
                  <a:schemeClr val="dk1"/>
                </a:solidFill>
              </a:rPr>
              <a:t>Action Plans for CMM Improvement</a:t>
            </a:r>
            <a:endParaRPr/>
          </a:p>
          <a:p>
            <a:pPr indent="-256032" lvl="0" marL="256032" rtl="0" algn="l">
              <a:spcBef>
                <a:spcPts val="1200"/>
              </a:spcBef>
              <a:spcAft>
                <a:spcPts val="0"/>
              </a:spcAft>
              <a:buSzPts val="2000"/>
              <a:buChar char="+"/>
            </a:pPr>
            <a:r>
              <a:rPr lang="en-US" sz="2000"/>
              <a:t>The Future of PMOs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idx="4294967295" type="title"/>
          </p:nvPr>
        </p:nvSpPr>
        <p:spPr>
          <a:xfrm>
            <a:off x="519292" y="123238"/>
            <a:ext cx="10780767"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PMO PERFORMANCE</a:t>
            </a:r>
            <a:endParaRPr/>
          </a:p>
        </p:txBody>
      </p:sp>
      <p:graphicFrame>
        <p:nvGraphicFramePr>
          <p:cNvPr id="179" name="Google Shape;179;p24"/>
          <p:cNvGraphicFramePr/>
          <p:nvPr/>
        </p:nvGraphicFramePr>
        <p:xfrm>
          <a:off x="590550" y="1312864"/>
          <a:ext cx="3000000" cy="3000000"/>
        </p:xfrm>
        <a:graphic>
          <a:graphicData uri="http://schemas.openxmlformats.org/drawingml/2006/table">
            <a:tbl>
              <a:tblPr bandRow="1" firstCol="1" firstRow="1">
                <a:noFill/>
                <a:tableStyleId>{9C43A7A7-D1B7-4F21-B11E-72112995E313}</a:tableStyleId>
              </a:tblPr>
              <a:tblGrid>
                <a:gridCol w="7556500"/>
                <a:gridCol w="736600"/>
                <a:gridCol w="1130300"/>
                <a:gridCol w="685800"/>
                <a:gridCol w="895350"/>
              </a:tblGrid>
              <a:tr h="143550">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Always</a:t>
                      </a:r>
                      <a:endParaRPr sz="24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Sometimes</a:t>
                      </a:r>
                      <a:endParaRPr sz="24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Never</a:t>
                      </a:r>
                      <a:endParaRPr sz="24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Not Sure</a:t>
                      </a:r>
                      <a:endParaRPr sz="2400">
                        <a:latin typeface="Arial"/>
                        <a:ea typeface="Arial"/>
                        <a:cs typeface="Arial"/>
                        <a:sym typeface="Arial"/>
                      </a:endParaRPr>
                    </a:p>
                  </a:txBody>
                  <a:tcPr marT="0" marB="0" marR="34700" marL="34700">
                    <a:solidFill>
                      <a:srgbClr val="D8D8D8"/>
                    </a:solidFill>
                  </a:tcPr>
                </a:tc>
              </a:tr>
              <a:tr h="287100">
                <a:tc>
                  <a:txBody>
                    <a:bodyPr/>
                    <a:lstStyle/>
                    <a:p>
                      <a:pPr indent="0" lvl="0" marL="0" marR="0" rtl="0" algn="l">
                        <a:spcBef>
                          <a:spcPts val="0"/>
                        </a:spcBef>
                        <a:spcAft>
                          <a:spcPts val="0"/>
                        </a:spcAft>
                        <a:buNone/>
                      </a:pPr>
                      <a:r>
                        <a:rPr lang="en-US" sz="1600"/>
                        <a:t>Job families created with skill needs defined for each role and level providing career progression guidelines</a:t>
                      </a:r>
                      <a:endParaRPr sz="24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r>
              <a:tr h="287100">
                <a:tc>
                  <a:txBody>
                    <a:bodyPr/>
                    <a:lstStyle/>
                    <a:p>
                      <a:pPr indent="0" lvl="0" marL="0" marR="0" rtl="0" algn="l">
                        <a:spcBef>
                          <a:spcPts val="0"/>
                        </a:spcBef>
                        <a:spcAft>
                          <a:spcPts val="0"/>
                        </a:spcAft>
                        <a:buNone/>
                      </a:pPr>
                      <a:r>
                        <a:rPr lang="en-US" sz="1600"/>
                        <a:t>A process is in place to evaluate current skills and place people in the right role/level according to their skills</a:t>
                      </a:r>
                      <a:endParaRPr sz="24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r>
              <a:tr h="287100">
                <a:tc>
                  <a:txBody>
                    <a:bodyPr/>
                    <a:lstStyle/>
                    <a:p>
                      <a:pPr indent="0" lvl="0" marL="0" marR="0" rtl="0" algn="l">
                        <a:spcBef>
                          <a:spcPts val="0"/>
                        </a:spcBef>
                        <a:spcAft>
                          <a:spcPts val="0"/>
                        </a:spcAft>
                        <a:buNone/>
                      </a:pPr>
                      <a:r>
                        <a:rPr lang="en-US" sz="1600"/>
                        <a:t>Mentoring and guidance is provided to ensure the project team is sufficiently prepared to begin and continue to work through the project most efficiently</a:t>
                      </a:r>
                      <a:endParaRPr sz="24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r>
              <a:tr h="287100">
                <a:tc>
                  <a:txBody>
                    <a:bodyPr/>
                    <a:lstStyle/>
                    <a:p>
                      <a:pPr indent="0" lvl="0" marL="0" marR="0" rtl="0" algn="l">
                        <a:spcBef>
                          <a:spcPts val="0"/>
                        </a:spcBef>
                        <a:spcAft>
                          <a:spcPts val="0"/>
                        </a:spcAft>
                        <a:buNone/>
                      </a:pPr>
                      <a:r>
                        <a:rPr lang="en-US" sz="1600"/>
                        <a:t>Project requirements are gathered to create scope and use cases. Scope is documented, approved and frozen. </a:t>
                      </a:r>
                      <a:endParaRPr sz="24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r>
              <a:tr h="287100">
                <a:tc>
                  <a:txBody>
                    <a:bodyPr/>
                    <a:lstStyle/>
                    <a:p>
                      <a:pPr indent="0" lvl="0" marL="0" marR="0" rtl="0" algn="l">
                        <a:spcBef>
                          <a:spcPts val="0"/>
                        </a:spcBef>
                        <a:spcAft>
                          <a:spcPts val="0"/>
                        </a:spcAft>
                        <a:buNone/>
                      </a:pPr>
                      <a:r>
                        <a:rPr lang="en-US" sz="1600"/>
                        <a:t>Project requirements are gathered with a documented progression of Requirements 🡪 Use Cases 🡪 Test Cases 🡪 Test Plan = Quality Plan</a:t>
                      </a:r>
                      <a:endParaRPr sz="24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r>
              <a:tr h="287100">
                <a:tc>
                  <a:txBody>
                    <a:bodyPr/>
                    <a:lstStyle/>
                    <a:p>
                      <a:pPr indent="0" lvl="0" marL="0" marR="0" rtl="0" algn="l">
                        <a:spcBef>
                          <a:spcPts val="0"/>
                        </a:spcBef>
                        <a:spcAft>
                          <a:spcPts val="0"/>
                        </a:spcAft>
                        <a:buNone/>
                      </a:pPr>
                      <a:r>
                        <a:rPr lang="en-US" sz="1600"/>
                        <a:t>There is communication among the project team to make all aware of status, issues, and change requests</a:t>
                      </a:r>
                      <a:endParaRPr sz="2400">
                        <a:latin typeface="Arial"/>
                        <a:ea typeface="Arial"/>
                        <a:cs typeface="Arial"/>
                        <a:sym typeface="Arial"/>
                      </a:endParaRPr>
                    </a:p>
                  </a:txBody>
                  <a:tcPr marT="0" marB="0" marR="34700" marL="34700">
                    <a:solidFill>
                      <a:srgbClr val="D8D8D8"/>
                    </a:solidFill>
                  </a:tcPr>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c>
                  <a:txBody>
                    <a:bodyPr/>
                    <a:lstStyle/>
                    <a:p>
                      <a:pPr indent="0" lvl="0" marL="0" marR="0" rtl="0" algn="l">
                        <a:spcBef>
                          <a:spcPts val="0"/>
                        </a:spcBef>
                        <a:spcAft>
                          <a:spcPts val="0"/>
                        </a:spcAft>
                        <a:buNone/>
                      </a:pPr>
                      <a:r>
                        <a:rPr lang="en-US" sz="1600"/>
                        <a:t> </a:t>
                      </a:r>
                      <a:endParaRPr sz="2400">
                        <a:latin typeface="Arial"/>
                        <a:ea typeface="Arial"/>
                        <a:cs typeface="Arial"/>
                        <a:sym typeface="Arial"/>
                      </a:endParaRPr>
                    </a:p>
                  </a:txBody>
                  <a:tcPr marT="0" marB="0" marR="34700" marL="347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idx="4294967295" type="title"/>
          </p:nvPr>
        </p:nvSpPr>
        <p:spPr>
          <a:xfrm>
            <a:off x="519292" y="123238"/>
            <a:ext cx="10780767"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PMO MISC.</a:t>
            </a:r>
            <a:endParaRPr/>
          </a:p>
        </p:txBody>
      </p:sp>
      <p:graphicFrame>
        <p:nvGraphicFramePr>
          <p:cNvPr id="187" name="Google Shape;187;p25"/>
          <p:cNvGraphicFramePr/>
          <p:nvPr/>
        </p:nvGraphicFramePr>
        <p:xfrm>
          <a:off x="1573213" y="1761147"/>
          <a:ext cx="3000000" cy="3000000"/>
        </p:xfrm>
        <a:graphic>
          <a:graphicData uri="http://schemas.openxmlformats.org/drawingml/2006/table">
            <a:tbl>
              <a:tblPr bandRow="1" firstCol="1" firstRow="1">
                <a:noFill/>
                <a:tableStyleId>{9C43A7A7-D1B7-4F21-B11E-72112995E313}</a:tableStyleId>
              </a:tblPr>
              <a:tblGrid>
                <a:gridCol w="379650"/>
                <a:gridCol w="1268450"/>
              </a:tblGrid>
              <a:tr h="226575">
                <a:tc>
                  <a:txBody>
                    <a:bodyPr/>
                    <a:lstStyle/>
                    <a:p>
                      <a:pPr indent="0" lvl="0" marL="0" marR="0" rtl="0" algn="l">
                        <a:spcBef>
                          <a:spcPts val="0"/>
                        </a:spcBef>
                        <a:spcAft>
                          <a:spcPts val="0"/>
                        </a:spcAft>
                        <a:buNone/>
                      </a:pPr>
                      <a:r>
                        <a:rPr lang="en-US" sz="1600"/>
                        <a:t> </a:t>
                      </a:r>
                      <a:endParaRPr sz="1600">
                        <a:latin typeface="Arial"/>
                        <a:ea typeface="Arial"/>
                        <a:cs typeface="Arial"/>
                        <a:sym typeface="Arial"/>
                      </a:endParaRPr>
                    </a:p>
                  </a:txBody>
                  <a:tcPr marT="0" marB="0" marR="36825" marL="36825"/>
                </a:tc>
                <a:tc>
                  <a:txBody>
                    <a:bodyPr/>
                    <a:lstStyle/>
                    <a:p>
                      <a:pPr indent="0" lvl="0" marL="0" marR="0" rtl="0" algn="ctr">
                        <a:spcBef>
                          <a:spcPts val="0"/>
                        </a:spcBef>
                        <a:spcAft>
                          <a:spcPts val="0"/>
                        </a:spcAft>
                        <a:buNone/>
                      </a:pPr>
                      <a:r>
                        <a:rPr lang="en-US" sz="1600"/>
                        <a:t>75%-100%</a:t>
                      </a:r>
                      <a:endParaRPr sz="1600">
                        <a:latin typeface="Arial"/>
                        <a:ea typeface="Arial"/>
                        <a:cs typeface="Arial"/>
                        <a:sym typeface="Arial"/>
                      </a:endParaRPr>
                    </a:p>
                  </a:txBody>
                  <a:tcPr marT="0" marB="0" marR="36825" marL="36825">
                    <a:solidFill>
                      <a:srgbClr val="D8D8D8"/>
                    </a:solidFill>
                  </a:tcPr>
                </a:tc>
              </a:tr>
              <a:tr h="226575">
                <a:tc>
                  <a:txBody>
                    <a:bodyPr/>
                    <a:lstStyle/>
                    <a:p>
                      <a:pPr indent="0" lvl="0" marL="0" marR="0" rtl="0" algn="l">
                        <a:spcBef>
                          <a:spcPts val="0"/>
                        </a:spcBef>
                        <a:spcAft>
                          <a:spcPts val="0"/>
                        </a:spcAft>
                        <a:buNone/>
                      </a:pPr>
                      <a:r>
                        <a:t/>
                      </a:r>
                      <a:endParaRPr sz="1600">
                        <a:latin typeface="Arial"/>
                        <a:ea typeface="Arial"/>
                        <a:cs typeface="Arial"/>
                        <a:sym typeface="Arial"/>
                      </a:endParaRPr>
                    </a:p>
                  </a:txBody>
                  <a:tcPr marT="0" marB="0" marR="36825" marL="36825"/>
                </a:tc>
                <a:tc>
                  <a:txBody>
                    <a:bodyPr/>
                    <a:lstStyle/>
                    <a:p>
                      <a:pPr indent="0" lvl="0" marL="0" marR="0" rtl="0" algn="ctr">
                        <a:lnSpc>
                          <a:spcPct val="100000"/>
                        </a:lnSpc>
                        <a:spcBef>
                          <a:spcPts val="0"/>
                        </a:spcBef>
                        <a:spcAft>
                          <a:spcPts val="0"/>
                        </a:spcAft>
                        <a:buClr>
                          <a:schemeClr val="dk1"/>
                        </a:buClr>
                        <a:buSzPts val="1600"/>
                        <a:buFont typeface="Arial"/>
                        <a:buNone/>
                      </a:pPr>
                      <a:r>
                        <a:rPr lang="en-US" sz="1600"/>
                        <a:t>50%-75%</a:t>
                      </a:r>
                      <a:endParaRPr sz="1600">
                        <a:latin typeface="Arial"/>
                        <a:ea typeface="Arial"/>
                        <a:cs typeface="Arial"/>
                        <a:sym typeface="Arial"/>
                      </a:endParaRPr>
                    </a:p>
                  </a:txBody>
                  <a:tcPr marT="0" marB="0" marR="36825" marL="36825">
                    <a:solidFill>
                      <a:srgbClr val="D8D8D8"/>
                    </a:solidFill>
                  </a:tcPr>
                </a:tc>
              </a:tr>
              <a:tr h="226575">
                <a:tc>
                  <a:txBody>
                    <a:bodyPr/>
                    <a:lstStyle/>
                    <a:p>
                      <a:pPr indent="0" lvl="0" marL="0" marR="0" rtl="0" algn="l">
                        <a:spcBef>
                          <a:spcPts val="0"/>
                        </a:spcBef>
                        <a:spcAft>
                          <a:spcPts val="0"/>
                        </a:spcAft>
                        <a:buNone/>
                      </a:pPr>
                      <a:r>
                        <a:t/>
                      </a:r>
                      <a:endParaRPr sz="1600">
                        <a:latin typeface="Arial"/>
                        <a:ea typeface="Arial"/>
                        <a:cs typeface="Arial"/>
                        <a:sym typeface="Arial"/>
                      </a:endParaRPr>
                    </a:p>
                  </a:txBody>
                  <a:tcPr marT="0" marB="0" marR="36825" marL="36825"/>
                </a:tc>
                <a:tc>
                  <a:txBody>
                    <a:bodyPr/>
                    <a:lstStyle/>
                    <a:p>
                      <a:pPr indent="0" lvl="0" marL="0" marR="0" rtl="0" algn="ctr">
                        <a:lnSpc>
                          <a:spcPct val="100000"/>
                        </a:lnSpc>
                        <a:spcBef>
                          <a:spcPts val="0"/>
                        </a:spcBef>
                        <a:spcAft>
                          <a:spcPts val="0"/>
                        </a:spcAft>
                        <a:buClr>
                          <a:schemeClr val="dk1"/>
                        </a:buClr>
                        <a:buSzPts val="1600"/>
                        <a:buFont typeface="Arial"/>
                        <a:buNone/>
                      </a:pPr>
                      <a:r>
                        <a:rPr lang="en-US" sz="1600"/>
                        <a:t>25%-50%</a:t>
                      </a:r>
                      <a:endParaRPr sz="1600">
                        <a:latin typeface="Arial"/>
                        <a:ea typeface="Arial"/>
                        <a:cs typeface="Arial"/>
                        <a:sym typeface="Arial"/>
                      </a:endParaRPr>
                    </a:p>
                  </a:txBody>
                  <a:tcPr marT="0" marB="0" marR="36825" marL="36825">
                    <a:solidFill>
                      <a:srgbClr val="D8D8D8"/>
                    </a:solidFill>
                  </a:tcPr>
                </a:tc>
              </a:tr>
              <a:tr h="226575">
                <a:tc>
                  <a:txBody>
                    <a:bodyPr/>
                    <a:lstStyle/>
                    <a:p>
                      <a:pPr indent="0" lvl="0" marL="0" marR="0" rtl="0" algn="l">
                        <a:spcBef>
                          <a:spcPts val="0"/>
                        </a:spcBef>
                        <a:spcAft>
                          <a:spcPts val="0"/>
                        </a:spcAft>
                        <a:buNone/>
                      </a:pPr>
                      <a:r>
                        <a:t/>
                      </a:r>
                      <a:endParaRPr sz="1600">
                        <a:latin typeface="Arial"/>
                        <a:ea typeface="Arial"/>
                        <a:cs typeface="Arial"/>
                        <a:sym typeface="Arial"/>
                      </a:endParaRPr>
                    </a:p>
                  </a:txBody>
                  <a:tcPr marT="0" marB="0" marR="36825" marL="36825"/>
                </a:tc>
                <a:tc>
                  <a:txBody>
                    <a:bodyPr/>
                    <a:lstStyle/>
                    <a:p>
                      <a:pPr indent="0" lvl="0" marL="0" marR="0" rtl="0" algn="ctr">
                        <a:lnSpc>
                          <a:spcPct val="100000"/>
                        </a:lnSpc>
                        <a:spcBef>
                          <a:spcPts val="0"/>
                        </a:spcBef>
                        <a:spcAft>
                          <a:spcPts val="0"/>
                        </a:spcAft>
                        <a:buClr>
                          <a:schemeClr val="dk1"/>
                        </a:buClr>
                        <a:buSzPts val="1600"/>
                        <a:buFont typeface="Arial"/>
                        <a:buNone/>
                      </a:pPr>
                      <a:r>
                        <a:rPr lang="en-US" sz="1600"/>
                        <a:t>0-25%</a:t>
                      </a:r>
                      <a:endParaRPr sz="1600">
                        <a:latin typeface="Arial"/>
                        <a:ea typeface="Arial"/>
                        <a:cs typeface="Arial"/>
                        <a:sym typeface="Arial"/>
                      </a:endParaRPr>
                    </a:p>
                  </a:txBody>
                  <a:tcPr marT="0" marB="0" marR="36825" marL="36825">
                    <a:solidFill>
                      <a:srgbClr val="D8D8D8"/>
                    </a:solidFill>
                  </a:tcPr>
                </a:tc>
              </a:tr>
              <a:tr h="226575">
                <a:tc>
                  <a:txBody>
                    <a:bodyPr/>
                    <a:lstStyle/>
                    <a:p>
                      <a:pPr indent="0" lvl="0" marL="0" marR="0" rtl="0" algn="l">
                        <a:spcBef>
                          <a:spcPts val="0"/>
                        </a:spcBef>
                        <a:spcAft>
                          <a:spcPts val="0"/>
                        </a:spcAft>
                        <a:buNone/>
                      </a:pPr>
                      <a:r>
                        <a:t/>
                      </a:r>
                      <a:endParaRPr sz="1600">
                        <a:latin typeface="Arial"/>
                        <a:ea typeface="Arial"/>
                        <a:cs typeface="Arial"/>
                        <a:sym typeface="Arial"/>
                      </a:endParaRPr>
                    </a:p>
                  </a:txBody>
                  <a:tcPr marT="0" marB="0" marR="36825" marL="36825"/>
                </a:tc>
                <a:tc>
                  <a:txBody>
                    <a:bodyPr/>
                    <a:lstStyle/>
                    <a:p>
                      <a:pPr indent="0" lvl="0" marL="0" marR="0" rtl="0" algn="ctr">
                        <a:lnSpc>
                          <a:spcPct val="100000"/>
                        </a:lnSpc>
                        <a:spcBef>
                          <a:spcPts val="0"/>
                        </a:spcBef>
                        <a:spcAft>
                          <a:spcPts val="0"/>
                        </a:spcAft>
                        <a:buClr>
                          <a:schemeClr val="dk1"/>
                        </a:buClr>
                        <a:buSzPts val="1600"/>
                        <a:buFont typeface="Arial"/>
                        <a:buNone/>
                      </a:pPr>
                      <a:r>
                        <a:rPr lang="en-US" sz="1600"/>
                        <a:t>Not sure</a:t>
                      </a:r>
                      <a:endParaRPr sz="1600">
                        <a:latin typeface="Arial"/>
                        <a:ea typeface="Arial"/>
                        <a:cs typeface="Arial"/>
                        <a:sym typeface="Arial"/>
                      </a:endParaRPr>
                    </a:p>
                  </a:txBody>
                  <a:tcPr marT="0" marB="0" marR="36825" marL="36825">
                    <a:solidFill>
                      <a:srgbClr val="D8D8D8"/>
                    </a:solidFill>
                  </a:tcPr>
                </a:tc>
              </a:tr>
            </a:tbl>
          </a:graphicData>
        </a:graphic>
      </p:graphicFrame>
      <p:graphicFrame>
        <p:nvGraphicFramePr>
          <p:cNvPr id="188" name="Google Shape;188;p25"/>
          <p:cNvGraphicFramePr/>
          <p:nvPr/>
        </p:nvGraphicFramePr>
        <p:xfrm>
          <a:off x="519114" y="3554512"/>
          <a:ext cx="3000000" cy="3000000"/>
        </p:xfrm>
        <a:graphic>
          <a:graphicData uri="http://schemas.openxmlformats.org/drawingml/2006/table">
            <a:tbl>
              <a:tblPr bandRow="1" firstCol="1" firstRow="1">
                <a:noFill/>
                <a:tableStyleId>{9C43A7A7-D1B7-4F21-B11E-72112995E313}</a:tableStyleId>
              </a:tblPr>
              <a:tblGrid>
                <a:gridCol w="1522025"/>
                <a:gridCol w="7915650"/>
              </a:tblGrid>
              <a:tr h="203200">
                <a:tc>
                  <a:txBody>
                    <a:bodyPr/>
                    <a:lstStyle/>
                    <a:p>
                      <a:pPr indent="0" lvl="0" marL="0" marR="0" rtl="0" algn="l">
                        <a:spcBef>
                          <a:spcPts val="0"/>
                        </a:spcBef>
                        <a:spcAft>
                          <a:spcPts val="0"/>
                        </a:spcAft>
                        <a:buNone/>
                      </a:pPr>
                      <a:r>
                        <a:rPr lang="en-US" sz="1600"/>
                        <a:t># of FTE</a:t>
                      </a:r>
                      <a:endParaRPr sz="2000">
                        <a:latin typeface="Calibri"/>
                        <a:ea typeface="Calibri"/>
                        <a:cs typeface="Calibri"/>
                        <a:sym typeface="Calibri"/>
                      </a:endParaRPr>
                    </a:p>
                  </a:txBody>
                  <a:tcPr marT="0" marB="0" marR="68575" marL="68575">
                    <a:solidFill>
                      <a:srgbClr val="D8D8D8"/>
                    </a:solidFill>
                  </a:tcPr>
                </a:tc>
                <a:tc>
                  <a:txBody>
                    <a:bodyPr/>
                    <a:lstStyle/>
                    <a:p>
                      <a:pPr indent="0" lvl="0" marL="0" marR="0" rtl="0" algn="l">
                        <a:spcBef>
                          <a:spcPts val="0"/>
                        </a:spcBef>
                        <a:spcAft>
                          <a:spcPts val="0"/>
                        </a:spcAft>
                        <a:buNone/>
                      </a:pPr>
                      <a:r>
                        <a:rPr lang="en-US" sz="1600"/>
                        <a:t>Role</a:t>
                      </a:r>
                      <a:endParaRPr sz="2000">
                        <a:latin typeface="Calibri"/>
                        <a:ea typeface="Calibri"/>
                        <a:cs typeface="Calibri"/>
                        <a:sym typeface="Calibri"/>
                      </a:endParaRPr>
                    </a:p>
                  </a:txBody>
                  <a:tcPr marT="0" marB="0" marR="68575" marL="68575">
                    <a:solidFill>
                      <a:srgbClr val="D8D8D8"/>
                    </a:solidFill>
                  </a:tcPr>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68575" marL="68575"/>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68575" marL="68575"/>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68575" marL="68575"/>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68575" marL="68575"/>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68575" marL="68575"/>
                </a:tc>
              </a:tr>
              <a:tr h="203200">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1600"/>
                        <a:t> </a:t>
                      </a:r>
                      <a:endParaRPr sz="2000">
                        <a:latin typeface="Calibri"/>
                        <a:ea typeface="Calibri"/>
                        <a:cs typeface="Calibri"/>
                        <a:sym typeface="Calibri"/>
                      </a:endParaRPr>
                    </a:p>
                  </a:txBody>
                  <a:tcPr marT="0" marB="0" marR="68575" marL="68575"/>
                </a:tc>
              </a:tr>
            </a:tbl>
          </a:graphicData>
        </a:graphic>
      </p:graphicFrame>
      <p:sp>
        <p:nvSpPr>
          <p:cNvPr id="189" name="Google Shape;189;p25"/>
          <p:cNvSpPr/>
          <p:nvPr/>
        </p:nvSpPr>
        <p:spPr>
          <a:xfrm>
            <a:off x="519114" y="3105859"/>
            <a:ext cx="4701608" cy="323141"/>
          </a:xfrm>
          <a:prstGeom prst="rect">
            <a:avLst/>
          </a:prstGeom>
          <a:noFill/>
          <a:ln>
            <a:noFill/>
          </a:ln>
        </p:spPr>
        <p:txBody>
          <a:bodyPr anchorCtr="0" anchor="ctr" bIns="0" lIns="0" spcFirstLastPara="1" rIns="0" wrap="square" tIns="76175">
            <a:noAutofit/>
          </a:bodyPr>
          <a:lstStyle/>
          <a:p>
            <a:pPr indent="0" lvl="0" marL="0" marR="0" rtl="0" algn="l">
              <a:lnSpc>
                <a:spcPct val="100000"/>
              </a:lnSpc>
              <a:spcBef>
                <a:spcPts val="0"/>
              </a:spcBef>
              <a:spcAft>
                <a:spcPts val="0"/>
              </a:spcAft>
              <a:buClr>
                <a:srgbClr val="2F5496"/>
              </a:buClr>
              <a:buSzPts val="1600"/>
              <a:buFont typeface="Arial"/>
              <a:buNone/>
            </a:pPr>
            <a:r>
              <a:rPr b="1" i="0" lang="en-US" sz="1600" u="none" cap="none" strike="noStrike">
                <a:solidFill>
                  <a:srgbClr val="2F5496"/>
                </a:solidFill>
                <a:latin typeface="Arial"/>
                <a:ea typeface="Arial"/>
                <a:cs typeface="Arial"/>
                <a:sym typeface="Arial"/>
              </a:rPr>
              <a:t>Number of staff and roles assigned to the PMO?</a:t>
            </a:r>
            <a:endParaRPr/>
          </a:p>
        </p:txBody>
      </p:sp>
      <p:sp>
        <p:nvSpPr>
          <p:cNvPr id="190" name="Google Shape;190;p25"/>
          <p:cNvSpPr/>
          <p:nvPr/>
        </p:nvSpPr>
        <p:spPr>
          <a:xfrm>
            <a:off x="474663" y="1241261"/>
            <a:ext cx="3925498" cy="323141"/>
          </a:xfrm>
          <a:prstGeom prst="rect">
            <a:avLst/>
          </a:prstGeom>
          <a:noFill/>
          <a:ln>
            <a:noFill/>
          </a:ln>
        </p:spPr>
        <p:txBody>
          <a:bodyPr anchorCtr="0" anchor="ctr" bIns="0" lIns="0" spcFirstLastPara="1" rIns="0" wrap="square" tIns="76175">
            <a:noAutofit/>
          </a:bodyPr>
          <a:lstStyle/>
          <a:p>
            <a:pPr indent="0" lvl="0" marL="0" marR="0" rtl="0" algn="l">
              <a:lnSpc>
                <a:spcPct val="100000"/>
              </a:lnSpc>
              <a:spcBef>
                <a:spcPts val="0"/>
              </a:spcBef>
              <a:spcAft>
                <a:spcPts val="0"/>
              </a:spcAft>
              <a:buClr>
                <a:srgbClr val="2F5496"/>
              </a:buClr>
              <a:buSzPts val="1600"/>
              <a:buFont typeface="Arial"/>
              <a:buNone/>
            </a:pPr>
            <a:r>
              <a:rPr b="1" i="0" lang="en-US" sz="1600" u="none" cap="none" strike="noStrike">
                <a:solidFill>
                  <a:srgbClr val="2F5496"/>
                </a:solidFill>
                <a:latin typeface="Arial"/>
                <a:ea typeface="Arial"/>
                <a:cs typeface="Arial"/>
                <a:sym typeface="Arial"/>
              </a:rPr>
              <a:t>% of Your Projects Completed On Time?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idx="4294967295" type="ctrTitle"/>
          </p:nvPr>
        </p:nvSpPr>
        <p:spPr>
          <a:xfrm>
            <a:off x="2209800" y="2069992"/>
            <a:ext cx="7772400" cy="6463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CAPABILITY MATURITY MODELS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idx="4294967295" type="title"/>
          </p:nvPr>
        </p:nvSpPr>
        <p:spPr>
          <a:xfrm>
            <a:off x="277433" y="216934"/>
            <a:ext cx="8943975" cy="523220"/>
          </a:xfrm>
          <a:prstGeom prst="rect">
            <a:avLst/>
          </a:prstGeom>
          <a:noFill/>
          <a:ln>
            <a:noFill/>
          </a:ln>
        </p:spPr>
        <p:txBody>
          <a:bodyPr anchorCtr="0" anchor="ctr" bIns="45700" lIns="45700" spcFirstLastPara="1" rIns="45700" wrap="square" tIns="45700">
            <a:spAutoFit/>
          </a:bodyPr>
          <a:lstStyle/>
          <a:p>
            <a:pPr indent="0" lvl="0" marL="0" rtl="0" algn="l">
              <a:spcBef>
                <a:spcPts val="0"/>
              </a:spcBef>
              <a:spcAft>
                <a:spcPts val="0"/>
              </a:spcAft>
              <a:buClr>
                <a:schemeClr val="accent1"/>
              </a:buClr>
              <a:buSzPts val="2800"/>
              <a:buFont typeface="Arial"/>
              <a:buNone/>
            </a:pPr>
            <a:r>
              <a:rPr b="1" lang="en-US" sz="2800"/>
              <a:t>CAPABILITY MATURITY MODEL</a:t>
            </a:r>
            <a:endParaRPr/>
          </a:p>
        </p:txBody>
      </p:sp>
      <p:sp>
        <p:nvSpPr>
          <p:cNvPr id="203" name="Google Shape;203;p27"/>
          <p:cNvSpPr/>
          <p:nvPr/>
        </p:nvSpPr>
        <p:spPr>
          <a:xfrm>
            <a:off x="568969" y="1471674"/>
            <a:ext cx="3257963" cy="156966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600">
                <a:solidFill>
                  <a:srgbClr val="000000"/>
                </a:solidFill>
                <a:latin typeface="Arial"/>
                <a:ea typeface="Arial"/>
                <a:cs typeface="Arial"/>
                <a:sym typeface="Arial"/>
              </a:rPr>
              <a:t>The Capability Maturity Model® (CMM®) for software maintained by the Software Engineering Institute (SEI) is a widely accepted set of guidelines for developing high-performance organizations</a:t>
            </a:r>
            <a:endParaRPr sz="1600">
              <a:solidFill>
                <a:schemeClr val="dk1"/>
              </a:solidFill>
              <a:latin typeface="Arial"/>
              <a:ea typeface="Arial"/>
              <a:cs typeface="Arial"/>
              <a:sym typeface="Arial"/>
            </a:endParaRPr>
          </a:p>
        </p:txBody>
      </p:sp>
      <p:sp>
        <p:nvSpPr>
          <p:cNvPr id="204" name="Google Shape;204;p27"/>
          <p:cNvSpPr txBox="1"/>
          <p:nvPr/>
        </p:nvSpPr>
        <p:spPr>
          <a:xfrm rot="-5400000">
            <a:off x="3730591" y="5419083"/>
            <a:ext cx="888477" cy="822960"/>
          </a:xfrm>
          <a:prstGeom prst="rect">
            <a:avLst/>
          </a:prstGeom>
          <a:solidFill>
            <a:srgbClr val="BFBFBF"/>
          </a:solidFill>
          <a:ln cap="flat" cmpd="sng" w="9525">
            <a:solidFill>
              <a:schemeClr val="dk1"/>
            </a:solidFill>
            <a:prstDash val="solid"/>
            <a:round/>
            <a:headEnd len="sm" w="sm" type="none"/>
            <a:tailEnd len="sm" w="sm" type="none"/>
          </a:ln>
        </p:spPr>
        <p:txBody>
          <a:bodyPr anchorCtr="0" anchor="ctr" bIns="0" lIns="45700" spcFirstLastPara="1" rIns="45700" wrap="square" tIns="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Level 1</a:t>
            </a:r>
            <a:endParaRPr/>
          </a:p>
          <a:p>
            <a:pPr indent="0" lvl="0" marL="0" marR="0" rtl="0" algn="ctr">
              <a:spcBef>
                <a:spcPts val="0"/>
              </a:spcBef>
              <a:spcAft>
                <a:spcPts val="0"/>
              </a:spcAft>
              <a:buNone/>
            </a:pPr>
            <a:r>
              <a:rPr b="1" lang="en-US" sz="1400">
                <a:solidFill>
                  <a:schemeClr val="dk1"/>
                </a:solidFill>
                <a:latin typeface="Arial"/>
                <a:ea typeface="Arial"/>
                <a:cs typeface="Arial"/>
                <a:sym typeface="Arial"/>
              </a:rPr>
              <a:t>AD-HOC</a:t>
            </a:r>
            <a:endParaRPr/>
          </a:p>
        </p:txBody>
      </p:sp>
      <p:sp>
        <p:nvSpPr>
          <p:cNvPr id="205" name="Google Shape;205;p27"/>
          <p:cNvSpPr txBox="1"/>
          <p:nvPr/>
        </p:nvSpPr>
        <p:spPr>
          <a:xfrm>
            <a:off x="4537761" y="5386324"/>
            <a:ext cx="7222440" cy="888479"/>
          </a:xfrm>
          <a:prstGeom prst="rect">
            <a:avLst/>
          </a:prstGeom>
          <a:solidFill>
            <a:srgbClr val="F2F2F2"/>
          </a:solidFill>
          <a:ln cap="flat" cmpd="sng" w="9525">
            <a:solidFill>
              <a:schemeClr val="dk1"/>
            </a:solidFill>
            <a:prstDash val="solid"/>
            <a:round/>
            <a:headEnd len="sm" w="sm" type="none"/>
            <a:tailEnd len="sm" w="sm" type="none"/>
          </a:ln>
        </p:spPr>
        <p:txBody>
          <a:bodyPr anchorCtr="0" anchor="ctr" bIns="0" lIns="45700" spcFirstLastPara="1" rIns="45700" wrap="square" tIns="0">
            <a:noAutofit/>
          </a:bodyPr>
          <a:lstStyle/>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No required processes</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Project controls are not in place </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Events occur randomly or chaotically</a:t>
            </a:r>
            <a:endParaRPr/>
          </a:p>
        </p:txBody>
      </p:sp>
      <p:sp>
        <p:nvSpPr>
          <p:cNvPr id="206" name="Google Shape;206;p27"/>
          <p:cNvSpPr txBox="1"/>
          <p:nvPr/>
        </p:nvSpPr>
        <p:spPr>
          <a:xfrm rot="-5400000">
            <a:off x="4268128" y="4297805"/>
            <a:ext cx="1354073" cy="822960"/>
          </a:xfrm>
          <a:prstGeom prst="rect">
            <a:avLst/>
          </a:prstGeom>
          <a:solidFill>
            <a:srgbClr val="BFBFBF"/>
          </a:solidFill>
          <a:ln cap="flat" cmpd="sng" w="9525">
            <a:solidFill>
              <a:schemeClr val="dk1"/>
            </a:solidFill>
            <a:prstDash val="solid"/>
            <a:round/>
            <a:headEnd len="sm" w="sm" type="none"/>
            <a:tailEnd len="sm" w="sm" type="none"/>
          </a:ln>
        </p:spPr>
        <p:txBody>
          <a:bodyPr anchorCtr="0" anchor="ctr" bIns="0" lIns="45700" spcFirstLastPara="1" rIns="45700" wrap="square" tIns="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Level 2</a:t>
            </a:r>
            <a:endParaRPr/>
          </a:p>
          <a:p>
            <a:pPr indent="0" lvl="0" marL="0" marR="0" rtl="0" algn="ctr">
              <a:spcBef>
                <a:spcPts val="0"/>
              </a:spcBef>
              <a:spcAft>
                <a:spcPts val="0"/>
              </a:spcAft>
              <a:buNone/>
            </a:pPr>
            <a:r>
              <a:rPr b="1" lang="en-US" sz="1400">
                <a:solidFill>
                  <a:schemeClr val="dk1"/>
                </a:solidFill>
                <a:latin typeface="Arial"/>
                <a:ea typeface="Arial"/>
                <a:cs typeface="Arial"/>
                <a:sym typeface="Arial"/>
              </a:rPr>
              <a:t>REPEATABLE</a:t>
            </a:r>
            <a:endParaRPr/>
          </a:p>
        </p:txBody>
      </p:sp>
      <p:sp>
        <p:nvSpPr>
          <p:cNvPr id="207" name="Google Shape;207;p27"/>
          <p:cNvSpPr txBox="1"/>
          <p:nvPr/>
        </p:nvSpPr>
        <p:spPr>
          <a:xfrm>
            <a:off x="5363564" y="4034273"/>
            <a:ext cx="6396638" cy="1354074"/>
          </a:xfrm>
          <a:prstGeom prst="rect">
            <a:avLst/>
          </a:prstGeom>
          <a:solidFill>
            <a:srgbClr val="F2F2F2"/>
          </a:solidFill>
          <a:ln cap="flat" cmpd="sng" w="9525">
            <a:solidFill>
              <a:schemeClr val="dk1"/>
            </a:solidFill>
            <a:prstDash val="solid"/>
            <a:round/>
            <a:headEnd len="sm" w="sm" type="none"/>
            <a:tailEnd len="sm" w="sm" type="none"/>
          </a:ln>
        </p:spPr>
        <p:txBody>
          <a:bodyPr anchorCtr="0" anchor="ctr" bIns="0" lIns="45700" spcFirstLastPara="1" rIns="45700" wrap="square" tIns="0">
            <a:noAutofit/>
          </a:bodyPr>
          <a:lstStyle/>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Processes are defined and maintained at the individual/project level</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Manage requirements</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Plan and track projects</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Manage product configurations and suppliers</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Measure projects</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Assist and assure policy compliance</a:t>
            </a:r>
            <a:endParaRPr/>
          </a:p>
        </p:txBody>
      </p:sp>
      <p:sp>
        <p:nvSpPr>
          <p:cNvPr id="208" name="Google Shape;208;p27"/>
          <p:cNvSpPr txBox="1"/>
          <p:nvPr/>
        </p:nvSpPr>
        <p:spPr>
          <a:xfrm rot="-5400000">
            <a:off x="5136907" y="2977446"/>
            <a:ext cx="1276272" cy="822960"/>
          </a:xfrm>
          <a:prstGeom prst="rect">
            <a:avLst/>
          </a:prstGeom>
          <a:solidFill>
            <a:srgbClr val="BFBFBF"/>
          </a:solidFill>
          <a:ln cap="flat" cmpd="sng" w="9525">
            <a:solidFill>
              <a:schemeClr val="dk1"/>
            </a:solidFill>
            <a:prstDash val="solid"/>
            <a:round/>
            <a:headEnd len="sm" w="sm" type="none"/>
            <a:tailEnd len="sm" w="sm" type="none"/>
          </a:ln>
        </p:spPr>
        <p:txBody>
          <a:bodyPr anchorCtr="0" anchor="ctr" bIns="0" lIns="45700" spcFirstLastPara="1" rIns="45700" wrap="square" tIns="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Level 3</a:t>
            </a:r>
            <a:endParaRPr/>
          </a:p>
          <a:p>
            <a:pPr indent="0" lvl="0" marL="0" marR="0" rtl="0" algn="ctr">
              <a:spcBef>
                <a:spcPts val="0"/>
              </a:spcBef>
              <a:spcAft>
                <a:spcPts val="0"/>
              </a:spcAft>
              <a:buNone/>
            </a:pPr>
            <a:r>
              <a:rPr b="1" lang="en-US" sz="1400">
                <a:solidFill>
                  <a:schemeClr val="dk1"/>
                </a:solidFill>
                <a:latin typeface="Arial"/>
                <a:ea typeface="Arial"/>
                <a:cs typeface="Arial"/>
                <a:sym typeface="Arial"/>
              </a:rPr>
              <a:t>DEFINED</a:t>
            </a:r>
            <a:endParaRPr/>
          </a:p>
        </p:txBody>
      </p:sp>
      <p:sp>
        <p:nvSpPr>
          <p:cNvPr id="209" name="Google Shape;209;p27"/>
          <p:cNvSpPr txBox="1"/>
          <p:nvPr/>
        </p:nvSpPr>
        <p:spPr>
          <a:xfrm>
            <a:off x="6192874" y="2751265"/>
            <a:ext cx="5567328" cy="1276271"/>
          </a:xfrm>
          <a:prstGeom prst="rect">
            <a:avLst/>
          </a:prstGeom>
          <a:solidFill>
            <a:srgbClr val="F2F2F2"/>
          </a:solidFill>
          <a:ln cap="flat" cmpd="sng" w="9525">
            <a:solidFill>
              <a:schemeClr val="dk1"/>
            </a:solidFill>
            <a:prstDash val="solid"/>
            <a:round/>
            <a:headEnd len="sm" w="sm" type="none"/>
            <a:tailEnd len="sm" w="sm" type="none"/>
          </a:ln>
        </p:spPr>
        <p:txBody>
          <a:bodyPr anchorCtr="0" anchor="ctr" bIns="0" lIns="45700" spcFirstLastPara="1" rIns="45700" wrap="square" tIns="0">
            <a:noAutofit/>
          </a:bodyPr>
          <a:lstStyle/>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Processes are qualitatively defined and institutionalized</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Establish improvement infrastructures</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Collect process-level data</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Define, deploy, and manage common processes</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Provide organization-wide training</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Coordinate with non-software groups</a:t>
            </a:r>
            <a:endParaRPr/>
          </a:p>
        </p:txBody>
      </p:sp>
      <p:sp>
        <p:nvSpPr>
          <p:cNvPr id="210" name="Google Shape;210;p27"/>
          <p:cNvSpPr txBox="1"/>
          <p:nvPr/>
        </p:nvSpPr>
        <p:spPr>
          <a:xfrm>
            <a:off x="7003285" y="1718609"/>
            <a:ext cx="4756916" cy="1031970"/>
          </a:xfrm>
          <a:prstGeom prst="rect">
            <a:avLst/>
          </a:prstGeom>
          <a:solidFill>
            <a:srgbClr val="F2F2F2"/>
          </a:solidFill>
          <a:ln cap="flat" cmpd="sng" w="9525">
            <a:solidFill>
              <a:schemeClr val="dk1"/>
            </a:solidFill>
            <a:prstDash val="solid"/>
            <a:round/>
            <a:headEnd len="sm" w="sm" type="none"/>
            <a:tailEnd len="sm" w="sm" type="none"/>
          </a:ln>
        </p:spPr>
        <p:txBody>
          <a:bodyPr anchorCtr="0" anchor="ctr" bIns="0" lIns="45700" spcFirstLastPara="1" rIns="45700" wrap="square" tIns="0">
            <a:noAutofit/>
          </a:bodyPr>
          <a:lstStyle/>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Processes are quantitatively measured and managed</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Establish capability baselines</a:t>
            </a:r>
            <a:endParaRPr/>
          </a:p>
        </p:txBody>
      </p:sp>
      <p:sp>
        <p:nvSpPr>
          <p:cNvPr id="211" name="Google Shape;211;p27"/>
          <p:cNvSpPr txBox="1"/>
          <p:nvPr/>
        </p:nvSpPr>
        <p:spPr>
          <a:xfrm rot="-5400000">
            <a:off x="6836431" y="728106"/>
            <a:ext cx="1156667" cy="822961"/>
          </a:xfrm>
          <a:prstGeom prst="rect">
            <a:avLst/>
          </a:prstGeom>
          <a:solidFill>
            <a:srgbClr val="BFBFBF"/>
          </a:solidFill>
          <a:ln cap="flat" cmpd="sng" w="9525">
            <a:solidFill>
              <a:schemeClr val="dk1"/>
            </a:solidFill>
            <a:prstDash val="solid"/>
            <a:round/>
            <a:headEnd len="sm" w="sm" type="none"/>
            <a:tailEnd len="sm" w="sm" type="none"/>
          </a:ln>
        </p:spPr>
        <p:txBody>
          <a:bodyPr anchorCtr="0" anchor="ctr" bIns="0" lIns="45700" spcFirstLastPara="1" rIns="45700" wrap="square" tIns="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Level 5</a:t>
            </a:r>
            <a:endParaRPr/>
          </a:p>
          <a:p>
            <a:pPr indent="0" lvl="0" marL="0" marR="0" rtl="0" algn="ctr">
              <a:spcBef>
                <a:spcPts val="0"/>
              </a:spcBef>
              <a:spcAft>
                <a:spcPts val="0"/>
              </a:spcAft>
              <a:buNone/>
            </a:pPr>
            <a:r>
              <a:rPr b="1" lang="en-US" sz="1400">
                <a:solidFill>
                  <a:schemeClr val="dk1"/>
                </a:solidFill>
                <a:latin typeface="Arial"/>
                <a:ea typeface="Arial"/>
                <a:cs typeface="Arial"/>
                <a:sym typeface="Arial"/>
              </a:rPr>
              <a:t>OPTIMIZING</a:t>
            </a:r>
            <a:endParaRPr/>
          </a:p>
        </p:txBody>
      </p:sp>
      <p:sp>
        <p:nvSpPr>
          <p:cNvPr id="212" name="Google Shape;212;p27"/>
          <p:cNvSpPr txBox="1"/>
          <p:nvPr/>
        </p:nvSpPr>
        <p:spPr>
          <a:xfrm>
            <a:off x="7826245" y="561255"/>
            <a:ext cx="3933956" cy="1155031"/>
          </a:xfrm>
          <a:prstGeom prst="rect">
            <a:avLst/>
          </a:prstGeom>
          <a:solidFill>
            <a:srgbClr val="F2F2F2"/>
          </a:solidFill>
          <a:ln cap="flat" cmpd="sng" w="9525">
            <a:solidFill>
              <a:schemeClr val="dk1"/>
            </a:solidFill>
            <a:prstDash val="solid"/>
            <a:round/>
            <a:headEnd len="sm" w="sm" type="none"/>
            <a:tailEnd len="sm" w="sm" type="none"/>
          </a:ln>
        </p:spPr>
        <p:txBody>
          <a:bodyPr anchorCtr="0" anchor="ctr" bIns="0" lIns="45700" spcFirstLastPara="1" rIns="45700" wrap="square" tIns="0">
            <a:noAutofit/>
          </a:bodyPr>
          <a:lstStyle/>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Improvements are fed back into the process</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The process is constantly changing</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Develop change infrastructure</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Evaluate and deploy improvements</a:t>
            </a:r>
            <a:endParaRPr/>
          </a:p>
          <a:p>
            <a:pPr indent="-111125" lvl="0" marL="111125"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Eliminate causes of defects</a:t>
            </a:r>
            <a:endParaRPr/>
          </a:p>
        </p:txBody>
      </p:sp>
      <p:sp>
        <p:nvSpPr>
          <p:cNvPr id="213" name="Google Shape;213;p27"/>
          <p:cNvSpPr/>
          <p:nvPr/>
        </p:nvSpPr>
        <p:spPr>
          <a:xfrm rot="-3371274">
            <a:off x="1689005" y="2615443"/>
            <a:ext cx="5920284" cy="1005840"/>
          </a:xfrm>
          <a:prstGeom prst="lef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1100">
                <a:solidFill>
                  <a:schemeClr val="dk1"/>
                </a:solidFill>
                <a:latin typeface="Arial"/>
                <a:ea typeface="Arial"/>
                <a:cs typeface="Arial"/>
                <a:sym typeface="Arial"/>
              </a:rPr>
              <a:t>Lower..............................QUALITY..............................Higher</a:t>
            </a:r>
            <a:endParaRPr/>
          </a:p>
          <a:p>
            <a:pPr indent="0" lvl="0" marL="0" marR="0" rtl="0" algn="ctr">
              <a:spcBef>
                <a:spcPts val="0"/>
              </a:spcBef>
              <a:spcAft>
                <a:spcPts val="0"/>
              </a:spcAft>
              <a:buNone/>
            </a:pPr>
            <a:r>
              <a:rPr lang="en-US" sz="1100">
                <a:solidFill>
                  <a:schemeClr val="dk1"/>
                </a:solidFill>
                <a:latin typeface="Arial"/>
                <a:ea typeface="Arial"/>
                <a:cs typeface="Arial"/>
                <a:sym typeface="Arial"/>
              </a:rPr>
              <a:t>Higher................................RISKS.................................Lower</a:t>
            </a:r>
            <a:endParaRPr/>
          </a:p>
          <a:p>
            <a:pPr indent="0" lvl="0" marL="0" marR="0" rtl="0" algn="ctr">
              <a:spcBef>
                <a:spcPts val="0"/>
              </a:spcBef>
              <a:spcAft>
                <a:spcPts val="0"/>
              </a:spcAft>
              <a:buNone/>
            </a:pPr>
            <a:r>
              <a:rPr lang="en-US" sz="1100">
                <a:solidFill>
                  <a:schemeClr val="dk1"/>
                </a:solidFill>
                <a:latin typeface="Arial"/>
                <a:ea typeface="Arial"/>
                <a:cs typeface="Arial"/>
                <a:sym typeface="Arial"/>
              </a:rPr>
              <a:t>Higher...............................COSTS............................... Lower</a:t>
            </a:r>
            <a:endParaRPr/>
          </a:p>
        </p:txBody>
      </p:sp>
      <p:sp>
        <p:nvSpPr>
          <p:cNvPr id="214" name="Google Shape;214;p27"/>
          <p:cNvSpPr txBox="1"/>
          <p:nvPr/>
        </p:nvSpPr>
        <p:spPr>
          <a:xfrm rot="-5400000">
            <a:off x="6075819" y="1820791"/>
            <a:ext cx="1031969" cy="822960"/>
          </a:xfrm>
          <a:prstGeom prst="rect">
            <a:avLst/>
          </a:prstGeom>
          <a:solidFill>
            <a:srgbClr val="BFBFBF"/>
          </a:solidFill>
          <a:ln cap="flat" cmpd="sng" w="9525">
            <a:solidFill>
              <a:schemeClr val="dk1"/>
            </a:solidFill>
            <a:prstDash val="solid"/>
            <a:round/>
            <a:headEnd len="sm" w="sm" type="none"/>
            <a:tailEnd len="sm" w="sm" type="none"/>
          </a:ln>
        </p:spPr>
        <p:txBody>
          <a:bodyPr anchorCtr="0" anchor="ctr" bIns="0" lIns="45700" spcFirstLastPara="1" rIns="45700" wrap="square" tIns="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Level 4</a:t>
            </a:r>
            <a:endParaRPr/>
          </a:p>
          <a:p>
            <a:pPr indent="0" lvl="0" marL="0" marR="0" rtl="0" algn="ctr">
              <a:spcBef>
                <a:spcPts val="0"/>
              </a:spcBef>
              <a:spcAft>
                <a:spcPts val="0"/>
              </a:spcAft>
              <a:buNone/>
            </a:pPr>
            <a:r>
              <a:rPr b="1" lang="en-US" sz="1400">
                <a:solidFill>
                  <a:schemeClr val="dk1"/>
                </a:solidFill>
                <a:latin typeface="Arial"/>
                <a:ea typeface="Arial"/>
                <a:cs typeface="Arial"/>
                <a:sym typeface="Arial"/>
              </a:rPr>
              <a:t>MANAGED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idx="4294967295" type="title"/>
          </p:nvPr>
        </p:nvSpPr>
        <p:spPr>
          <a:xfrm>
            <a:off x="783722" y="263853"/>
            <a:ext cx="11055352"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PMO CAPABILITY MATURITY MODEL</a:t>
            </a:r>
            <a:endParaRPr/>
          </a:p>
        </p:txBody>
      </p:sp>
      <p:grpSp>
        <p:nvGrpSpPr>
          <p:cNvPr id="221" name="Google Shape;221;p28"/>
          <p:cNvGrpSpPr/>
          <p:nvPr/>
        </p:nvGrpSpPr>
        <p:grpSpPr>
          <a:xfrm>
            <a:off x="303344" y="807392"/>
            <a:ext cx="7837747" cy="5569097"/>
            <a:chOff x="780865" y="807392"/>
            <a:chExt cx="7837747" cy="5280485"/>
          </a:xfrm>
        </p:grpSpPr>
        <p:sp>
          <p:nvSpPr>
            <p:cNvPr id="222" name="Google Shape;222;p28"/>
            <p:cNvSpPr txBox="1"/>
            <p:nvPr/>
          </p:nvSpPr>
          <p:spPr>
            <a:xfrm>
              <a:off x="3113619" y="807393"/>
              <a:ext cx="5504992" cy="881437"/>
            </a:xfrm>
            <a:prstGeom prst="rect">
              <a:avLst/>
            </a:prstGeom>
            <a:noFill/>
            <a:ln cap="flat" cmpd="sng" w="9525">
              <a:solidFill>
                <a:schemeClr val="dk1"/>
              </a:solidFill>
              <a:prstDash val="solid"/>
              <a:round/>
              <a:headEnd len="sm" w="sm" type="none"/>
              <a:tailEnd len="sm" w="sm" type="none"/>
            </a:ln>
          </p:spPr>
          <p:txBody>
            <a:bodyPr anchorCtr="0" anchor="ctr" bIns="27425" lIns="91425" spcFirstLastPara="1" rIns="27425" wrap="square" tIns="27425">
              <a:noAutofit/>
            </a:bodyPr>
            <a:lstStyle/>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Improvements are fed back into the process in a constant cycle</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Change operations provide a constant stream of min-projects</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Rapid strategy execution is the focus of enterprise programs</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Change management and communications are core capabilities of the EPMO</a:t>
              </a:r>
              <a:endParaRPr sz="1400">
                <a:solidFill>
                  <a:schemeClr val="dk1"/>
                </a:solidFill>
                <a:latin typeface="Arial"/>
                <a:ea typeface="Arial"/>
                <a:cs typeface="Arial"/>
                <a:sym typeface="Arial"/>
              </a:endParaRPr>
            </a:p>
          </p:txBody>
        </p:sp>
        <p:sp>
          <p:nvSpPr>
            <p:cNvPr id="223" name="Google Shape;223;p28"/>
            <p:cNvSpPr txBox="1"/>
            <p:nvPr/>
          </p:nvSpPr>
          <p:spPr>
            <a:xfrm rot="-5400000">
              <a:off x="2442123" y="1017277"/>
              <a:ext cx="881436" cy="461665"/>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0" spcFirstLastPara="1" rIns="0" wrap="square" tIns="45700">
              <a:sp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5</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OPTIMIZED</a:t>
              </a:r>
              <a:endParaRPr/>
            </a:p>
          </p:txBody>
        </p:sp>
        <p:sp>
          <p:nvSpPr>
            <p:cNvPr id="224" name="Google Shape;224;p28"/>
            <p:cNvSpPr txBox="1"/>
            <p:nvPr/>
          </p:nvSpPr>
          <p:spPr>
            <a:xfrm>
              <a:off x="2644745" y="1688830"/>
              <a:ext cx="5973866" cy="950881"/>
            </a:xfrm>
            <a:prstGeom prst="rect">
              <a:avLst/>
            </a:prstGeom>
            <a:noFill/>
            <a:ln cap="flat" cmpd="sng" w="9525">
              <a:solidFill>
                <a:schemeClr val="dk1"/>
              </a:solidFill>
              <a:prstDash val="solid"/>
              <a:round/>
              <a:headEnd len="sm" w="sm" type="none"/>
              <a:tailEnd len="sm" w="sm" type="none"/>
            </a:ln>
          </p:spPr>
          <p:txBody>
            <a:bodyPr anchorCtr="0" anchor="ctr" bIns="0" lIns="91425" spcFirstLastPara="1" rIns="0" wrap="square" tIns="0">
              <a:noAutofit/>
            </a:bodyPr>
            <a:lstStyle/>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Centers of competency improve workload management</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The portfolio is modeled and appropriately optimized, factoring in risk</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Baselines are set providing quantitative measures and variance</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Multiple methodologies exist and are used by all PMs</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Project costs and benefits realization are being tracked and reported</a:t>
              </a:r>
              <a:endParaRPr/>
            </a:p>
          </p:txBody>
        </p:sp>
        <p:sp>
          <p:nvSpPr>
            <p:cNvPr id="225" name="Google Shape;225;p28"/>
            <p:cNvSpPr txBox="1"/>
            <p:nvPr/>
          </p:nvSpPr>
          <p:spPr>
            <a:xfrm rot="-5400000">
              <a:off x="1938526" y="1933438"/>
              <a:ext cx="950880" cy="461665"/>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4</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MANAGED</a:t>
              </a:r>
              <a:endParaRPr/>
            </a:p>
          </p:txBody>
        </p:sp>
        <p:sp>
          <p:nvSpPr>
            <p:cNvPr id="226" name="Google Shape;226;p28"/>
            <p:cNvSpPr txBox="1"/>
            <p:nvPr/>
          </p:nvSpPr>
          <p:spPr>
            <a:xfrm>
              <a:off x="2176510" y="2637934"/>
              <a:ext cx="6442101" cy="1277222"/>
            </a:xfrm>
            <a:prstGeom prst="rect">
              <a:avLst/>
            </a:prstGeom>
            <a:noFill/>
            <a:ln cap="flat" cmpd="sng" w="9525">
              <a:solidFill>
                <a:schemeClr val="dk1"/>
              </a:solidFill>
              <a:prstDash val="solid"/>
              <a:round/>
              <a:headEnd len="sm" w="sm" type="none"/>
              <a:tailEnd len="sm" w="sm" type="none"/>
            </a:ln>
          </p:spPr>
          <p:txBody>
            <a:bodyPr anchorCtr="0" anchor="ctr" bIns="27425" lIns="91425" spcFirstLastPara="1" rIns="27425" wrap="square" tIns="27425">
              <a:noAutofit/>
            </a:bodyPr>
            <a:lstStyle/>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PMO defined and established for support and as centers of excellence</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Project processes in place and standardized </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Specialized PPM leader roles are formalized</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Cross-functional groups are easily formed and collaboration is the norm</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Projects are aligned with strategies</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Consistent status from all projects/programs</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Career paths are defined and organization-wide training offered</a:t>
              </a:r>
              <a:endParaRPr/>
            </a:p>
          </p:txBody>
        </p:sp>
        <p:sp>
          <p:nvSpPr>
            <p:cNvPr id="227" name="Google Shape;227;p28"/>
            <p:cNvSpPr txBox="1"/>
            <p:nvPr/>
          </p:nvSpPr>
          <p:spPr>
            <a:xfrm rot="-5400000">
              <a:off x="1306146" y="3045711"/>
              <a:ext cx="1277224" cy="461665"/>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3</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DEFINED</a:t>
              </a:r>
              <a:endParaRPr/>
            </a:p>
          </p:txBody>
        </p:sp>
        <p:sp>
          <p:nvSpPr>
            <p:cNvPr id="228" name="Google Shape;228;p28"/>
            <p:cNvSpPr txBox="1"/>
            <p:nvPr/>
          </p:nvSpPr>
          <p:spPr>
            <a:xfrm>
              <a:off x="1711810" y="3913380"/>
              <a:ext cx="6906802" cy="1088771"/>
            </a:xfrm>
            <a:prstGeom prst="rect">
              <a:avLst/>
            </a:prstGeom>
            <a:noFill/>
            <a:ln cap="flat" cmpd="sng" w="9525">
              <a:solidFill>
                <a:schemeClr val="dk1"/>
              </a:solidFill>
              <a:prstDash val="solid"/>
              <a:round/>
              <a:headEnd len="sm" w="sm" type="none"/>
              <a:tailEnd len="sm" w="sm" type="none"/>
            </a:ln>
          </p:spPr>
          <p:txBody>
            <a:bodyPr anchorCtr="0" anchor="ctr" bIns="27425" lIns="91425" spcFirstLastPara="1" rIns="27425" wrap="square" tIns="27425">
              <a:noAutofit/>
            </a:bodyPr>
            <a:lstStyle/>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Investment in a PPM tool, but little coordination or reliable output</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PMO(s) may be established for assistance/support</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Requirements are managed</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Project disciplines in place on a per-project basis and able to repeat earlier success on similar projects</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Projects and programs are prioritized</a:t>
              </a:r>
              <a:endParaRPr/>
            </a:p>
          </p:txBody>
        </p:sp>
        <p:sp>
          <p:nvSpPr>
            <p:cNvPr id="229" name="Google Shape;229;p28"/>
            <p:cNvSpPr txBox="1"/>
            <p:nvPr/>
          </p:nvSpPr>
          <p:spPr>
            <a:xfrm rot="-5400000">
              <a:off x="937070" y="4226931"/>
              <a:ext cx="1088770" cy="461665"/>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0" spcFirstLastPara="1" rIns="0" wrap="square" tIns="45700">
              <a:sp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2</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REPEATABLE</a:t>
              </a:r>
              <a:endParaRPr/>
            </a:p>
          </p:txBody>
        </p:sp>
        <p:sp>
          <p:nvSpPr>
            <p:cNvPr id="230" name="Google Shape;230;p28"/>
            <p:cNvSpPr txBox="1"/>
            <p:nvPr/>
          </p:nvSpPr>
          <p:spPr>
            <a:xfrm>
              <a:off x="1241828" y="4999105"/>
              <a:ext cx="7376783" cy="1088771"/>
            </a:xfrm>
            <a:prstGeom prst="rect">
              <a:avLst/>
            </a:prstGeom>
            <a:noFill/>
            <a:ln cap="flat" cmpd="sng" w="9525">
              <a:solidFill>
                <a:schemeClr val="dk1"/>
              </a:solidFill>
              <a:prstDash val="solid"/>
              <a:round/>
              <a:headEnd len="sm" w="sm" type="none"/>
              <a:tailEnd len="sm" w="sm" type="none"/>
            </a:ln>
          </p:spPr>
          <p:txBody>
            <a:bodyPr anchorCtr="0" anchor="ctr" bIns="27425" lIns="91425" spcFirstLastPara="1" rIns="27425" wrap="square" tIns="27425">
              <a:noAutofit/>
            </a:bodyPr>
            <a:lstStyle/>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Overall processes not defined, ad-hoc, even chaotic</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All internal processes are centered on the management of critical projects</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Critical projects being staffed, others as resources are available </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Projects may have budgetary estimates, most don’t</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No formal requirements process or management tools</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Successful projects completed through heroics</a:t>
              </a:r>
              <a:endParaRPr/>
            </a:p>
          </p:txBody>
        </p:sp>
        <p:sp>
          <p:nvSpPr>
            <p:cNvPr id="231" name="Google Shape;231;p28"/>
            <p:cNvSpPr txBox="1"/>
            <p:nvPr/>
          </p:nvSpPr>
          <p:spPr>
            <a:xfrm rot="-5400000">
              <a:off x="467312" y="5312657"/>
              <a:ext cx="1088770" cy="461665"/>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1</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AD-HOC</a:t>
              </a:r>
              <a:endParaRPr/>
            </a:p>
          </p:txBody>
        </p:sp>
      </p:grpSp>
      <p:sp>
        <p:nvSpPr>
          <p:cNvPr id="232" name="Google Shape;232;p28"/>
          <p:cNvSpPr/>
          <p:nvPr/>
        </p:nvSpPr>
        <p:spPr>
          <a:xfrm>
            <a:off x="8696960" y="914913"/>
            <a:ext cx="3241040" cy="715089"/>
          </a:xfrm>
          <a:prstGeom prst="wedgeRoundRectCallout">
            <a:avLst>
              <a:gd fmla="val -49195" name="adj1"/>
              <a:gd fmla="val 20573" name="adj2"/>
              <a:gd fmla="val 16667" name="adj3"/>
            </a:avLst>
          </a:prstGeom>
          <a:solidFill>
            <a:srgbClr val="83DBFF"/>
          </a:solidFill>
          <a:ln cap="flat" cmpd="sng" w="9525">
            <a:solidFill>
              <a:srgbClr val="0070C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a:p>
            <a:pPr indent="0" lvl="0" marL="0" marR="0" rtl="0" algn="ctr">
              <a:spcBef>
                <a:spcPts val="0"/>
              </a:spcBef>
              <a:spcAft>
                <a:spcPts val="0"/>
              </a:spcAft>
              <a:buNone/>
            </a:pPr>
            <a:r>
              <a:rPr lang="en-US" sz="1400">
                <a:solidFill>
                  <a:srgbClr val="000000"/>
                </a:solidFill>
                <a:latin typeface="Arial"/>
                <a:ea typeface="Arial"/>
                <a:cs typeface="Arial"/>
                <a:sym typeface="Arial"/>
              </a:rPr>
              <a:t>Continuously Improving Practice</a:t>
            </a:r>
            <a:endParaRPr/>
          </a:p>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233" name="Google Shape;233;p28"/>
          <p:cNvSpPr/>
          <p:nvPr/>
        </p:nvSpPr>
        <p:spPr>
          <a:xfrm flipH="1" rot="10800000">
            <a:off x="8141091" y="4492026"/>
            <a:ext cx="469281" cy="1177896"/>
          </a:xfrm>
          <a:prstGeom prst="curvedLeftArrow">
            <a:avLst>
              <a:gd fmla="val 20272" name="adj1"/>
              <a:gd fmla="val 50000" name="adj2"/>
              <a:gd fmla="val 25000"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28"/>
          <p:cNvSpPr/>
          <p:nvPr/>
        </p:nvSpPr>
        <p:spPr>
          <a:xfrm flipH="1" rot="10800000">
            <a:off x="8140059" y="3373056"/>
            <a:ext cx="469282" cy="1039602"/>
          </a:xfrm>
          <a:prstGeom prst="curvedLeftArrow">
            <a:avLst>
              <a:gd fmla="val 20272" name="adj1"/>
              <a:gd fmla="val 50000" name="adj2"/>
              <a:gd fmla="val 25000"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28"/>
          <p:cNvSpPr/>
          <p:nvPr/>
        </p:nvSpPr>
        <p:spPr>
          <a:xfrm flipH="1" rot="10800000">
            <a:off x="8139543" y="2095649"/>
            <a:ext cx="469282" cy="1080219"/>
          </a:xfrm>
          <a:prstGeom prst="curvedLeftArrow">
            <a:avLst>
              <a:gd fmla="val 20272" name="adj1"/>
              <a:gd fmla="val 50000" name="adj2"/>
              <a:gd fmla="val 25000"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28"/>
          <p:cNvSpPr/>
          <p:nvPr/>
        </p:nvSpPr>
        <p:spPr>
          <a:xfrm flipH="1" rot="10800000">
            <a:off x="8148299" y="942975"/>
            <a:ext cx="469281" cy="1096102"/>
          </a:xfrm>
          <a:prstGeom prst="curvedLeftArrow">
            <a:avLst>
              <a:gd fmla="val 20272" name="adj1"/>
              <a:gd fmla="val 50000" name="adj2"/>
              <a:gd fmla="val 25000"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28"/>
          <p:cNvSpPr/>
          <p:nvPr/>
        </p:nvSpPr>
        <p:spPr>
          <a:xfrm>
            <a:off x="8696960" y="4658326"/>
            <a:ext cx="3241040" cy="953453"/>
          </a:xfrm>
          <a:prstGeom prst="wedgeRoundRectCallout">
            <a:avLst>
              <a:gd fmla="val -43100" name="adj1"/>
              <a:gd fmla="val -4939" name="adj2"/>
              <a:gd fmla="val 16667" name="adj3"/>
            </a:avLst>
          </a:prstGeom>
          <a:solidFill>
            <a:srgbClr val="83DBFF"/>
          </a:solidFill>
          <a:ln cap="flat" cmpd="sng" w="9525">
            <a:solidFill>
              <a:srgbClr val="0070C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rgbClr val="000000"/>
                </a:solidFill>
                <a:latin typeface="Arial"/>
                <a:ea typeface="Arial"/>
                <a:cs typeface="Arial"/>
                <a:sym typeface="Arial"/>
              </a:rPr>
              <a:t>Develop repeatable processes and practices</a:t>
            </a:r>
            <a:endParaRPr/>
          </a:p>
          <a:p>
            <a:pPr indent="0" lvl="0" marL="0" marR="0" rtl="0" algn="ctr">
              <a:spcBef>
                <a:spcPts val="0"/>
              </a:spcBef>
              <a:spcAft>
                <a:spcPts val="0"/>
              </a:spcAft>
              <a:buNone/>
            </a:pPr>
            <a:r>
              <a:t/>
            </a:r>
            <a:endParaRPr sz="1400">
              <a:solidFill>
                <a:srgbClr val="000000"/>
              </a:solidFill>
              <a:latin typeface="Arial"/>
              <a:ea typeface="Arial"/>
              <a:cs typeface="Arial"/>
              <a:sym typeface="Arial"/>
            </a:endParaRPr>
          </a:p>
          <a:p>
            <a:pPr indent="0" lvl="0" marL="0" marR="0" rtl="0" algn="ctr">
              <a:spcBef>
                <a:spcPts val="0"/>
              </a:spcBef>
              <a:spcAft>
                <a:spcPts val="0"/>
              </a:spcAft>
              <a:buNone/>
            </a:pPr>
            <a:r>
              <a:rPr lang="en-US" sz="1400">
                <a:solidFill>
                  <a:srgbClr val="000000"/>
                </a:solidFill>
                <a:latin typeface="Arial"/>
                <a:ea typeface="Arial"/>
                <a:cs typeface="Arial"/>
                <a:sym typeface="Arial"/>
              </a:rPr>
              <a:t>Implement PM Methodologies</a:t>
            </a:r>
            <a:endParaRPr sz="1400">
              <a:solidFill>
                <a:schemeClr val="lt1"/>
              </a:solidFill>
              <a:latin typeface="Arial"/>
              <a:ea typeface="Arial"/>
              <a:cs typeface="Arial"/>
              <a:sym typeface="Arial"/>
            </a:endParaRPr>
          </a:p>
        </p:txBody>
      </p:sp>
      <p:sp>
        <p:nvSpPr>
          <p:cNvPr id="238" name="Google Shape;238;p28"/>
          <p:cNvSpPr/>
          <p:nvPr/>
        </p:nvSpPr>
        <p:spPr>
          <a:xfrm>
            <a:off x="8696960" y="3389997"/>
            <a:ext cx="3241040" cy="715089"/>
          </a:xfrm>
          <a:prstGeom prst="wedgeRoundRectCallout">
            <a:avLst>
              <a:gd fmla="val -47328" name="adj1"/>
              <a:gd fmla="val 25135" name="adj2"/>
              <a:gd fmla="val 16667" name="adj3"/>
            </a:avLst>
          </a:prstGeom>
          <a:solidFill>
            <a:srgbClr val="83DBFF"/>
          </a:solidFill>
          <a:ln cap="flat" cmpd="sng" w="9525">
            <a:solidFill>
              <a:srgbClr val="0070C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rgbClr val="000000"/>
                </a:solidFill>
                <a:latin typeface="Arial"/>
                <a:ea typeface="Arial"/>
                <a:cs typeface="Arial"/>
                <a:sym typeface="Arial"/>
              </a:rPr>
              <a:t>Develop Common processes</a:t>
            </a:r>
            <a:endParaRPr/>
          </a:p>
          <a:p>
            <a:pPr indent="0" lvl="0" marL="0" marR="0" rtl="0" algn="ctr">
              <a:spcBef>
                <a:spcPts val="0"/>
              </a:spcBef>
              <a:spcAft>
                <a:spcPts val="0"/>
              </a:spcAft>
              <a:buNone/>
            </a:pPr>
            <a:r>
              <a:t/>
            </a:r>
            <a:endParaRPr sz="1400">
              <a:solidFill>
                <a:srgbClr val="000000"/>
              </a:solidFill>
              <a:latin typeface="Arial"/>
              <a:ea typeface="Arial"/>
              <a:cs typeface="Arial"/>
              <a:sym typeface="Arial"/>
            </a:endParaRPr>
          </a:p>
          <a:p>
            <a:pPr indent="0" lvl="0" marL="0" marR="0" rtl="0" algn="ctr">
              <a:spcBef>
                <a:spcPts val="0"/>
              </a:spcBef>
              <a:spcAft>
                <a:spcPts val="0"/>
              </a:spcAft>
              <a:buNone/>
            </a:pPr>
            <a:r>
              <a:rPr lang="en-US" sz="1400">
                <a:solidFill>
                  <a:srgbClr val="000000"/>
                </a:solidFill>
                <a:latin typeface="Arial"/>
                <a:ea typeface="Arial"/>
                <a:cs typeface="Arial"/>
                <a:sym typeface="Arial"/>
              </a:rPr>
              <a:t>PM Practices Used and Adapted</a:t>
            </a:r>
            <a:endParaRPr sz="1400">
              <a:solidFill>
                <a:schemeClr val="lt1"/>
              </a:solidFill>
              <a:latin typeface="Arial"/>
              <a:ea typeface="Arial"/>
              <a:cs typeface="Arial"/>
              <a:sym typeface="Arial"/>
            </a:endParaRPr>
          </a:p>
        </p:txBody>
      </p:sp>
      <p:sp>
        <p:nvSpPr>
          <p:cNvPr id="239" name="Google Shape;239;p28"/>
          <p:cNvSpPr/>
          <p:nvPr/>
        </p:nvSpPr>
        <p:spPr>
          <a:xfrm>
            <a:off x="8696960" y="2282005"/>
            <a:ext cx="3241040" cy="715089"/>
          </a:xfrm>
          <a:prstGeom prst="wedgeRoundRectCallout">
            <a:avLst>
              <a:gd fmla="val -47970" name="adj1"/>
              <a:gd fmla="val 24884" name="adj2"/>
              <a:gd fmla="val 16667" name="adj3"/>
            </a:avLst>
          </a:prstGeom>
          <a:solidFill>
            <a:srgbClr val="83DBFF"/>
          </a:solidFill>
          <a:ln cap="flat" cmpd="sng" w="9525">
            <a:solidFill>
              <a:srgbClr val="0070C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rgbClr val="000000"/>
                </a:solidFill>
                <a:latin typeface="Arial"/>
                <a:ea typeface="Arial"/>
                <a:cs typeface="Arial"/>
                <a:sym typeface="Arial"/>
              </a:rPr>
              <a:t>Quantitative understanding and control</a:t>
            </a:r>
            <a:endParaRPr/>
          </a:p>
          <a:p>
            <a:pPr indent="0" lvl="0" marL="0" marR="0" rtl="0" algn="ctr">
              <a:spcBef>
                <a:spcPts val="0"/>
              </a:spcBef>
              <a:spcAft>
                <a:spcPts val="0"/>
              </a:spcAft>
              <a:buNone/>
            </a:pPr>
            <a:r>
              <a:t/>
            </a:r>
            <a:endParaRPr sz="1400">
              <a:solidFill>
                <a:srgbClr val="000000"/>
              </a:solidFill>
              <a:latin typeface="Arial"/>
              <a:ea typeface="Arial"/>
              <a:cs typeface="Arial"/>
              <a:sym typeface="Arial"/>
            </a:endParaRPr>
          </a:p>
          <a:p>
            <a:pPr indent="0" lvl="0" marL="0" marR="0" rtl="0" algn="ctr">
              <a:spcBef>
                <a:spcPts val="0"/>
              </a:spcBef>
              <a:spcAft>
                <a:spcPts val="0"/>
              </a:spcAft>
              <a:buNone/>
            </a:pPr>
            <a:r>
              <a:rPr lang="en-US" sz="1400">
                <a:solidFill>
                  <a:srgbClr val="000000"/>
                </a:solidFill>
                <a:latin typeface="Arial"/>
                <a:ea typeface="Arial"/>
                <a:cs typeface="Arial"/>
                <a:sym typeface="Arial"/>
              </a:rPr>
              <a:t>Focusing on Process Improvement</a:t>
            </a:r>
            <a:endParaRPr sz="14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idx="4294967295" type="title"/>
          </p:nvPr>
        </p:nvSpPr>
        <p:spPr>
          <a:xfrm>
            <a:off x="1524001" y="263853"/>
            <a:ext cx="8943975"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PPM MATURITY MODEL</a:t>
            </a:r>
            <a:endParaRPr/>
          </a:p>
        </p:txBody>
      </p:sp>
      <p:sp>
        <p:nvSpPr>
          <p:cNvPr id="246" name="Google Shape;246;p29"/>
          <p:cNvSpPr txBox="1"/>
          <p:nvPr/>
        </p:nvSpPr>
        <p:spPr>
          <a:xfrm>
            <a:off x="3159895" y="898608"/>
            <a:ext cx="5349105" cy="1048329"/>
          </a:xfrm>
          <a:prstGeom prst="rect">
            <a:avLst/>
          </a:prstGeom>
          <a:noFill/>
          <a:ln cap="flat" cmpd="sng" w="9525">
            <a:solidFill>
              <a:schemeClr val="dk1"/>
            </a:solidFill>
            <a:prstDash val="solid"/>
            <a:round/>
            <a:headEnd len="sm" w="sm" type="none"/>
            <a:tailEnd len="sm" w="sm" type="none"/>
          </a:ln>
        </p:spPr>
        <p:txBody>
          <a:bodyPr anchorCtr="0" anchor="ctr" bIns="27425" lIns="27425" spcFirstLastPara="1" rIns="27425" wrap="square" tIns="27425">
            <a:noAutofit/>
          </a:bodyPr>
          <a:lstStyle/>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Fully integrated PM with ITIL change management</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Innovation is a continuous process everywhere</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Technology supports a robust knowledge management system</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Maximize odds of getting things right</a:t>
            </a:r>
            <a:endParaRPr/>
          </a:p>
        </p:txBody>
      </p:sp>
      <p:sp>
        <p:nvSpPr>
          <p:cNvPr id="247" name="Google Shape;247;p29"/>
          <p:cNvSpPr txBox="1"/>
          <p:nvPr/>
        </p:nvSpPr>
        <p:spPr>
          <a:xfrm rot="-5400000">
            <a:off x="2312564" y="1099610"/>
            <a:ext cx="1048331" cy="646331"/>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5</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EFFECTIVE</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INNOVATION</a:t>
            </a:r>
            <a:endParaRPr/>
          </a:p>
        </p:txBody>
      </p:sp>
      <p:sp>
        <p:nvSpPr>
          <p:cNvPr id="248" name="Google Shape;248;p29"/>
          <p:cNvSpPr txBox="1"/>
          <p:nvPr/>
        </p:nvSpPr>
        <p:spPr>
          <a:xfrm>
            <a:off x="2690042" y="1946938"/>
            <a:ext cx="5818958" cy="1207734"/>
          </a:xfrm>
          <a:prstGeom prst="rect">
            <a:avLst/>
          </a:prstGeom>
          <a:noFill/>
          <a:ln cap="flat" cmpd="sng" w="9525">
            <a:solidFill>
              <a:schemeClr val="dk1"/>
            </a:solidFill>
            <a:prstDash val="solid"/>
            <a:round/>
            <a:headEnd len="sm" w="sm" type="none"/>
            <a:tailEnd len="sm" w="sm" type="none"/>
          </a:ln>
        </p:spPr>
        <p:txBody>
          <a:bodyPr anchorCtr="0" anchor="ctr" bIns="27425" lIns="27425" spcFirstLastPara="1" rIns="27425" wrap="square" tIns="27425">
            <a:noAutofit/>
          </a:bodyPr>
          <a:lstStyle/>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Network of program managers available</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Program manager role well developed/different from PM</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Focus on being project-capable</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More customer-centric perspective</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Value and benefits are tracked</a:t>
            </a:r>
            <a:endParaRPr/>
          </a:p>
        </p:txBody>
      </p:sp>
      <p:sp>
        <p:nvSpPr>
          <p:cNvPr id="249" name="Google Shape;249;p29"/>
          <p:cNvSpPr txBox="1"/>
          <p:nvPr/>
        </p:nvSpPr>
        <p:spPr>
          <a:xfrm rot="-5400000">
            <a:off x="1763986" y="2227642"/>
            <a:ext cx="1207741" cy="646331"/>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4</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EFFECTIVE</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INTEGRATION</a:t>
            </a:r>
            <a:endParaRPr/>
          </a:p>
        </p:txBody>
      </p:sp>
      <p:sp>
        <p:nvSpPr>
          <p:cNvPr id="250" name="Google Shape;250;p29"/>
          <p:cNvSpPr txBox="1"/>
          <p:nvPr/>
        </p:nvSpPr>
        <p:spPr>
          <a:xfrm>
            <a:off x="2221040" y="3154676"/>
            <a:ext cx="6287960" cy="1231413"/>
          </a:xfrm>
          <a:prstGeom prst="rect">
            <a:avLst/>
          </a:prstGeom>
          <a:noFill/>
          <a:ln cap="flat" cmpd="sng" w="9525">
            <a:solidFill>
              <a:schemeClr val="dk1"/>
            </a:solidFill>
            <a:prstDash val="solid"/>
            <a:round/>
            <a:headEnd len="sm" w="sm" type="none"/>
            <a:tailEnd len="sm" w="sm" type="none"/>
          </a:ln>
        </p:spPr>
        <p:txBody>
          <a:bodyPr anchorCtr="0" anchor="ctr" bIns="27425" lIns="27425" spcFirstLastPara="1" rIns="27425" wrap="square" tIns="27425">
            <a:noAutofit/>
          </a:bodyPr>
          <a:lstStyle/>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Think holistically, focus on the whole not the parts</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Focus on managing related projects</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Formalized role for portfolio/program management</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Well defined career paths for PMs</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PPM Systems in place</a:t>
            </a:r>
            <a:endParaRPr/>
          </a:p>
        </p:txBody>
      </p:sp>
      <p:sp>
        <p:nvSpPr>
          <p:cNvPr id="251" name="Google Shape;251;p29"/>
          <p:cNvSpPr txBox="1"/>
          <p:nvPr/>
        </p:nvSpPr>
        <p:spPr>
          <a:xfrm rot="-5400000">
            <a:off x="1282943" y="3447216"/>
            <a:ext cx="1231410" cy="646331"/>
          </a:xfrm>
          <a:prstGeom prst="rect">
            <a:avLst/>
          </a:prstGeom>
          <a:solidFill>
            <a:srgbClr val="D8D8D8"/>
          </a:solidFill>
          <a:ln cap="flat" cmpd="sng" w="9525">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3</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INITIAL INTEGRATION</a:t>
            </a:r>
            <a:endParaRPr/>
          </a:p>
        </p:txBody>
      </p:sp>
      <p:sp>
        <p:nvSpPr>
          <p:cNvPr id="252" name="Google Shape;252;p29"/>
          <p:cNvSpPr txBox="1"/>
          <p:nvPr/>
        </p:nvSpPr>
        <p:spPr>
          <a:xfrm>
            <a:off x="1756335" y="4386089"/>
            <a:ext cx="6752665" cy="1167980"/>
          </a:xfrm>
          <a:prstGeom prst="rect">
            <a:avLst/>
          </a:prstGeom>
          <a:noFill/>
          <a:ln cap="flat" cmpd="sng" w="9525">
            <a:solidFill>
              <a:schemeClr val="dk1"/>
            </a:solidFill>
            <a:prstDash val="solid"/>
            <a:round/>
            <a:headEnd len="sm" w="sm" type="none"/>
            <a:tailEnd len="sm" w="sm" type="none"/>
          </a:ln>
        </p:spPr>
        <p:txBody>
          <a:bodyPr anchorCtr="0" anchor="ctr" bIns="27425" lIns="27425" spcFirstLastPara="1" rIns="27425" wrap="square" tIns="27425">
            <a:noAutofit/>
          </a:bodyPr>
          <a:lstStyle/>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PMO created</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Importance of PM is understood by all</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PM used for all projects, not just major ones</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PM roles defined</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Use prioritization/approval process</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Some technology</a:t>
            </a:r>
            <a:endParaRPr/>
          </a:p>
        </p:txBody>
      </p:sp>
      <p:sp>
        <p:nvSpPr>
          <p:cNvPr id="253" name="Google Shape;253;p29"/>
          <p:cNvSpPr txBox="1"/>
          <p:nvPr/>
        </p:nvSpPr>
        <p:spPr>
          <a:xfrm rot="-5400000">
            <a:off x="851355" y="4646912"/>
            <a:ext cx="1167980" cy="646331"/>
          </a:xfrm>
          <a:prstGeom prst="rect">
            <a:avLst/>
          </a:prstGeom>
          <a:solidFill>
            <a:srgbClr val="D8D8D8"/>
          </a:solidFill>
          <a:ln cap="flat" cmpd="sng" w="9525">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2</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EMERGING DISCIPLINE</a:t>
            </a:r>
            <a:endParaRPr/>
          </a:p>
        </p:txBody>
      </p:sp>
      <p:sp>
        <p:nvSpPr>
          <p:cNvPr id="254" name="Google Shape;254;p29"/>
          <p:cNvSpPr txBox="1"/>
          <p:nvPr/>
        </p:nvSpPr>
        <p:spPr>
          <a:xfrm>
            <a:off x="1195718" y="5552568"/>
            <a:ext cx="7313282" cy="970478"/>
          </a:xfrm>
          <a:prstGeom prst="rect">
            <a:avLst/>
          </a:prstGeom>
          <a:noFill/>
          <a:ln cap="flat" cmpd="sng" w="9525">
            <a:solidFill>
              <a:schemeClr val="dk1"/>
            </a:solidFill>
            <a:prstDash val="solid"/>
            <a:round/>
            <a:headEnd len="sm" w="sm" type="none"/>
            <a:tailEnd len="sm" w="sm" type="none"/>
          </a:ln>
        </p:spPr>
        <p:txBody>
          <a:bodyPr anchorCtr="0" anchor="ctr" bIns="27425" lIns="27425" spcFirstLastPara="1" rIns="27425" wrap="square" tIns="27425">
            <a:noAutofit/>
          </a:bodyPr>
          <a:lstStyle/>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More reactive than proactive</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PPM non-existent or just emerging</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PM Processes applied only to “Major” projects</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Mad scramble to get things done</a:t>
            </a:r>
            <a:endParaRPr/>
          </a:p>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No technology tool</a:t>
            </a:r>
            <a:endParaRPr/>
          </a:p>
        </p:txBody>
      </p:sp>
      <p:sp>
        <p:nvSpPr>
          <p:cNvPr id="255" name="Google Shape;255;p29"/>
          <p:cNvSpPr txBox="1"/>
          <p:nvPr/>
        </p:nvSpPr>
        <p:spPr>
          <a:xfrm rot="-5400000">
            <a:off x="432040" y="5765429"/>
            <a:ext cx="978894" cy="555587"/>
          </a:xfrm>
          <a:prstGeom prst="rect">
            <a:avLst/>
          </a:prstGeom>
          <a:solidFill>
            <a:srgbClr val="D8D8D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1</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REACTIVE</a:t>
            </a:r>
            <a:endParaRPr/>
          </a:p>
        </p:txBody>
      </p:sp>
      <p:sp>
        <p:nvSpPr>
          <p:cNvPr id="256" name="Google Shape;256;p29"/>
          <p:cNvSpPr txBox="1"/>
          <p:nvPr/>
        </p:nvSpPr>
        <p:spPr>
          <a:xfrm>
            <a:off x="8896077" y="5681711"/>
            <a:ext cx="2765547" cy="841335"/>
          </a:xfrm>
          <a:prstGeom prst="rect">
            <a:avLst/>
          </a:prstGeom>
          <a:noFill/>
          <a:ln>
            <a:noFill/>
          </a:ln>
        </p:spPr>
        <p:txBody>
          <a:bodyPr anchorCtr="0" anchor="ctr" bIns="27425" lIns="27425" spcFirstLastPara="1" rIns="27425" wrap="square" tIns="27425">
            <a:noAutofit/>
          </a:bodyPr>
          <a:lstStyle/>
          <a:p>
            <a:pPr indent="0" lvl="0" marL="0" marR="0" rtl="0" algn="ctr">
              <a:lnSpc>
                <a:spcPct val="100000"/>
              </a:lnSpc>
              <a:spcBef>
                <a:spcPts val="0"/>
              </a:spcBef>
              <a:spcAft>
                <a:spcPts val="0"/>
              </a:spcAft>
              <a:buNone/>
            </a:pPr>
            <a:r>
              <a:rPr i="1" lang="en-US" sz="1400">
                <a:solidFill>
                  <a:schemeClr val="dk1"/>
                </a:solidFill>
                <a:latin typeface="Arial"/>
                <a:ea typeface="Arial"/>
                <a:cs typeface="Arial"/>
                <a:sym typeface="Arial"/>
              </a:rPr>
              <a:t>“Anything goes – Just Get it Done”</a:t>
            </a:r>
            <a:endParaRPr/>
          </a:p>
        </p:txBody>
      </p:sp>
      <p:sp>
        <p:nvSpPr>
          <p:cNvPr id="257" name="Google Shape;257;p29"/>
          <p:cNvSpPr txBox="1"/>
          <p:nvPr/>
        </p:nvSpPr>
        <p:spPr>
          <a:xfrm>
            <a:off x="8584790" y="4564341"/>
            <a:ext cx="3388123" cy="811471"/>
          </a:xfrm>
          <a:prstGeom prst="rect">
            <a:avLst/>
          </a:prstGeom>
          <a:noFill/>
          <a:ln>
            <a:noFill/>
          </a:ln>
        </p:spPr>
        <p:txBody>
          <a:bodyPr anchorCtr="0" anchor="ctr" bIns="27425" lIns="27425" spcFirstLastPara="1" rIns="27425" wrap="square" tIns="27425">
            <a:noAutofit/>
          </a:bodyPr>
          <a:lstStyle/>
          <a:p>
            <a:pPr indent="0" lvl="0" marL="0" marR="0" rtl="0" algn="ctr">
              <a:lnSpc>
                <a:spcPct val="100000"/>
              </a:lnSpc>
              <a:spcBef>
                <a:spcPts val="0"/>
              </a:spcBef>
              <a:spcAft>
                <a:spcPts val="0"/>
              </a:spcAft>
              <a:buNone/>
            </a:pPr>
            <a:r>
              <a:rPr i="1" lang="en-US" sz="1400">
                <a:solidFill>
                  <a:schemeClr val="dk1"/>
                </a:solidFill>
                <a:latin typeface="Arial"/>
                <a:ea typeface="Arial"/>
                <a:cs typeface="Arial"/>
                <a:sym typeface="Arial"/>
              </a:rPr>
              <a:t>Operational Process Changes Happening</a:t>
            </a:r>
            <a:endParaRPr/>
          </a:p>
        </p:txBody>
      </p:sp>
      <p:sp>
        <p:nvSpPr>
          <p:cNvPr id="258" name="Google Shape;258;p29"/>
          <p:cNvSpPr txBox="1"/>
          <p:nvPr/>
        </p:nvSpPr>
        <p:spPr>
          <a:xfrm>
            <a:off x="8724327" y="3351371"/>
            <a:ext cx="3109050" cy="810240"/>
          </a:xfrm>
          <a:prstGeom prst="rect">
            <a:avLst/>
          </a:prstGeom>
          <a:noFill/>
          <a:ln>
            <a:noFill/>
          </a:ln>
        </p:spPr>
        <p:txBody>
          <a:bodyPr anchorCtr="0" anchor="ctr" bIns="27425" lIns="27425" spcFirstLastPara="1" rIns="27425" wrap="square" tIns="27425">
            <a:noAutofit/>
          </a:bodyPr>
          <a:lstStyle/>
          <a:p>
            <a:pPr indent="0" lvl="0" marL="0" marR="0" rtl="0" algn="ctr">
              <a:lnSpc>
                <a:spcPct val="100000"/>
              </a:lnSpc>
              <a:spcBef>
                <a:spcPts val="0"/>
              </a:spcBef>
              <a:spcAft>
                <a:spcPts val="0"/>
              </a:spcAft>
              <a:buNone/>
            </a:pPr>
            <a:r>
              <a:rPr i="1" lang="en-US" sz="1400">
                <a:solidFill>
                  <a:schemeClr val="dk1"/>
                </a:solidFill>
                <a:latin typeface="Arial"/>
                <a:ea typeface="Arial"/>
                <a:cs typeface="Arial"/>
                <a:sym typeface="Arial"/>
              </a:rPr>
              <a:t>Focus on Managing Related Projects</a:t>
            </a:r>
            <a:endParaRPr/>
          </a:p>
        </p:txBody>
      </p:sp>
      <p:sp>
        <p:nvSpPr>
          <p:cNvPr id="259" name="Google Shape;259;p29"/>
          <p:cNvSpPr txBox="1"/>
          <p:nvPr/>
        </p:nvSpPr>
        <p:spPr>
          <a:xfrm>
            <a:off x="8847708" y="2115497"/>
            <a:ext cx="2862288" cy="744973"/>
          </a:xfrm>
          <a:prstGeom prst="rect">
            <a:avLst/>
          </a:prstGeom>
          <a:noFill/>
          <a:ln>
            <a:noFill/>
          </a:ln>
        </p:spPr>
        <p:txBody>
          <a:bodyPr anchorCtr="0" anchor="ctr" bIns="27425" lIns="27425" spcFirstLastPara="1" rIns="27425" wrap="square" tIns="27425">
            <a:noAutofit/>
          </a:bodyPr>
          <a:lstStyle/>
          <a:p>
            <a:pPr indent="0" lvl="0" marL="0" marR="0" rtl="0" algn="ctr">
              <a:lnSpc>
                <a:spcPct val="100000"/>
              </a:lnSpc>
              <a:spcBef>
                <a:spcPts val="0"/>
              </a:spcBef>
              <a:spcAft>
                <a:spcPts val="0"/>
              </a:spcAft>
              <a:buNone/>
            </a:pPr>
            <a:r>
              <a:rPr i="1" lang="en-US" sz="1400">
                <a:solidFill>
                  <a:schemeClr val="dk1"/>
                </a:solidFill>
                <a:latin typeface="Arial"/>
                <a:ea typeface="Arial"/>
                <a:cs typeface="Arial"/>
                <a:sym typeface="Arial"/>
              </a:rPr>
              <a:t>Customer-Centric Perspective</a:t>
            </a:r>
            <a:endParaRPr/>
          </a:p>
        </p:txBody>
      </p:sp>
      <p:sp>
        <p:nvSpPr>
          <p:cNvPr id="260" name="Google Shape;260;p29"/>
          <p:cNvSpPr txBox="1"/>
          <p:nvPr/>
        </p:nvSpPr>
        <p:spPr>
          <a:xfrm>
            <a:off x="9219244" y="1207059"/>
            <a:ext cx="2119216" cy="603358"/>
          </a:xfrm>
          <a:prstGeom prst="rect">
            <a:avLst/>
          </a:prstGeom>
          <a:noFill/>
          <a:ln>
            <a:noFill/>
          </a:ln>
        </p:spPr>
        <p:txBody>
          <a:bodyPr anchorCtr="0" anchor="ctr" bIns="27425" lIns="27425" spcFirstLastPara="1" rIns="27425" wrap="square" tIns="27425">
            <a:noAutofit/>
          </a:bodyPr>
          <a:lstStyle/>
          <a:p>
            <a:pPr indent="0" lvl="0" marL="0" marR="0" rtl="0" algn="ctr">
              <a:lnSpc>
                <a:spcPct val="100000"/>
              </a:lnSpc>
              <a:spcBef>
                <a:spcPts val="0"/>
              </a:spcBef>
              <a:spcAft>
                <a:spcPts val="0"/>
              </a:spcAft>
              <a:buNone/>
            </a:pPr>
            <a:r>
              <a:rPr i="1" lang="en-US" sz="1400">
                <a:solidFill>
                  <a:schemeClr val="dk1"/>
                </a:solidFill>
                <a:latin typeface="Arial"/>
                <a:ea typeface="Arial"/>
                <a:cs typeface="Arial"/>
                <a:sym typeface="Arial"/>
              </a:rPr>
              <a:t>High performing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idx="4294967295" type="title"/>
          </p:nvPr>
        </p:nvSpPr>
        <p:spPr>
          <a:xfrm>
            <a:off x="519292" y="313738"/>
            <a:ext cx="10569011"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COMMON PMO OBJECTIVES</a:t>
            </a:r>
            <a:endParaRPr/>
          </a:p>
        </p:txBody>
      </p:sp>
      <p:sp>
        <p:nvSpPr>
          <p:cNvPr id="267" name="Google Shape;267;p30"/>
          <p:cNvSpPr txBox="1"/>
          <p:nvPr/>
        </p:nvSpPr>
        <p:spPr>
          <a:xfrm>
            <a:off x="3949121" y="971464"/>
            <a:ext cx="5693452" cy="935921"/>
          </a:xfrm>
          <a:prstGeom prst="rect">
            <a:avLst/>
          </a:prstGeom>
          <a:noFill/>
          <a:ln cap="flat" cmpd="sng" w="9525">
            <a:solidFill>
              <a:schemeClr val="dk1"/>
            </a:solidFill>
            <a:prstDash val="solid"/>
            <a:round/>
            <a:headEnd len="sm" w="sm" type="none"/>
            <a:tailEnd len="sm" w="sm" type="none"/>
          </a:ln>
        </p:spPr>
        <p:txBody>
          <a:bodyPr anchorCtr="0" anchor="ctr" bIns="45700" lIns="45700" spcFirstLastPara="1" rIns="45700" wrap="square" tIns="45700">
            <a:noAutofit/>
          </a:bodyPr>
          <a:lstStyle/>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Actively manage and enhance processes and procedures</a:t>
            </a:r>
            <a:endParaRPr/>
          </a:p>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Achieve high project success rates!</a:t>
            </a:r>
            <a:endParaRPr/>
          </a:p>
        </p:txBody>
      </p:sp>
      <p:sp>
        <p:nvSpPr>
          <p:cNvPr id="268" name="Google Shape;268;p30"/>
          <p:cNvSpPr txBox="1"/>
          <p:nvPr/>
        </p:nvSpPr>
        <p:spPr>
          <a:xfrm rot="-5400000">
            <a:off x="3250847" y="1208126"/>
            <a:ext cx="934991" cy="461665"/>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5</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OPTIMIZED</a:t>
            </a:r>
            <a:endParaRPr/>
          </a:p>
        </p:txBody>
      </p:sp>
      <p:sp>
        <p:nvSpPr>
          <p:cNvPr id="269" name="Google Shape;269;p30"/>
          <p:cNvSpPr txBox="1"/>
          <p:nvPr/>
        </p:nvSpPr>
        <p:spPr>
          <a:xfrm>
            <a:off x="3480247" y="1904172"/>
            <a:ext cx="6162326" cy="931896"/>
          </a:xfrm>
          <a:prstGeom prst="rect">
            <a:avLst/>
          </a:prstGeom>
          <a:noFill/>
          <a:ln cap="flat" cmpd="sng" w="9525">
            <a:solidFill>
              <a:schemeClr val="dk1"/>
            </a:solidFill>
            <a:prstDash val="solid"/>
            <a:round/>
            <a:headEnd len="sm" w="sm" type="none"/>
            <a:tailEnd len="sm" w="sm" type="none"/>
          </a:ln>
        </p:spPr>
        <p:txBody>
          <a:bodyPr anchorCtr="0" anchor="ctr" bIns="45700" lIns="45700" spcFirstLastPara="1" rIns="45700" wrap="square" tIns="45700">
            <a:noAutofit/>
          </a:bodyPr>
          <a:lstStyle/>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Manage project prioritization and re-prioritization</a:t>
            </a:r>
            <a:endParaRPr/>
          </a:p>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Resource capacity planning</a:t>
            </a:r>
            <a:endParaRPr/>
          </a:p>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Improve ROI</a:t>
            </a:r>
            <a:endParaRPr/>
          </a:p>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Collect project data in consistently used PM Information System (PMIS)</a:t>
            </a:r>
            <a:endParaRPr/>
          </a:p>
        </p:txBody>
      </p:sp>
      <p:sp>
        <p:nvSpPr>
          <p:cNvPr id="270" name="Google Shape;270;p30"/>
          <p:cNvSpPr txBox="1"/>
          <p:nvPr/>
        </p:nvSpPr>
        <p:spPr>
          <a:xfrm rot="-5400000">
            <a:off x="2783522" y="2136191"/>
            <a:ext cx="931895" cy="461665"/>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4</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MANAGED</a:t>
            </a:r>
            <a:endParaRPr/>
          </a:p>
        </p:txBody>
      </p:sp>
      <p:sp>
        <p:nvSpPr>
          <p:cNvPr id="271" name="Google Shape;271;p30"/>
          <p:cNvSpPr txBox="1"/>
          <p:nvPr/>
        </p:nvSpPr>
        <p:spPr>
          <a:xfrm>
            <a:off x="3012012" y="2835552"/>
            <a:ext cx="6630561" cy="1347030"/>
          </a:xfrm>
          <a:prstGeom prst="rect">
            <a:avLst/>
          </a:prstGeom>
          <a:noFill/>
          <a:ln cap="flat" cmpd="sng" w="9525">
            <a:solidFill>
              <a:schemeClr val="dk1"/>
            </a:solidFill>
            <a:prstDash val="solid"/>
            <a:round/>
            <a:headEnd len="sm" w="sm" type="none"/>
            <a:tailEnd len="sm" w="sm" type="none"/>
          </a:ln>
        </p:spPr>
        <p:txBody>
          <a:bodyPr anchorCtr="0" anchor="ctr" bIns="45700" lIns="45700" spcFirstLastPara="1" rIns="45700" wrap="square" tIns="45700">
            <a:noAutofit/>
          </a:bodyPr>
          <a:lstStyle/>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Identify overlapping projects</a:t>
            </a:r>
            <a:endParaRPr/>
          </a:p>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Perform Troubled Project Rescue / Abandonment (Kill) / Postponement (On Hold)</a:t>
            </a:r>
            <a:endParaRPr/>
          </a:p>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Monitor project scope creep</a:t>
            </a:r>
            <a:endParaRPr/>
          </a:p>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Develop Advanced Processes (Risk, Scope, etc.)</a:t>
            </a:r>
            <a:endParaRPr/>
          </a:p>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Help PMs secure buy-in and support from managers and executives</a:t>
            </a:r>
            <a:endParaRPr/>
          </a:p>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Leverage historical Lessons Learned</a:t>
            </a:r>
            <a:endParaRPr/>
          </a:p>
        </p:txBody>
      </p:sp>
      <p:sp>
        <p:nvSpPr>
          <p:cNvPr id="272" name="Google Shape;272;p30"/>
          <p:cNvSpPr txBox="1"/>
          <p:nvPr/>
        </p:nvSpPr>
        <p:spPr>
          <a:xfrm rot="-5400000">
            <a:off x="2106744" y="3278233"/>
            <a:ext cx="1347032" cy="461665"/>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3</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DEFINED</a:t>
            </a:r>
            <a:endParaRPr/>
          </a:p>
        </p:txBody>
      </p:sp>
      <p:sp>
        <p:nvSpPr>
          <p:cNvPr id="273" name="Google Shape;273;p30"/>
          <p:cNvSpPr txBox="1"/>
          <p:nvPr/>
        </p:nvSpPr>
        <p:spPr>
          <a:xfrm>
            <a:off x="2547312" y="4180709"/>
            <a:ext cx="7095262" cy="1148279"/>
          </a:xfrm>
          <a:prstGeom prst="rect">
            <a:avLst/>
          </a:prstGeom>
          <a:noFill/>
          <a:ln cap="flat" cmpd="sng" w="9525">
            <a:solidFill>
              <a:schemeClr val="dk1"/>
            </a:solidFill>
            <a:prstDash val="solid"/>
            <a:round/>
            <a:headEnd len="sm" w="sm" type="none"/>
            <a:tailEnd len="sm" w="sm" type="none"/>
          </a:ln>
        </p:spPr>
        <p:txBody>
          <a:bodyPr anchorCtr="0" anchor="ctr" bIns="45700" lIns="45700" spcFirstLastPara="1" rIns="45700" wrap="square" tIns="45700">
            <a:noAutofit/>
          </a:bodyPr>
          <a:lstStyle/>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Review progress through weekly / monthly checks</a:t>
            </a:r>
            <a:endParaRPr/>
          </a:p>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Provide general support</a:t>
            </a:r>
            <a:endParaRPr/>
          </a:p>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Assist with project planning</a:t>
            </a:r>
            <a:endParaRPr/>
          </a:p>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Enforce project standards</a:t>
            </a:r>
            <a:endParaRPr/>
          </a:p>
          <a:p>
            <a:pPr indent="-115888" lvl="0" marL="115888"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Strengthen PM Skills (Coach, Mentor, Train)</a:t>
            </a:r>
            <a:endParaRPr/>
          </a:p>
        </p:txBody>
      </p:sp>
      <p:sp>
        <p:nvSpPr>
          <p:cNvPr id="274" name="Google Shape;274;p30"/>
          <p:cNvSpPr txBox="1"/>
          <p:nvPr/>
        </p:nvSpPr>
        <p:spPr>
          <a:xfrm rot="-5400000">
            <a:off x="1742818" y="4524014"/>
            <a:ext cx="1148278" cy="461665"/>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2</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REPEATABLE</a:t>
            </a:r>
            <a:endParaRPr/>
          </a:p>
        </p:txBody>
      </p:sp>
      <p:sp>
        <p:nvSpPr>
          <p:cNvPr id="275" name="Google Shape;275;p30"/>
          <p:cNvSpPr txBox="1"/>
          <p:nvPr/>
        </p:nvSpPr>
        <p:spPr>
          <a:xfrm>
            <a:off x="2084488" y="5328617"/>
            <a:ext cx="7558086" cy="775225"/>
          </a:xfrm>
          <a:prstGeom prst="rect">
            <a:avLst/>
          </a:prstGeom>
          <a:noFill/>
          <a:ln cap="flat" cmpd="sng" w="9525">
            <a:solidFill>
              <a:schemeClr val="dk1"/>
            </a:solidFill>
            <a:prstDash val="solid"/>
            <a:round/>
            <a:headEnd len="sm" w="sm" type="none"/>
            <a:tailEnd len="sm" w="sm" type="none"/>
          </a:ln>
        </p:spPr>
        <p:txBody>
          <a:bodyPr anchorCtr="0" anchor="ctr" bIns="45700" lIns="45700" spcFirstLastPara="1" rIns="45700" wrap="square" tIns="45700">
            <a:noAutofit/>
          </a:bodyPr>
          <a:lstStyle/>
          <a:p>
            <a:pPr indent="-115888" lvl="0" marL="115888" marR="0" rtl="0" algn="l">
              <a:lnSpc>
                <a:spcPct val="10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Discourage untracked work</a:t>
            </a:r>
            <a:endParaRPr/>
          </a:p>
        </p:txBody>
      </p:sp>
      <p:sp>
        <p:nvSpPr>
          <p:cNvPr id="276" name="Google Shape;276;p30"/>
          <p:cNvSpPr txBox="1"/>
          <p:nvPr/>
        </p:nvSpPr>
        <p:spPr>
          <a:xfrm rot="-5400000">
            <a:off x="1471617" y="5488236"/>
            <a:ext cx="775228" cy="461665"/>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Level 1</a:t>
            </a:r>
            <a:endParaRPr/>
          </a:p>
          <a:p>
            <a:pPr indent="0" lvl="0" marL="0" marR="0" rtl="0" algn="ctr">
              <a:lnSpc>
                <a:spcPct val="100000"/>
              </a:lnSpc>
              <a:spcBef>
                <a:spcPts val="0"/>
              </a:spcBef>
              <a:spcAft>
                <a:spcPts val="0"/>
              </a:spcAft>
              <a:buNone/>
            </a:pPr>
            <a:r>
              <a:rPr b="1" lang="en-US" sz="1200">
                <a:solidFill>
                  <a:schemeClr val="dk1"/>
                </a:solidFill>
                <a:latin typeface="Arial"/>
                <a:ea typeface="Arial"/>
                <a:cs typeface="Arial"/>
                <a:sym typeface="Arial"/>
              </a:rPr>
              <a:t>AD-HOC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1"/>
          <p:cNvSpPr txBox="1"/>
          <p:nvPr>
            <p:ph idx="4294967295" type="ctrTitle"/>
          </p:nvPr>
        </p:nvSpPr>
        <p:spPr>
          <a:xfrm>
            <a:off x="1416317" y="2354188"/>
            <a:ext cx="9359365" cy="135421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HOW TO PROGRESS TO THE NEXT MATURITY LEVEL</a:t>
            </a:r>
            <a:br>
              <a:rPr b="1" i="0" lang="en-US" sz="3600" u="none" cap="none" strike="noStrike">
                <a:solidFill>
                  <a:schemeClr val="dk1"/>
                </a:solidFill>
                <a:latin typeface="Arial"/>
                <a:ea typeface="Arial"/>
                <a:cs typeface="Arial"/>
                <a:sym typeface="Arial"/>
              </a:rPr>
            </a:b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HOW TO FACILITATE CAPABILITY PROGRESS</a:t>
            </a:r>
            <a:endParaRPr/>
          </a:p>
        </p:txBody>
      </p:sp>
      <p:sp>
        <p:nvSpPr>
          <p:cNvPr id="289" name="Google Shape;289;p32"/>
          <p:cNvSpPr/>
          <p:nvPr/>
        </p:nvSpPr>
        <p:spPr>
          <a:xfrm>
            <a:off x="587140" y="976790"/>
            <a:ext cx="11223058" cy="4893647"/>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Capability Maturity Model (CMM) achieved widespread adoption because it broke the cycle of “silver bullets” and “big bangs” characterizing earlier attempts to improve delivery. </a:t>
            </a:r>
            <a:endParaRPr/>
          </a:p>
          <a:p>
            <a:pPr indent="-285750" lvl="0" marL="285750" marR="0" rtl="0" algn="l">
              <a:spcBef>
                <a:spcPts val="1200"/>
              </a:spcBef>
              <a:spcAft>
                <a:spcPts val="0"/>
              </a:spcAft>
              <a:buClr>
                <a:srgbClr val="00B0F0"/>
              </a:buClr>
              <a:buSzPts val="1800"/>
              <a:buFont typeface="Arial"/>
              <a:buChar char="•"/>
            </a:pPr>
            <a:r>
              <a:rPr lang="en-US" sz="1800">
                <a:solidFill>
                  <a:srgbClr val="000000"/>
                </a:solidFill>
                <a:latin typeface="Arial"/>
                <a:ea typeface="Arial"/>
                <a:cs typeface="Arial"/>
                <a:sym typeface="Arial"/>
              </a:rPr>
              <a:t>At each stage of its evolutionary improvement path, the CMM implemented an integrated collection of management and development practices building on the infrastructure the organization had established at earlier maturity levels. </a:t>
            </a:r>
            <a:endParaRPr/>
          </a:p>
          <a:p>
            <a:pPr indent="-285750" lvl="0" marL="285750" marR="0" rtl="0" algn="l">
              <a:spcBef>
                <a:spcPts val="12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These processes then became the new foundation for more sophisticated processes at the next level. Consequently, as an organization achieved the next level of maturity, the culture moved one step further away from its initial frenzied state toward an environment of professionalism and continuous improvement.</a:t>
            </a:r>
            <a:endParaRPr/>
          </a:p>
          <a:p>
            <a:pPr indent="-285750" lvl="0" marL="285750" marR="0" rtl="0" algn="l">
              <a:spcBef>
                <a:spcPts val="1200"/>
              </a:spcBef>
              <a:spcAft>
                <a:spcPts val="0"/>
              </a:spcAft>
              <a:buClr>
                <a:srgbClr val="00B0F0"/>
              </a:buClr>
              <a:buSzPts val="1800"/>
              <a:buFont typeface="Arial"/>
              <a:buChar char="•"/>
            </a:pPr>
            <a:r>
              <a:rPr lang="en-US" sz="1800">
                <a:solidFill>
                  <a:srgbClr val="000000"/>
                </a:solidFill>
                <a:latin typeface="Arial"/>
                <a:ea typeface="Arial"/>
                <a:cs typeface="Arial"/>
                <a:sym typeface="Arial"/>
              </a:rPr>
              <a:t>Choosing and using the right tool and processes can help your organization advance to the next level of the CMM or expand capabilities in their current level. </a:t>
            </a:r>
            <a:endParaRPr/>
          </a:p>
          <a:p>
            <a:pPr indent="-285750" lvl="0" marL="285750" marR="0" rtl="0" algn="l">
              <a:spcBef>
                <a:spcPts val="1200"/>
              </a:spcBef>
              <a:spcAft>
                <a:spcPts val="0"/>
              </a:spcAft>
              <a:buClr>
                <a:srgbClr val="00B0F0"/>
              </a:buClr>
              <a:buSzPts val="1800"/>
              <a:buFont typeface="Arial"/>
              <a:buChar char="•"/>
            </a:pPr>
            <a:r>
              <a:rPr lang="en-US" sz="1800">
                <a:solidFill>
                  <a:srgbClr val="000000"/>
                </a:solidFill>
                <a:latin typeface="Arial"/>
                <a:ea typeface="Arial"/>
                <a:cs typeface="Arial"/>
                <a:sym typeface="Arial"/>
              </a:rPr>
              <a:t>Powerful template technologies and automation of gate reviews ensures consistency and quality. </a:t>
            </a:r>
            <a:endParaRPr/>
          </a:p>
          <a:p>
            <a:pPr indent="-285750" lvl="0" marL="285750" marR="0" rtl="0" algn="l">
              <a:spcBef>
                <a:spcPts val="1200"/>
              </a:spcBef>
              <a:spcAft>
                <a:spcPts val="0"/>
              </a:spcAft>
              <a:buClr>
                <a:srgbClr val="00B0F0"/>
              </a:buClr>
              <a:buSzPts val="1800"/>
              <a:buFont typeface="Arial"/>
              <a:buChar char="•"/>
            </a:pPr>
            <a:r>
              <a:rPr lang="en-US" sz="1800">
                <a:solidFill>
                  <a:srgbClr val="000000"/>
                </a:solidFill>
                <a:latin typeface="Arial"/>
                <a:ea typeface="Arial"/>
                <a:cs typeface="Arial"/>
                <a:sym typeface="Arial"/>
              </a:rPr>
              <a:t>Creating and using a central repository for all projects will extend and leverage best practices, knowledge and insights to all team members and projects across the organization.  </a:t>
            </a:r>
            <a:endParaRPr/>
          </a:p>
          <a:p>
            <a:pPr indent="-285750" lvl="0" marL="285750" marR="0" rtl="0" algn="l">
              <a:spcBef>
                <a:spcPts val="12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tool you choose should be able to grow with your organization as the maturity levels increase.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HOW TO FACILITATE CAPABILITY PROGRESS</a:t>
            </a:r>
            <a:endParaRPr/>
          </a:p>
        </p:txBody>
      </p:sp>
      <p:sp>
        <p:nvSpPr>
          <p:cNvPr id="296" name="Google Shape;296;p33"/>
          <p:cNvSpPr/>
          <p:nvPr/>
        </p:nvSpPr>
        <p:spPr>
          <a:xfrm>
            <a:off x="484470" y="928664"/>
            <a:ext cx="11354603" cy="43396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Arial"/>
                <a:ea typeface="Arial"/>
                <a:cs typeface="Arial"/>
                <a:sym typeface="Arial"/>
              </a:rPr>
              <a:t>Level 1 – Ad-Hoc</a:t>
            </a:r>
            <a:endParaRPr b="1" sz="1800">
              <a:solidFill>
                <a:schemeClr val="dk1"/>
              </a:solidFill>
              <a:latin typeface="Arial"/>
              <a:ea typeface="Arial"/>
              <a:cs typeface="Arial"/>
              <a:sym typeface="Arial"/>
            </a:endParaRPr>
          </a:p>
          <a:p>
            <a:pPr indent="0" lvl="0" marL="0" marR="0" rtl="0" algn="l">
              <a:spcBef>
                <a:spcPts val="900"/>
              </a:spcBef>
              <a:spcAft>
                <a:spcPts val="0"/>
              </a:spcAft>
              <a:buNone/>
            </a:pPr>
            <a:r>
              <a:rPr b="1" lang="en-US" sz="1800">
                <a:solidFill>
                  <a:srgbClr val="000000"/>
                </a:solidFill>
                <a:latin typeface="Arial"/>
                <a:ea typeface="Arial"/>
                <a:cs typeface="Arial"/>
                <a:sym typeface="Arial"/>
              </a:rPr>
              <a:t>Project Management</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Practices and results of the organization are inconsistent and uncoordinated.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There is not time to define the processes because the organization is expending so much effort to meet project deadlines and produce project deliverables.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Any deadlines met are done through individual heroics and with little consistency.  </a:t>
            </a:r>
            <a:endParaRPr sz="1800">
              <a:solidFill>
                <a:schemeClr val="dk1"/>
              </a:solidFill>
              <a:latin typeface="Arial"/>
              <a:ea typeface="Arial"/>
              <a:cs typeface="Arial"/>
              <a:sym typeface="Arial"/>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Project management at this level is usually weak and excessive changes are common due to unreasonable commitments and requirements definition.  </a:t>
            </a:r>
            <a:endParaRPr/>
          </a:p>
          <a:p>
            <a:pPr indent="0" lvl="0" marL="0" marR="0" rtl="0" algn="l">
              <a:spcBef>
                <a:spcPts val="900"/>
              </a:spcBef>
              <a:spcAft>
                <a:spcPts val="0"/>
              </a:spcAft>
              <a:buNone/>
            </a:pPr>
            <a:r>
              <a:rPr b="1" lang="en-US" sz="1800">
                <a:solidFill>
                  <a:schemeClr val="dk1"/>
                </a:solidFill>
                <a:latin typeface="Arial"/>
                <a:ea typeface="Arial"/>
                <a:cs typeface="Arial"/>
                <a:sym typeface="Arial"/>
              </a:rPr>
              <a:t>PMO</a:t>
            </a:r>
            <a:endParaRPr/>
          </a:p>
          <a:p>
            <a:pPr indent="-285750" lvl="0" marL="285750" marR="0" rtl="0" algn="l">
              <a:spcBef>
                <a:spcPts val="900"/>
              </a:spcBef>
              <a:spcAft>
                <a:spcPts val="0"/>
              </a:spcAft>
              <a:buClr>
                <a:srgbClr val="00B0F0"/>
              </a:buClr>
              <a:buSzPts val="1800"/>
              <a:buFont typeface="Arial"/>
              <a:buChar char="•"/>
            </a:pPr>
            <a:r>
              <a:rPr lang="en-US" sz="1800">
                <a:solidFill>
                  <a:schemeClr val="dk1"/>
                </a:solidFill>
                <a:latin typeface="Arial"/>
                <a:ea typeface="Arial"/>
                <a:cs typeface="Arial"/>
                <a:sym typeface="Arial"/>
              </a:rPr>
              <a:t>PMO might support only one project or program at a time and performs short-term and quick-fix activities and augmenting, mentoring and consulting functions </a:t>
            </a:r>
            <a:endParaRPr/>
          </a:p>
          <a:p>
            <a:pPr indent="-285750" lvl="0" marL="285750" marR="0" rtl="0" algn="l">
              <a:spcBef>
                <a:spcPts val="900"/>
              </a:spcBef>
              <a:spcAft>
                <a:spcPts val="0"/>
              </a:spcAft>
              <a:buClr>
                <a:srgbClr val="00B0F0"/>
              </a:buClr>
              <a:buSzPts val="1800"/>
              <a:buFont typeface="Arial"/>
              <a:buChar char="•"/>
            </a:pPr>
            <a:r>
              <a:rPr lang="en-US" sz="1800">
                <a:solidFill>
                  <a:schemeClr val="dk1"/>
                </a:solidFill>
                <a:latin typeface="Arial"/>
                <a:ea typeface="Arial"/>
                <a:cs typeface="Arial"/>
                <a:sym typeface="Arial"/>
              </a:rPr>
              <a:t>Success is due to the results of competent people and unusual sacrifices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ph idx="4294967295" type="ctrTitle"/>
          </p:nvPr>
        </p:nvSpPr>
        <p:spPr>
          <a:xfrm>
            <a:off x="2104323" y="2370567"/>
            <a:ext cx="7983354" cy="135421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3 TYPES OF </a:t>
            </a:r>
            <a:br>
              <a:rPr b="1" i="0" lang="en-US" sz="3600" u="none" cap="none" strike="noStrike">
                <a:solidFill>
                  <a:schemeClr val="dk1"/>
                </a:solidFill>
                <a:latin typeface="Arial"/>
                <a:ea typeface="Arial"/>
                <a:cs typeface="Arial"/>
                <a:sym typeface="Arial"/>
              </a:rPr>
            </a:br>
            <a:r>
              <a:rPr b="1" i="0" lang="en-US" sz="3600" u="none" cap="none" strike="noStrike">
                <a:solidFill>
                  <a:schemeClr val="dk1"/>
                </a:solidFill>
                <a:latin typeface="Arial"/>
                <a:ea typeface="Arial"/>
                <a:cs typeface="Arial"/>
                <a:sym typeface="Arial"/>
              </a:rPr>
              <a:t>PROJECT MANAGEMENT OFFICES</a:t>
            </a:r>
            <a:br>
              <a:rPr b="1" i="0" lang="en-US" sz="3600" u="none" cap="none" strike="noStrike">
                <a:solidFill>
                  <a:schemeClr val="dk1"/>
                </a:solidFill>
                <a:latin typeface="Arial"/>
                <a:ea typeface="Arial"/>
                <a:cs typeface="Arial"/>
                <a:sym typeface="Arial"/>
              </a:rPr>
            </a:b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HOW TO FACILITATE CAPABILITY PROGRESS</a:t>
            </a:r>
            <a:endParaRPr/>
          </a:p>
        </p:txBody>
      </p:sp>
      <p:sp>
        <p:nvSpPr>
          <p:cNvPr id="303" name="Google Shape;303;p34"/>
          <p:cNvSpPr/>
          <p:nvPr/>
        </p:nvSpPr>
        <p:spPr>
          <a:xfrm>
            <a:off x="484470" y="928664"/>
            <a:ext cx="11354603" cy="23775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Arial"/>
                <a:ea typeface="Arial"/>
                <a:cs typeface="Arial"/>
                <a:sym typeface="Arial"/>
              </a:rPr>
              <a:t>Progressing to Level 2</a:t>
            </a:r>
            <a:endParaRPr b="1" sz="1800">
              <a:solidFill>
                <a:schemeClr val="dk1"/>
              </a:solidFill>
              <a:latin typeface="Arial"/>
              <a:ea typeface="Arial"/>
              <a:cs typeface="Arial"/>
              <a:sym typeface="Arial"/>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NOTE: At all levels, finding and utilizing a collaborative project management solution can assist the organization trying to advance by providing an environment to define the corporate process from successful projects, capturing lessons learned and best practices.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As the processes, standards, and templates are defined, the organization can repeat these successes in subsequent projects.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Repeatability brings more success and allows the organization to move to Level 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HOW TO FACILITATE CAPABILITY PROGRESS</a:t>
            </a:r>
            <a:endParaRPr/>
          </a:p>
        </p:txBody>
      </p:sp>
      <p:sp>
        <p:nvSpPr>
          <p:cNvPr id="310" name="Google Shape;310;p35"/>
          <p:cNvSpPr/>
          <p:nvPr/>
        </p:nvSpPr>
        <p:spPr>
          <a:xfrm>
            <a:off x="484471" y="905232"/>
            <a:ext cx="11223058" cy="54014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Level 2 – Repeatable</a:t>
            </a:r>
            <a:endParaRPr/>
          </a:p>
          <a:p>
            <a:pPr indent="0" lvl="0" marL="0" marR="0" rtl="0" algn="l">
              <a:spcBef>
                <a:spcPts val="900"/>
              </a:spcBef>
              <a:spcAft>
                <a:spcPts val="0"/>
              </a:spcAft>
              <a:buNone/>
            </a:pPr>
            <a:r>
              <a:rPr b="1" lang="en-US" sz="1800">
                <a:solidFill>
                  <a:srgbClr val="000000"/>
                </a:solidFill>
                <a:latin typeface="Arial"/>
                <a:ea typeface="Arial"/>
                <a:cs typeface="Arial"/>
                <a:sym typeface="Arial"/>
              </a:rPr>
              <a:t>Project Management</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Once a stable environment is established allowing individual project managers to identify and repeat successful processes, the organization can be considered at level 2.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Organizations at Level 2 deliver their projects on schedule without having to survive on heroes and constant overtime.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emphasis is on introducing project management tools and techniques</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Underlying disciplines may not be understood or consistently followed</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Project success is still largely unpredictable, and cost and schedule problems still are the norm</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Project management roles and responsibilities are being defined, and a project management methodology is being adopted</a:t>
            </a:r>
            <a:endParaRPr/>
          </a:p>
          <a:p>
            <a:pPr indent="0" lvl="0" marL="0" marR="0" rtl="0" algn="l">
              <a:spcBef>
                <a:spcPts val="900"/>
              </a:spcBef>
              <a:spcAft>
                <a:spcPts val="0"/>
              </a:spcAft>
              <a:buNone/>
            </a:pPr>
            <a:r>
              <a:rPr b="1" lang="en-US" sz="1800">
                <a:solidFill>
                  <a:srgbClr val="000000"/>
                </a:solidFill>
                <a:latin typeface="Arial"/>
                <a:ea typeface="Arial"/>
                <a:cs typeface="Arial"/>
                <a:sym typeface="Arial"/>
              </a:rPr>
              <a:t>PMO</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PMO moves more toward project management consulting and training.</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PMO provides templates and forms to assist in the planning processes, and it establishes project management procedures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HOW TO FACILITATE CAPABILITY PROGRESS</a:t>
            </a:r>
            <a:endParaRPr/>
          </a:p>
        </p:txBody>
      </p:sp>
      <p:sp>
        <p:nvSpPr>
          <p:cNvPr id="317" name="Google Shape;317;p36"/>
          <p:cNvSpPr/>
          <p:nvPr/>
        </p:nvSpPr>
        <p:spPr>
          <a:xfrm>
            <a:off x="484471" y="905232"/>
            <a:ext cx="11223058"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Moving to Level 3</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organization must focus on developing the capabilities of project team to gather requirements, use the requirements to develop achievable scope and objectives, and establish controls to manage and report on the achievement of the objectives through baselines and deliverables. </a:t>
            </a:r>
            <a:endParaRPr/>
          </a:p>
          <a:p>
            <a:pPr indent="0" lvl="1" marL="0" marR="0" rtl="0" algn="l">
              <a:spcBef>
                <a:spcPts val="900"/>
              </a:spcBef>
              <a:spcAft>
                <a:spcPts val="0"/>
              </a:spcAft>
              <a:buNone/>
            </a:pP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Requirements 🡪 Scope 🡪 Use Cases 🡪 Test Cases 🡪 Test Plans 🡪 Quality Plan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While in level 2, the organization should define their intake process to ensure the right projects will be selected for implementation and staffed based on score, priority, and alignment to company strategies.</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To move to level 3, the organization must identify best of breed processes and make those processes consistent throughout the organization.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HOW TO FACILITATE CAPABILITY PROGRESS</a:t>
            </a:r>
            <a:endParaRPr/>
          </a:p>
        </p:txBody>
      </p:sp>
      <p:sp>
        <p:nvSpPr>
          <p:cNvPr id="324" name="Google Shape;324;p37"/>
          <p:cNvSpPr/>
          <p:nvPr/>
        </p:nvSpPr>
        <p:spPr>
          <a:xfrm>
            <a:off x="481263" y="982176"/>
            <a:ext cx="11415561" cy="31624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Level 3 – Defined or Consistent</a:t>
            </a:r>
            <a:endParaRPr/>
          </a:p>
          <a:p>
            <a:pPr indent="0" lvl="0" marL="0" marR="0" rtl="0" algn="l">
              <a:spcBef>
                <a:spcPts val="900"/>
              </a:spcBef>
              <a:spcAft>
                <a:spcPts val="0"/>
              </a:spcAft>
              <a:buNone/>
            </a:pPr>
            <a:r>
              <a:rPr b="1" lang="en-US" sz="1800">
                <a:solidFill>
                  <a:srgbClr val="000000"/>
                </a:solidFill>
                <a:latin typeface="Arial"/>
                <a:ea typeface="Arial"/>
                <a:cs typeface="Arial"/>
                <a:sym typeface="Arial"/>
              </a:rPr>
              <a:t>Project Management</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With the establishment and definition of common, consistent processes; the organization can be considered at Level 3.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A strong organizational culture emerges at Level 3 based on these common processes, standards, and templates covering all the important elements of the project lifecycle.</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Consistent definition of all project roles and levels are provided including definition of skills needed to advance to the next career level.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Project management methodologies are integrated with organizational procedures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8"/>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HOW TO FACILITATE CAPABILITY PROGRESS</a:t>
            </a:r>
            <a:endParaRPr/>
          </a:p>
        </p:txBody>
      </p:sp>
      <p:sp>
        <p:nvSpPr>
          <p:cNvPr id="331" name="Google Shape;331;p38"/>
          <p:cNvSpPr/>
          <p:nvPr/>
        </p:nvSpPr>
        <p:spPr>
          <a:xfrm>
            <a:off x="481263" y="982176"/>
            <a:ext cx="11415561" cy="31624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Level 3 – Defined or Consistent</a:t>
            </a:r>
            <a:endParaRPr/>
          </a:p>
          <a:p>
            <a:pPr indent="0" lvl="0" marL="0" marR="0" rtl="0" algn="l">
              <a:spcBef>
                <a:spcPts val="900"/>
              </a:spcBef>
              <a:spcAft>
                <a:spcPts val="0"/>
              </a:spcAft>
              <a:buNone/>
            </a:pPr>
            <a:r>
              <a:rPr b="1" lang="en-US" sz="1800">
                <a:solidFill>
                  <a:srgbClr val="000000"/>
                </a:solidFill>
                <a:latin typeface="Arial"/>
                <a:ea typeface="Arial"/>
                <a:cs typeface="Arial"/>
                <a:sym typeface="Arial"/>
              </a:rPr>
              <a:t>PMO</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PMO has been established as a centralized project management entity</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PMO focuses on facilitating functional units’ understanding of basic project management practices, establishing well-defined performance management policies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PMO develops, implements and maintains project management processes, standards, templates, and information</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PMO also routinely conducts reviews of activities in terms of scope, cost, schedule, quality, human resources, communications, risk management and procurement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HOW TO FACILITATE CAPABILITY PROGRESS</a:t>
            </a:r>
            <a:endParaRPr/>
          </a:p>
        </p:txBody>
      </p:sp>
      <p:sp>
        <p:nvSpPr>
          <p:cNvPr id="338" name="Google Shape;338;p39"/>
          <p:cNvSpPr/>
          <p:nvPr/>
        </p:nvSpPr>
        <p:spPr>
          <a:xfrm>
            <a:off x="481263" y="982176"/>
            <a:ext cx="11415561" cy="233910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Moving to Level 4</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Once all projects use tailored versions of a common process, the organization can start to move to Level 4 by beginning to compare results, sharing lessons learned, and transferring people more easily among projects with a common understanding of roles and duties.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When an organization can begin collecting metrics and estimating from historical data resulting from common processes, it is much easier to achieve and report on targets for cost, functionality and scheduling and move to Level 4.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0"/>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HOW TO FACILITATE CAPABILITY PROGRESS</a:t>
            </a:r>
            <a:endParaRPr/>
          </a:p>
        </p:txBody>
      </p:sp>
      <p:sp>
        <p:nvSpPr>
          <p:cNvPr id="345" name="Google Shape;345;p40"/>
          <p:cNvSpPr/>
          <p:nvPr/>
        </p:nvSpPr>
        <p:spPr>
          <a:xfrm>
            <a:off x="510139" y="905232"/>
            <a:ext cx="11386686" cy="45012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Level 4 – Managed</a:t>
            </a:r>
            <a:endParaRPr/>
          </a:p>
          <a:p>
            <a:pPr indent="0" lvl="0" marL="0" marR="0" rtl="0" algn="l">
              <a:spcBef>
                <a:spcPts val="900"/>
              </a:spcBef>
              <a:spcAft>
                <a:spcPts val="0"/>
              </a:spcAft>
              <a:buNone/>
            </a:pPr>
            <a:r>
              <a:rPr b="1" lang="en-US" sz="1800">
                <a:solidFill>
                  <a:srgbClr val="000000"/>
                </a:solidFill>
                <a:latin typeface="Arial"/>
                <a:ea typeface="Arial"/>
                <a:cs typeface="Arial"/>
                <a:sym typeface="Arial"/>
              </a:rPr>
              <a:t>Project Management</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Having established common processes, the organization can now develop variances based on baselines and actuals and report on the results from performing these procedures.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baselines provide a quantitative understanding of the capability of the organization to follow the development processes and the causes of variation in their performance.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By managing the performance of its development processes statistically, an organization can predict and control project outcomes much earlier in the course of a project.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Quantitative management allows greater empowerment of project teams and increased predictability of results for project management.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organization should gather and report on all projects and cost related information; allowing the organization to set baselines and report on variances.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Project management supports the business goals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1"/>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HOW TO FACILITATE CAPABILITY PROGRESS</a:t>
            </a:r>
            <a:endParaRPr/>
          </a:p>
        </p:txBody>
      </p:sp>
      <p:sp>
        <p:nvSpPr>
          <p:cNvPr id="352" name="Google Shape;352;p41"/>
          <p:cNvSpPr/>
          <p:nvPr/>
        </p:nvSpPr>
        <p:spPr>
          <a:xfrm>
            <a:off x="510139" y="905232"/>
            <a:ext cx="11386686" cy="31624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Level 4 – Managed</a:t>
            </a:r>
            <a:endParaRPr/>
          </a:p>
          <a:p>
            <a:pPr indent="0" lvl="0" marL="0" marR="0" rtl="0" algn="l">
              <a:spcBef>
                <a:spcPts val="900"/>
              </a:spcBef>
              <a:spcAft>
                <a:spcPts val="0"/>
              </a:spcAft>
              <a:buNone/>
            </a:pPr>
            <a:r>
              <a:rPr b="1" lang="en-US" sz="1800">
                <a:solidFill>
                  <a:srgbClr val="000000"/>
                </a:solidFill>
                <a:latin typeface="Arial"/>
                <a:ea typeface="Arial"/>
                <a:cs typeface="Arial"/>
                <a:sym typeface="Arial"/>
              </a:rPr>
              <a:t>PMO</a:t>
            </a:r>
            <a:endParaRPr b="1" sz="1800">
              <a:solidFill>
                <a:srgbClr val="000000"/>
              </a:solidFill>
              <a:latin typeface="Arial"/>
              <a:ea typeface="Arial"/>
              <a:cs typeface="Arial"/>
              <a:sym typeface="Arial"/>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PMO, assumes broader responsibilities, as it coordinates project management initiatives organization-wide</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PMO takes the lead in establishing quantified project objectives, in monitoring performance, and facilitating conformance to organizational project management standards</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PMO coordinates resource use through the integrated management of projects and establishes objectives to improve project management capabilities</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Knowledge management becomes an area of increased emphasis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2"/>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HOW TO FACILITATE CAPABILITY PROGRESS</a:t>
            </a:r>
            <a:endParaRPr/>
          </a:p>
        </p:txBody>
      </p:sp>
      <p:sp>
        <p:nvSpPr>
          <p:cNvPr id="359" name="Google Shape;359;p42"/>
          <p:cNvSpPr/>
          <p:nvPr/>
        </p:nvSpPr>
        <p:spPr>
          <a:xfrm>
            <a:off x="510139" y="905232"/>
            <a:ext cx="11386686"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Moving to Level 5</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Once you start gathering and reporting on metrics, your organization is ready to move for the level 5 by using those metrics to improve performance.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3"/>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HOW TO FACILITATE CAPABILITY PROGRESS</a:t>
            </a:r>
            <a:endParaRPr/>
          </a:p>
        </p:txBody>
      </p:sp>
      <p:sp>
        <p:nvSpPr>
          <p:cNvPr id="366" name="Google Shape;366;p43"/>
          <p:cNvSpPr/>
          <p:nvPr/>
        </p:nvSpPr>
        <p:spPr>
          <a:xfrm>
            <a:off x="484471" y="976790"/>
            <a:ext cx="11223058" cy="26545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Level 5 – Optimized</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At the highest level of maturity, an organization continuously evaluates the capability of its processes to pinpoint areas requiring the greatest improvement.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Continuous improvements can be developed reactively by deploying the results of lessons learned and best practices, or they can be produced proactively by evaluating new development methods, processes or technologies for potential adoption.  </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Ultimately, a Level 5 organization establishes an infrastructure for supporting continuous change management as a fundamental, integral component of its overall development 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8"/>
          <p:cNvSpPr txBox="1"/>
          <p:nvPr>
            <p:ph idx="4294967295" type="title"/>
          </p:nvPr>
        </p:nvSpPr>
        <p:spPr>
          <a:xfrm>
            <a:off x="519292" y="313738"/>
            <a:ext cx="11011773"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PROJECT OFFICE MODELS</a:t>
            </a:r>
            <a:endParaRPr/>
          </a:p>
        </p:txBody>
      </p:sp>
      <p:sp>
        <p:nvSpPr>
          <p:cNvPr id="51" name="Google Shape;51;p8"/>
          <p:cNvSpPr txBox="1"/>
          <p:nvPr>
            <p:ph idx="4294967295" type="body"/>
          </p:nvPr>
        </p:nvSpPr>
        <p:spPr>
          <a:xfrm>
            <a:off x="519292" y="1259473"/>
            <a:ext cx="10780293" cy="3077766"/>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2400"/>
              <a:buNone/>
            </a:pPr>
            <a:r>
              <a:rPr b="1" lang="en-US"/>
              <a:t>Supportive PMO</a:t>
            </a:r>
            <a:endParaRPr/>
          </a:p>
          <a:p>
            <a:pPr indent="-256032" lvl="0" marL="256032" rtl="0" algn="l">
              <a:spcBef>
                <a:spcPts val="1200"/>
              </a:spcBef>
              <a:spcAft>
                <a:spcPts val="0"/>
              </a:spcAft>
              <a:buSzPts val="2000"/>
              <a:buChar char="+"/>
            </a:pPr>
            <a:r>
              <a:rPr lang="en-US" sz="2000"/>
              <a:t>The Supportive PMO provides support in the form of on-demand expertise, templates, best practices, access to information and expertise on other projects, and the like. </a:t>
            </a:r>
            <a:endParaRPr/>
          </a:p>
          <a:p>
            <a:pPr indent="-256032" lvl="0" marL="256032" rtl="0" algn="l">
              <a:spcBef>
                <a:spcPts val="1200"/>
              </a:spcBef>
              <a:spcAft>
                <a:spcPts val="0"/>
              </a:spcAft>
              <a:buSzPts val="2000"/>
              <a:buChar char="+"/>
            </a:pPr>
            <a:r>
              <a:rPr lang="en-US" sz="2000"/>
              <a:t>This can work in an organization where projects are done successfully in a loosely controlled manner and where additional control is deemed unnecessary. </a:t>
            </a:r>
            <a:endParaRPr/>
          </a:p>
          <a:p>
            <a:pPr indent="-256032" lvl="0" marL="256032" rtl="0" algn="l">
              <a:spcBef>
                <a:spcPts val="1200"/>
              </a:spcBef>
              <a:spcAft>
                <a:spcPts val="0"/>
              </a:spcAft>
              <a:buSzPts val="2000"/>
              <a:buChar char="+"/>
            </a:pPr>
            <a:r>
              <a:rPr lang="en-US" sz="2000"/>
              <a:t>If the objective is to have a sort of "clearing-house" of project management information across the enterprise to be used freely by project managers, then the Supportive PMO is the right type.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HOW TO FACILITATE CAPABILITY PROGRESS</a:t>
            </a:r>
            <a:endParaRPr/>
          </a:p>
        </p:txBody>
      </p:sp>
      <p:sp>
        <p:nvSpPr>
          <p:cNvPr id="373" name="Google Shape;373;p44"/>
          <p:cNvSpPr/>
          <p:nvPr/>
        </p:nvSpPr>
        <p:spPr>
          <a:xfrm>
            <a:off x="484471" y="976790"/>
            <a:ext cx="11223058" cy="34317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Level 5 – Optimized</a:t>
            </a:r>
            <a:endParaRPr/>
          </a:p>
          <a:p>
            <a:pPr indent="0" lvl="0" marL="0" marR="0" rtl="0" algn="l">
              <a:spcBef>
                <a:spcPts val="1200"/>
              </a:spcBef>
              <a:spcAft>
                <a:spcPts val="0"/>
              </a:spcAft>
              <a:buNone/>
            </a:pPr>
            <a:r>
              <a:rPr b="1" lang="en-US" sz="1800">
                <a:solidFill>
                  <a:schemeClr val="dk1"/>
                </a:solidFill>
                <a:latin typeface="Arial"/>
                <a:ea typeface="Arial"/>
                <a:cs typeface="Arial"/>
                <a:sym typeface="Arial"/>
              </a:rPr>
              <a:t>PMO</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PMO focuses on continuous improvement, disseminating best practices, archiving project performance for predictive models and training</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PMO performs enterprise resource planning and integrated decision making</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PMO is facilitator and advocate for improved performance across all projects</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The PMO is now the focal point for project management improvement</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Little of the PMO’s resources go  to crisis management</a:t>
            </a:r>
            <a:endParaRPr/>
          </a:p>
          <a:p>
            <a:pPr indent="-285750" lvl="0" marL="285750" marR="0" rtl="0" algn="l">
              <a:spcBef>
                <a:spcPts val="900"/>
              </a:spcBef>
              <a:spcAft>
                <a:spcPts val="0"/>
              </a:spcAft>
              <a:buClr>
                <a:srgbClr val="00B0F0"/>
              </a:buClr>
              <a:buSzPts val="1800"/>
              <a:buFont typeface="Arial"/>
              <a:buChar char="•"/>
            </a:pPr>
            <a:r>
              <a:rPr lang="en-US" sz="1800">
                <a:solidFill>
                  <a:srgbClr val="000000"/>
                </a:solidFill>
                <a:latin typeface="Arial"/>
                <a:ea typeface="Arial"/>
                <a:cs typeface="Arial"/>
                <a:sym typeface="Arial"/>
              </a:rPr>
              <a:t>Project success is the norm, and projects are an integral part of the business.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5"/>
          <p:cNvSpPr txBox="1"/>
          <p:nvPr>
            <p:ph idx="4294967295" type="ctrTitle"/>
          </p:nvPr>
        </p:nvSpPr>
        <p:spPr>
          <a:xfrm>
            <a:off x="1416317" y="2631187"/>
            <a:ext cx="9528774" cy="800219"/>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ACTION PLANS FOR CMM IMPROVEMENT</a:t>
            </a:r>
            <a:br>
              <a:rPr b="1" i="0" lang="en-US" sz="3600" u="none" cap="none" strike="noStrike">
                <a:solidFill>
                  <a:schemeClr val="dk1"/>
                </a:solidFill>
                <a:latin typeface="Arial"/>
                <a:ea typeface="Arial"/>
                <a:cs typeface="Arial"/>
                <a:sym typeface="Arial"/>
              </a:rPr>
            </a:b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ACTION PLANS FOR CMM IMPROVEMENT</a:t>
            </a:r>
            <a:endParaRPr/>
          </a:p>
        </p:txBody>
      </p:sp>
      <p:sp>
        <p:nvSpPr>
          <p:cNvPr id="386" name="Google Shape;386;p46"/>
          <p:cNvSpPr/>
          <p:nvPr/>
        </p:nvSpPr>
        <p:spPr>
          <a:xfrm>
            <a:off x="487679" y="902382"/>
            <a:ext cx="11053011" cy="51706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Arial"/>
                <a:ea typeface="Arial"/>
                <a:cs typeface="Arial"/>
                <a:sym typeface="Arial"/>
              </a:rPr>
              <a:t>Once knowledge gaps are identified, action plans (or improvement initiatives) can be enacted. The following action plans have shown demonstrated success:</a:t>
            </a:r>
            <a:endParaRPr sz="1800">
              <a:solidFill>
                <a:schemeClr val="dk1"/>
              </a:solidFill>
              <a:latin typeface="Calibri"/>
              <a:ea typeface="Calibri"/>
              <a:cs typeface="Calibri"/>
              <a:sym typeface="Calibri"/>
            </a:endParaRPr>
          </a:p>
          <a:p>
            <a:pPr indent="0" lvl="0" marL="0" marR="0" rtl="0" algn="just">
              <a:spcBef>
                <a:spcPts val="600"/>
              </a:spcBef>
              <a:spcAft>
                <a:spcPts val="0"/>
              </a:spcAft>
              <a:buNone/>
            </a:pPr>
            <a:r>
              <a:rPr b="1" lang="en-US" sz="2000">
                <a:solidFill>
                  <a:srgbClr val="000000"/>
                </a:solidFill>
                <a:latin typeface="Arial"/>
                <a:ea typeface="Arial"/>
                <a:cs typeface="Arial"/>
                <a:sym typeface="Arial"/>
              </a:rPr>
              <a:t>Starting from lower levels of maturity</a:t>
            </a:r>
            <a:endParaRPr sz="1800">
              <a:solidFill>
                <a:schemeClr val="dk1"/>
              </a:solidFill>
              <a:latin typeface="Calibri"/>
              <a:ea typeface="Calibri"/>
              <a:cs typeface="Calibri"/>
              <a:sym typeface="Calibri"/>
            </a:endParaRPr>
          </a:p>
          <a:p>
            <a:pPr indent="-341313" lvl="0" marL="341313" marR="0" rtl="0" algn="l">
              <a:spcBef>
                <a:spcPts val="600"/>
              </a:spcBef>
              <a:spcAft>
                <a:spcPts val="0"/>
              </a:spcAft>
              <a:buClr>
                <a:srgbClr val="00B0F0"/>
              </a:buClr>
              <a:buSzPts val="2000"/>
              <a:buFont typeface="Noto Sans Symbols"/>
              <a:buChar char="✔"/>
            </a:pPr>
            <a:r>
              <a:rPr lang="en-US" sz="2000">
                <a:solidFill>
                  <a:schemeClr val="dk1"/>
                </a:solidFill>
                <a:latin typeface="Arial"/>
                <a:ea typeface="Arial"/>
                <a:cs typeface="Arial"/>
                <a:sym typeface="Arial"/>
              </a:rPr>
              <a:t>Development or enhancement of standardized processes has been one of the key foundational efforts to promote increased project management maturity.</a:t>
            </a:r>
            <a:endParaRPr/>
          </a:p>
          <a:p>
            <a:pPr indent="-341313" lvl="0" marL="341313" marR="0" rtl="0" algn="l">
              <a:spcBef>
                <a:spcPts val="600"/>
              </a:spcBef>
              <a:spcAft>
                <a:spcPts val="0"/>
              </a:spcAft>
              <a:buClr>
                <a:srgbClr val="00B0F0"/>
              </a:buClr>
              <a:buSzPts val="2000"/>
              <a:buFont typeface="Noto Sans Symbols"/>
              <a:buChar char="✔"/>
            </a:pPr>
            <a:r>
              <a:rPr lang="en-US" sz="2000">
                <a:solidFill>
                  <a:schemeClr val="dk1"/>
                </a:solidFill>
                <a:latin typeface="Arial"/>
                <a:ea typeface="Arial"/>
                <a:cs typeface="Arial"/>
                <a:sym typeface="Arial"/>
              </a:rPr>
              <a:t>Collection of information and artifacts from successful projects, creation of templates from the successful project artifacts and outside sources, and implementation of project standards based on templates can help your organization grow in maturity through consistency. </a:t>
            </a:r>
            <a:endParaRPr/>
          </a:p>
          <a:p>
            <a:pPr indent="-341313" lvl="0" marL="341313" marR="0" rtl="0" algn="l">
              <a:spcBef>
                <a:spcPts val="600"/>
              </a:spcBef>
              <a:spcAft>
                <a:spcPts val="0"/>
              </a:spcAft>
              <a:buClr>
                <a:srgbClr val="00B0F0"/>
              </a:buClr>
              <a:buSzPts val="2000"/>
              <a:buFont typeface="Noto Sans Symbols"/>
              <a:buChar char="✔"/>
            </a:pPr>
            <a:r>
              <a:rPr lang="en-US" sz="2000">
                <a:solidFill>
                  <a:schemeClr val="dk1"/>
                </a:solidFill>
                <a:latin typeface="Arial"/>
                <a:ea typeface="Arial"/>
                <a:cs typeface="Arial"/>
                <a:sym typeface="Arial"/>
              </a:rPr>
              <a:t>Having consistent standards and templates can make it easier to start projects and will provide more consistent status information. </a:t>
            </a:r>
            <a:endParaRPr sz="1800">
              <a:solidFill>
                <a:schemeClr val="dk1"/>
              </a:solidFill>
              <a:latin typeface="Calibri"/>
              <a:ea typeface="Calibri"/>
              <a:cs typeface="Calibri"/>
              <a:sym typeface="Calibri"/>
            </a:endParaRPr>
          </a:p>
          <a:p>
            <a:pPr indent="-341313" lvl="0" marL="341313" marR="0" rtl="0" algn="l">
              <a:spcBef>
                <a:spcPts val="600"/>
              </a:spcBef>
              <a:spcAft>
                <a:spcPts val="0"/>
              </a:spcAft>
              <a:buClr>
                <a:srgbClr val="00B0F0"/>
              </a:buClr>
              <a:buSzPts val="2000"/>
              <a:buFont typeface="Noto Sans Symbols"/>
              <a:buChar char="✔"/>
            </a:pPr>
            <a:r>
              <a:rPr lang="en-US" sz="2000">
                <a:solidFill>
                  <a:schemeClr val="dk1"/>
                </a:solidFill>
                <a:latin typeface="Arial"/>
                <a:ea typeface="Arial"/>
                <a:cs typeface="Arial"/>
                <a:sym typeface="Arial"/>
              </a:rPr>
              <a:t>Implementation of a real or virtual PMO Function and PPM solution can be extremely effective in evolving organizations with low maturity. </a:t>
            </a:r>
            <a:endParaRPr/>
          </a:p>
          <a:p>
            <a:pPr indent="-341313" lvl="0" marL="341313" marR="0" rtl="0" algn="l">
              <a:spcBef>
                <a:spcPts val="600"/>
              </a:spcBef>
              <a:spcAft>
                <a:spcPts val="0"/>
              </a:spcAft>
              <a:buClr>
                <a:srgbClr val="00B0F0"/>
              </a:buClr>
              <a:buSzPts val="2000"/>
              <a:buFont typeface="Noto Sans Symbols"/>
              <a:buChar char="✔"/>
            </a:pPr>
            <a:r>
              <a:rPr lang="en-US" sz="2000">
                <a:solidFill>
                  <a:schemeClr val="dk1"/>
                </a:solidFill>
                <a:latin typeface="Arial"/>
                <a:ea typeface="Arial"/>
                <a:cs typeface="Arial"/>
                <a:sym typeface="Arial"/>
              </a:rPr>
              <a:t>The centralization of process, standards, knowledge, templates, collaboration, status, metrics, lessons learned, and the other collaborative aspects support the improvement of project planning and delivery skills.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7"/>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ACTION PLANS FOR CMM IMPROVEMENT</a:t>
            </a:r>
            <a:endParaRPr/>
          </a:p>
        </p:txBody>
      </p:sp>
      <p:sp>
        <p:nvSpPr>
          <p:cNvPr id="393" name="Google Shape;393;p47"/>
          <p:cNvSpPr/>
          <p:nvPr/>
        </p:nvSpPr>
        <p:spPr>
          <a:xfrm>
            <a:off x="487679" y="902382"/>
            <a:ext cx="11053011" cy="540147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rgbClr val="000000"/>
                </a:solidFill>
                <a:latin typeface="Arial"/>
                <a:ea typeface="Arial"/>
                <a:cs typeface="Arial"/>
                <a:sym typeface="Arial"/>
              </a:rPr>
              <a:t>Starting from lower levels of maturity</a:t>
            </a:r>
            <a:endParaRPr sz="1800">
              <a:solidFill>
                <a:schemeClr val="dk1"/>
              </a:solidFill>
              <a:latin typeface="Calibri"/>
              <a:ea typeface="Calibri"/>
              <a:cs typeface="Calibri"/>
              <a:sym typeface="Calibri"/>
            </a:endParaRPr>
          </a:p>
          <a:p>
            <a:pPr indent="-341313" lvl="0" marL="341313" marR="0" rtl="0" algn="l">
              <a:spcBef>
                <a:spcPts val="600"/>
              </a:spcBef>
              <a:spcAft>
                <a:spcPts val="0"/>
              </a:spcAft>
              <a:buClr>
                <a:srgbClr val="00B0F0"/>
              </a:buClr>
              <a:buSzPts val="2000"/>
              <a:buFont typeface="Noto Sans Symbols"/>
              <a:buChar char="✔"/>
            </a:pPr>
            <a:r>
              <a:rPr lang="en-US" sz="2000">
                <a:solidFill>
                  <a:schemeClr val="dk1"/>
                </a:solidFill>
                <a:latin typeface="Arial"/>
                <a:ea typeface="Arial"/>
                <a:cs typeface="Arial"/>
                <a:sym typeface="Arial"/>
              </a:rPr>
              <a:t>The PMO owns the continuous improvement of the project management process and standards helping the organization grow in maturity. </a:t>
            </a:r>
            <a:endParaRPr sz="2000">
              <a:solidFill>
                <a:schemeClr val="dk1"/>
              </a:solidFill>
              <a:latin typeface="Calibri"/>
              <a:ea typeface="Calibri"/>
              <a:cs typeface="Calibri"/>
              <a:sym typeface="Calibri"/>
            </a:endParaRPr>
          </a:p>
          <a:p>
            <a:pPr indent="-341313" lvl="0" marL="341313" marR="0" rtl="0" algn="l">
              <a:spcBef>
                <a:spcPts val="600"/>
              </a:spcBef>
              <a:spcAft>
                <a:spcPts val="0"/>
              </a:spcAft>
              <a:buClr>
                <a:srgbClr val="00B0F0"/>
              </a:buClr>
              <a:buSzPts val="2000"/>
              <a:buFont typeface="Noto Sans Symbols"/>
              <a:buChar char="✔"/>
            </a:pPr>
            <a:r>
              <a:rPr lang="en-US" sz="2000">
                <a:solidFill>
                  <a:srgbClr val="000000"/>
                </a:solidFill>
                <a:latin typeface="Arial"/>
                <a:ea typeface="Arial"/>
                <a:cs typeface="Arial"/>
                <a:sym typeface="Arial"/>
              </a:rPr>
              <a:t>Creation of scoring/prioritization standards and alignment of projects with corporate strategies can ensure the organization is doing the right projects.</a:t>
            </a:r>
            <a:endParaRPr/>
          </a:p>
          <a:p>
            <a:pPr indent="-341313" lvl="0" marL="341313" marR="0" rtl="0" algn="l">
              <a:spcBef>
                <a:spcPts val="600"/>
              </a:spcBef>
              <a:spcAft>
                <a:spcPts val="0"/>
              </a:spcAft>
              <a:buClr>
                <a:srgbClr val="00B0F0"/>
              </a:buClr>
              <a:buSzPts val="2000"/>
              <a:buFont typeface="Noto Sans Symbols"/>
              <a:buChar char="✔"/>
            </a:pPr>
            <a:r>
              <a:rPr lang="en-US" sz="2000">
                <a:solidFill>
                  <a:srgbClr val="000000"/>
                </a:solidFill>
                <a:latin typeface="Arial"/>
                <a:ea typeface="Arial"/>
                <a:cs typeface="Arial"/>
                <a:sym typeface="Arial"/>
              </a:rPr>
              <a:t>Creation of a Governance council with the goal of managing and approving project requests during the intake process and allocating resources to the approved project will ensure the business side of the organization is aware of all projects and the projects are aligned with the business strategy.</a:t>
            </a:r>
            <a:endParaRPr sz="1800">
              <a:solidFill>
                <a:schemeClr val="dk1"/>
              </a:solidFill>
              <a:latin typeface="Calibri"/>
              <a:ea typeface="Calibri"/>
              <a:cs typeface="Calibri"/>
              <a:sym typeface="Calibri"/>
            </a:endParaRPr>
          </a:p>
          <a:p>
            <a:pPr indent="-341313" lvl="0" marL="341313" marR="0" rtl="0" algn="l">
              <a:spcBef>
                <a:spcPts val="600"/>
              </a:spcBef>
              <a:spcAft>
                <a:spcPts val="0"/>
              </a:spcAft>
              <a:buClr>
                <a:srgbClr val="00B0F0"/>
              </a:buClr>
              <a:buSzPts val="2000"/>
              <a:buFont typeface="Noto Sans Symbols"/>
              <a:buChar char="✔"/>
            </a:pPr>
            <a:r>
              <a:rPr lang="en-US" sz="2000">
                <a:solidFill>
                  <a:srgbClr val="000000"/>
                </a:solidFill>
                <a:latin typeface="Arial"/>
                <a:ea typeface="Arial"/>
                <a:cs typeface="Arial"/>
                <a:sym typeface="Arial"/>
              </a:rPr>
              <a:t>Regularly scheduled status meetings with project managers and stakeholders provide a greater communications and immediate feedback for issues, resource needs, and change requests. Status should initially focus on Schedule, Issues, Cost, Quality, Scope, and Safety.</a:t>
            </a:r>
            <a:endParaRPr sz="1800">
              <a:solidFill>
                <a:schemeClr val="dk1"/>
              </a:solidFill>
              <a:latin typeface="Calibri"/>
              <a:ea typeface="Calibri"/>
              <a:cs typeface="Calibri"/>
              <a:sym typeface="Calibri"/>
            </a:endParaRPr>
          </a:p>
          <a:p>
            <a:pPr indent="-341313" lvl="0" marL="341313" marR="0" rtl="0" algn="l">
              <a:spcBef>
                <a:spcPts val="600"/>
              </a:spcBef>
              <a:spcAft>
                <a:spcPts val="0"/>
              </a:spcAft>
              <a:buClr>
                <a:srgbClr val="00B0F0"/>
              </a:buClr>
              <a:buSzPts val="2000"/>
              <a:buFont typeface="Noto Sans Symbols"/>
              <a:buChar char="✔"/>
            </a:pPr>
            <a:r>
              <a:rPr lang="en-US" sz="2000">
                <a:solidFill>
                  <a:srgbClr val="000000"/>
                </a:solidFill>
                <a:latin typeface="Arial"/>
                <a:ea typeface="Arial"/>
                <a:cs typeface="Arial"/>
                <a:sym typeface="Arial"/>
              </a:rPr>
              <a:t>Focused, customized “boot camp” style training specifically addressing the knowledge gaps is extremely effective. This results in the development of a common project management processes and vocabulary and establishes the foundation for future growth individually and as an organization.</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ACTION PLANS FOR CMM IMPROVEMENT</a:t>
            </a:r>
            <a:endParaRPr/>
          </a:p>
        </p:txBody>
      </p:sp>
      <p:sp>
        <p:nvSpPr>
          <p:cNvPr id="400" name="Google Shape;400;p48"/>
          <p:cNvSpPr/>
          <p:nvPr/>
        </p:nvSpPr>
        <p:spPr>
          <a:xfrm>
            <a:off x="487679" y="902382"/>
            <a:ext cx="11053011" cy="486287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rgbClr val="000000"/>
                </a:solidFill>
                <a:latin typeface="Arial"/>
                <a:ea typeface="Arial"/>
                <a:cs typeface="Arial"/>
                <a:sym typeface="Arial"/>
              </a:rPr>
              <a:t>Starting from lower levels of maturity</a:t>
            </a:r>
            <a:endParaRPr sz="1800">
              <a:solidFill>
                <a:schemeClr val="dk1"/>
              </a:solidFill>
              <a:latin typeface="Calibri"/>
              <a:ea typeface="Calibri"/>
              <a:cs typeface="Calibri"/>
              <a:sym typeface="Calibri"/>
            </a:endParaRPr>
          </a:p>
          <a:p>
            <a:pPr indent="-341313" lvl="0" marL="341313" marR="0" rtl="0" algn="l">
              <a:spcBef>
                <a:spcPts val="1200"/>
              </a:spcBef>
              <a:spcAft>
                <a:spcPts val="0"/>
              </a:spcAft>
              <a:buClr>
                <a:srgbClr val="00B0F0"/>
              </a:buClr>
              <a:buSzPts val="2000"/>
              <a:buFont typeface="Noto Sans Symbols"/>
              <a:buChar char="✔"/>
            </a:pPr>
            <a:r>
              <a:rPr lang="en-US" sz="2000">
                <a:solidFill>
                  <a:srgbClr val="000000"/>
                </a:solidFill>
                <a:latin typeface="Arial"/>
                <a:ea typeface="Arial"/>
                <a:cs typeface="Arial"/>
                <a:sym typeface="Arial"/>
              </a:rPr>
              <a:t>PMP, PMBA, PgMP and other project-focused certifications confirm the commitment of the individual and the organization to standardized practices and improvement. The newly certified individuals become agents of continuous process improvement and growth in project management maturity.</a:t>
            </a:r>
            <a:endParaRPr sz="1800">
              <a:solidFill>
                <a:schemeClr val="dk1"/>
              </a:solidFill>
              <a:latin typeface="Calibri"/>
              <a:ea typeface="Calibri"/>
              <a:cs typeface="Calibri"/>
              <a:sym typeface="Calibri"/>
            </a:endParaRPr>
          </a:p>
          <a:p>
            <a:pPr indent="-341313" lvl="0" marL="341313" marR="0" rtl="0" algn="l">
              <a:spcBef>
                <a:spcPts val="1200"/>
              </a:spcBef>
              <a:spcAft>
                <a:spcPts val="0"/>
              </a:spcAft>
              <a:buClr>
                <a:srgbClr val="00B0F0"/>
              </a:buClr>
              <a:buSzPts val="2000"/>
              <a:buFont typeface="Noto Sans Symbols"/>
              <a:buChar char="✔"/>
            </a:pPr>
            <a:r>
              <a:rPr lang="en-US" sz="2000">
                <a:solidFill>
                  <a:srgbClr val="000000"/>
                </a:solidFill>
                <a:latin typeface="Arial"/>
                <a:ea typeface="Arial"/>
                <a:cs typeface="Arial"/>
                <a:sym typeface="Arial"/>
              </a:rPr>
              <a:t>Mentoring and coaching for reinforcement of project management best practices in the context of the business direction and vision. </a:t>
            </a:r>
            <a:endParaRPr/>
          </a:p>
          <a:p>
            <a:pPr indent="-341313" lvl="0" marL="341313" marR="0" rtl="0" algn="l">
              <a:spcBef>
                <a:spcPts val="1200"/>
              </a:spcBef>
              <a:spcAft>
                <a:spcPts val="0"/>
              </a:spcAft>
              <a:buClr>
                <a:srgbClr val="00B0F0"/>
              </a:buClr>
              <a:buSzPts val="2000"/>
              <a:buFont typeface="Noto Sans Symbols"/>
              <a:buChar char="✔"/>
            </a:pPr>
            <a:r>
              <a:rPr lang="en-US" sz="2000">
                <a:solidFill>
                  <a:srgbClr val="000000"/>
                </a:solidFill>
                <a:latin typeface="Arial"/>
                <a:ea typeface="Arial"/>
                <a:cs typeface="Arial"/>
                <a:sym typeface="Arial"/>
              </a:rPr>
              <a:t>A proper balance of “guideline” and actual applicability on a case-by-case basis is a very cost-effective approach for organizations possessing high capability but low competency.</a:t>
            </a:r>
            <a:endParaRPr sz="1800">
              <a:solidFill>
                <a:schemeClr val="dk1"/>
              </a:solidFill>
              <a:latin typeface="Calibri"/>
              <a:ea typeface="Calibri"/>
              <a:cs typeface="Calibri"/>
              <a:sym typeface="Calibri"/>
            </a:endParaRPr>
          </a:p>
          <a:p>
            <a:pPr indent="-341313" lvl="0" marL="341313" marR="0" rtl="0" algn="l">
              <a:spcBef>
                <a:spcPts val="1200"/>
              </a:spcBef>
              <a:spcAft>
                <a:spcPts val="0"/>
              </a:spcAft>
              <a:buClr>
                <a:srgbClr val="00B0F0"/>
              </a:buClr>
              <a:buSzPts val="2000"/>
              <a:buFont typeface="Noto Sans Symbols"/>
              <a:buChar char="✔"/>
            </a:pPr>
            <a:r>
              <a:rPr lang="en-US" sz="2000">
                <a:solidFill>
                  <a:srgbClr val="000000"/>
                </a:solidFill>
                <a:latin typeface="Arial"/>
                <a:ea typeface="Arial"/>
                <a:cs typeface="Arial"/>
                <a:sym typeface="Arial"/>
              </a:rPr>
              <a:t>Development of a standardized Project Management Learning Network provides the educational framework for standards and repeatable knowledge improvement. </a:t>
            </a:r>
            <a:endParaRPr/>
          </a:p>
          <a:p>
            <a:pPr indent="-341313" lvl="0" marL="341313" marR="0" rtl="0" algn="l">
              <a:spcBef>
                <a:spcPts val="1200"/>
              </a:spcBef>
              <a:spcAft>
                <a:spcPts val="0"/>
              </a:spcAft>
              <a:buClr>
                <a:srgbClr val="00B0F0"/>
              </a:buClr>
              <a:buSzPts val="2000"/>
              <a:buFont typeface="Noto Sans Symbols"/>
              <a:buChar char="✔"/>
            </a:pPr>
            <a:r>
              <a:rPr lang="en-US" sz="2000">
                <a:solidFill>
                  <a:srgbClr val="000000"/>
                </a:solidFill>
                <a:latin typeface="Arial"/>
                <a:ea typeface="Arial"/>
                <a:cs typeface="Arial"/>
                <a:sym typeface="Arial"/>
              </a:rPr>
              <a:t>The PM Learning Network may also provide the basis for a clearly defined project management career path and promotability of project management organizationally.</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ACTION PLANS FOR CMM IMPROVEMENT</a:t>
            </a:r>
            <a:endParaRPr/>
          </a:p>
        </p:txBody>
      </p:sp>
      <p:sp>
        <p:nvSpPr>
          <p:cNvPr id="407" name="Google Shape;407;p49"/>
          <p:cNvSpPr/>
          <p:nvPr/>
        </p:nvSpPr>
        <p:spPr>
          <a:xfrm>
            <a:off x="487679" y="902382"/>
            <a:ext cx="11053011" cy="301621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rgbClr val="000000"/>
                </a:solidFill>
                <a:latin typeface="Arial"/>
                <a:ea typeface="Arial"/>
                <a:cs typeface="Arial"/>
                <a:sym typeface="Arial"/>
              </a:rPr>
              <a:t>At higher levels of Maturity</a:t>
            </a:r>
            <a:endParaRPr sz="1800">
              <a:solidFill>
                <a:schemeClr val="dk1"/>
              </a:solidFill>
              <a:latin typeface="Calibri"/>
              <a:ea typeface="Calibri"/>
              <a:cs typeface="Calibri"/>
              <a:sym typeface="Calibri"/>
            </a:endParaRPr>
          </a:p>
          <a:p>
            <a:pPr indent="-341313" lvl="0" marL="341313" marR="0" rtl="0" algn="l">
              <a:spcBef>
                <a:spcPts val="1200"/>
              </a:spcBef>
              <a:spcAft>
                <a:spcPts val="0"/>
              </a:spcAft>
              <a:buClr>
                <a:srgbClr val="00B0F0"/>
              </a:buClr>
              <a:buSzPts val="2000"/>
              <a:buFont typeface="Noto Sans Symbols"/>
              <a:buChar char="✔"/>
            </a:pPr>
            <a:r>
              <a:rPr lang="en-US" sz="2000">
                <a:solidFill>
                  <a:srgbClr val="000000"/>
                </a:solidFill>
                <a:latin typeface="Arial"/>
                <a:ea typeface="Arial"/>
                <a:cs typeface="Arial"/>
                <a:sym typeface="Arial"/>
              </a:rPr>
              <a:t>Collecting and reporting on key metrics can help the organization concentrate on important areas of project management as the organization increases in maturity.  </a:t>
            </a:r>
            <a:endParaRPr/>
          </a:p>
          <a:p>
            <a:pPr indent="-341313" lvl="0" marL="341313" marR="0" rtl="0" algn="l">
              <a:spcBef>
                <a:spcPts val="1200"/>
              </a:spcBef>
              <a:spcAft>
                <a:spcPts val="0"/>
              </a:spcAft>
              <a:buClr>
                <a:srgbClr val="00B0F0"/>
              </a:buClr>
              <a:buSzPts val="2000"/>
              <a:buFont typeface="Noto Sans Symbols"/>
              <a:buChar char="✔"/>
            </a:pPr>
            <a:r>
              <a:rPr lang="en-US" sz="2000">
                <a:solidFill>
                  <a:srgbClr val="000000"/>
                </a:solidFill>
                <a:latin typeface="Arial"/>
                <a:ea typeface="Arial"/>
                <a:cs typeface="Arial"/>
                <a:sym typeface="Arial"/>
              </a:rPr>
              <a:t>With increased maturity, managing multiple projects with the same focus as programs can better control and greater communications.  </a:t>
            </a:r>
            <a:endParaRPr/>
          </a:p>
          <a:p>
            <a:pPr indent="-341313" lvl="0" marL="341313" marR="0" rtl="0" algn="l">
              <a:spcBef>
                <a:spcPts val="1200"/>
              </a:spcBef>
              <a:spcAft>
                <a:spcPts val="0"/>
              </a:spcAft>
              <a:buClr>
                <a:srgbClr val="00B0F0"/>
              </a:buClr>
              <a:buSzPts val="2000"/>
              <a:buFont typeface="Noto Sans Symbols"/>
              <a:buChar char="✔"/>
            </a:pPr>
            <a:r>
              <a:rPr lang="en-US" sz="2000">
                <a:solidFill>
                  <a:srgbClr val="000000"/>
                </a:solidFill>
                <a:latin typeface="Arial"/>
                <a:ea typeface="Arial"/>
                <a:cs typeface="Arial"/>
                <a:sym typeface="Arial"/>
              </a:rPr>
              <a:t>With increased maturity, benefits realization during and after project completion will provide better project estimations and financial management, improvement of the project processes and standards, and greater justification to those requesting projects.</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0"/>
          <p:cNvSpPr txBox="1"/>
          <p:nvPr>
            <p:ph idx="4294967295" type="title"/>
          </p:nvPr>
        </p:nvSpPr>
        <p:spPr>
          <a:xfrm>
            <a:off x="1524001" y="263853"/>
            <a:ext cx="9881936"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HOW TO FACILITATE CAPABILITY PROGRESS</a:t>
            </a:r>
            <a:endParaRPr/>
          </a:p>
        </p:txBody>
      </p:sp>
      <p:sp>
        <p:nvSpPr>
          <p:cNvPr id="414" name="Google Shape;414;p50"/>
          <p:cNvSpPr/>
          <p:nvPr/>
        </p:nvSpPr>
        <p:spPr>
          <a:xfrm>
            <a:off x="484471" y="787073"/>
            <a:ext cx="11436596" cy="51706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Summary</a:t>
            </a:r>
            <a:endParaRPr/>
          </a:p>
          <a:p>
            <a:pPr indent="-285750" lvl="0" marL="285750" marR="0" rtl="0" algn="l">
              <a:spcBef>
                <a:spcPts val="900"/>
              </a:spcBef>
              <a:spcAft>
                <a:spcPts val="0"/>
              </a:spcAft>
              <a:buClr>
                <a:schemeClr val="dk1"/>
              </a:buClr>
              <a:buSzPts val="1800"/>
              <a:buFont typeface="Arial"/>
              <a:buChar char="•"/>
            </a:pPr>
            <a:r>
              <a:rPr lang="en-US" sz="1800">
                <a:solidFill>
                  <a:schemeClr val="dk1"/>
                </a:solidFill>
                <a:latin typeface="Arial"/>
                <a:ea typeface="Arial"/>
                <a:cs typeface="Arial"/>
                <a:sym typeface="Arial"/>
              </a:rPr>
              <a:t>The Capability Maturity Model (CMM) achieved widespread adoption because it broke the cycle of “silver bullets” and “big bangs” characterizing earlier attempts to improve delivery. </a:t>
            </a:r>
            <a:endParaRPr/>
          </a:p>
          <a:p>
            <a:pPr indent="-285750" lvl="0" marL="285750" marR="0" rtl="0" algn="l">
              <a:spcBef>
                <a:spcPts val="900"/>
              </a:spcBef>
              <a:spcAft>
                <a:spcPts val="0"/>
              </a:spcAft>
              <a:buClr>
                <a:schemeClr val="dk1"/>
              </a:buClr>
              <a:buSzPts val="1800"/>
              <a:buFont typeface="Arial"/>
              <a:buChar char="•"/>
            </a:pPr>
            <a:r>
              <a:rPr lang="en-US" sz="1800">
                <a:solidFill>
                  <a:schemeClr val="dk1"/>
                </a:solidFill>
                <a:latin typeface="Arial"/>
                <a:ea typeface="Arial"/>
                <a:cs typeface="Arial"/>
                <a:sym typeface="Arial"/>
              </a:rPr>
              <a:t>At each stage of its evolutionary improvement path, the CMM implemented an integrated collection of management and development processes building on earlier maturity levels. </a:t>
            </a:r>
            <a:endParaRPr/>
          </a:p>
          <a:p>
            <a:pPr indent="-285750" lvl="0" marL="285750" marR="0" rtl="0" algn="l">
              <a:spcBef>
                <a:spcPts val="900"/>
              </a:spcBef>
              <a:spcAft>
                <a:spcPts val="0"/>
              </a:spcAft>
              <a:buClr>
                <a:schemeClr val="dk1"/>
              </a:buClr>
              <a:buSzPts val="1800"/>
              <a:buFont typeface="Arial"/>
              <a:buChar char="•"/>
            </a:pPr>
            <a:r>
              <a:rPr lang="en-US" sz="1800">
                <a:solidFill>
                  <a:schemeClr val="dk1"/>
                </a:solidFill>
                <a:latin typeface="Arial"/>
                <a:ea typeface="Arial"/>
                <a:cs typeface="Arial"/>
                <a:sym typeface="Arial"/>
              </a:rPr>
              <a:t>These processes became the new foundation for more sophisticated processes at the next level. </a:t>
            </a:r>
            <a:endParaRPr/>
          </a:p>
          <a:p>
            <a:pPr indent="-285750" lvl="0" marL="285750" marR="0" rtl="0" algn="l">
              <a:spcBef>
                <a:spcPts val="900"/>
              </a:spcBef>
              <a:spcAft>
                <a:spcPts val="0"/>
              </a:spcAft>
              <a:buClr>
                <a:schemeClr val="dk1"/>
              </a:buClr>
              <a:buSzPts val="1800"/>
              <a:buFont typeface="Arial"/>
              <a:buChar char="•"/>
            </a:pPr>
            <a:r>
              <a:rPr lang="en-US" sz="1800">
                <a:solidFill>
                  <a:schemeClr val="dk1"/>
                </a:solidFill>
                <a:latin typeface="Arial"/>
                <a:ea typeface="Arial"/>
                <a:cs typeface="Arial"/>
                <a:sym typeface="Arial"/>
              </a:rPr>
              <a:t>As an organization achieved the next level of maturity, the culture moved one step further away from its initial frenzied state toward an environment of professionalism and continuous improvement.</a:t>
            </a:r>
            <a:endParaRPr/>
          </a:p>
          <a:p>
            <a:pPr indent="-285750" lvl="0" marL="285750" marR="0" rtl="0" algn="l">
              <a:spcBef>
                <a:spcPts val="900"/>
              </a:spcBef>
              <a:spcAft>
                <a:spcPts val="0"/>
              </a:spcAft>
              <a:buClr>
                <a:schemeClr val="dk1"/>
              </a:buClr>
              <a:buSzPts val="1800"/>
              <a:buFont typeface="Arial"/>
              <a:buChar char="•"/>
            </a:pPr>
            <a:r>
              <a:rPr lang="en-US" sz="1800">
                <a:solidFill>
                  <a:schemeClr val="dk1"/>
                </a:solidFill>
                <a:latin typeface="Arial"/>
                <a:ea typeface="Arial"/>
                <a:cs typeface="Arial"/>
                <a:sym typeface="Arial"/>
              </a:rPr>
              <a:t>Powerful template technologies and automation of gate reviews and status reporting ensures consistency and quality. </a:t>
            </a:r>
            <a:endParaRPr/>
          </a:p>
          <a:p>
            <a:pPr indent="-285750" lvl="0" marL="285750" marR="0" rtl="0" algn="l">
              <a:spcBef>
                <a:spcPts val="900"/>
              </a:spcBef>
              <a:spcAft>
                <a:spcPts val="0"/>
              </a:spcAft>
              <a:buClr>
                <a:schemeClr val="dk1"/>
              </a:buClr>
              <a:buSzPts val="1800"/>
              <a:buFont typeface="Arial"/>
              <a:buChar char="•"/>
            </a:pPr>
            <a:r>
              <a:rPr lang="en-US" sz="1800">
                <a:solidFill>
                  <a:schemeClr val="dk1"/>
                </a:solidFill>
                <a:latin typeface="Arial"/>
                <a:ea typeface="Arial"/>
                <a:cs typeface="Arial"/>
                <a:sym typeface="Arial"/>
              </a:rPr>
              <a:t>Choosing and using the right tool and processes can help your organization advance to the next level of the CMM or expand capabilities in their current level. </a:t>
            </a:r>
            <a:endParaRPr/>
          </a:p>
          <a:p>
            <a:pPr indent="-285750" lvl="0" marL="285750" marR="0" rtl="0" algn="l">
              <a:spcBef>
                <a:spcPts val="900"/>
              </a:spcBef>
              <a:spcAft>
                <a:spcPts val="0"/>
              </a:spcAft>
              <a:buClr>
                <a:schemeClr val="dk1"/>
              </a:buClr>
              <a:buSzPts val="1800"/>
              <a:buFont typeface="Arial"/>
              <a:buChar char="•"/>
            </a:pPr>
            <a:r>
              <a:rPr lang="en-US" sz="1800">
                <a:solidFill>
                  <a:schemeClr val="dk1"/>
                </a:solidFill>
                <a:latin typeface="Arial"/>
                <a:ea typeface="Arial"/>
                <a:cs typeface="Arial"/>
                <a:sym typeface="Arial"/>
              </a:rPr>
              <a:t>Creating and using a central repository for all projects will extend and leverage best practices, knowledge and insights to all team members and projects across the organization.  </a:t>
            </a:r>
            <a:endParaRPr/>
          </a:p>
          <a:p>
            <a:pPr indent="-285750" lvl="0" marL="285750" marR="0" rtl="0" algn="l">
              <a:spcBef>
                <a:spcPts val="900"/>
              </a:spcBef>
              <a:spcAft>
                <a:spcPts val="0"/>
              </a:spcAft>
              <a:buClr>
                <a:schemeClr val="dk1"/>
              </a:buClr>
              <a:buSzPts val="1800"/>
              <a:buFont typeface="Arial"/>
              <a:buChar char="•"/>
            </a:pPr>
            <a:r>
              <a:rPr lang="en-US" sz="1800">
                <a:solidFill>
                  <a:schemeClr val="dk1"/>
                </a:solidFill>
                <a:latin typeface="Arial"/>
                <a:ea typeface="Arial"/>
                <a:cs typeface="Arial"/>
                <a:sym typeface="Arial"/>
              </a:rPr>
              <a:t>The tool you choose should be able to grow with your organization as the maturity levels increase.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1"/>
          <p:cNvSpPr txBox="1"/>
          <p:nvPr>
            <p:ph idx="4294967295" type="body"/>
          </p:nvPr>
        </p:nvSpPr>
        <p:spPr>
          <a:xfrm>
            <a:off x="3581400" y="2667001"/>
            <a:ext cx="5132388" cy="835025"/>
          </a:xfrm>
          <a:prstGeom prst="rect">
            <a:avLst/>
          </a:prstGeom>
          <a:noFill/>
          <a:ln>
            <a:noFill/>
          </a:ln>
        </p:spPr>
        <p:txBody>
          <a:bodyPr anchorCtr="0" anchor="t" bIns="45700" lIns="91425" spcFirstLastPara="1" rIns="91425" wrap="square" tIns="45700">
            <a:normAutofit/>
          </a:bodyPr>
          <a:lstStyle/>
          <a:p>
            <a:pPr indent="-256032" lvl="0" marL="256032" rtl="0" algn="ctr">
              <a:spcBef>
                <a:spcPts val="0"/>
              </a:spcBef>
              <a:spcAft>
                <a:spcPts val="0"/>
              </a:spcAft>
              <a:buSzPts val="2800"/>
              <a:buFont typeface="Noto Sans Symbols"/>
              <a:buNone/>
            </a:pPr>
            <a:r>
              <a:rPr b="1" lang="en-US" sz="2800"/>
              <a:t>The Future of PMOs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txBox="1"/>
          <p:nvPr>
            <p:ph idx="4294967295" type="title"/>
          </p:nvPr>
        </p:nvSpPr>
        <p:spPr>
          <a:xfrm>
            <a:off x="519292" y="313738"/>
            <a:ext cx="10222502"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THE NEXT GENERATION PMO</a:t>
            </a:r>
            <a:endParaRPr/>
          </a:p>
        </p:txBody>
      </p:sp>
      <p:graphicFrame>
        <p:nvGraphicFramePr>
          <p:cNvPr id="427" name="Google Shape;427;p52"/>
          <p:cNvGraphicFramePr/>
          <p:nvPr/>
        </p:nvGraphicFramePr>
        <p:xfrm>
          <a:off x="875899" y="1507158"/>
          <a:ext cx="3000000" cy="3000000"/>
        </p:xfrm>
        <a:graphic>
          <a:graphicData uri="http://schemas.openxmlformats.org/drawingml/2006/table">
            <a:tbl>
              <a:tblPr>
                <a:noFill/>
                <a:tableStyleId>{A9E905A6-910C-40E8-A2F3-7544CB999087}</a:tableStyleId>
              </a:tblPr>
              <a:tblGrid>
                <a:gridCol w="4687500"/>
                <a:gridCol w="6131300"/>
              </a:tblGrid>
              <a:tr h="365775">
                <a:tc>
                  <a:txBody>
                    <a:bodyPr/>
                    <a:lstStyle/>
                    <a:p>
                      <a:pPr indent="0" lvl="0" marL="0" marR="0" rtl="0" algn="l">
                        <a:lnSpc>
                          <a:spcPct val="100000"/>
                        </a:lnSpc>
                        <a:spcBef>
                          <a:spcPts val="0"/>
                        </a:spcBef>
                        <a:spcAft>
                          <a:spcPts val="0"/>
                        </a:spcAft>
                        <a:buClr>
                          <a:srgbClr val="FFFFFF"/>
                        </a:buClr>
                        <a:buSzPts val="1080"/>
                        <a:buFont typeface="Arial"/>
                        <a:buNone/>
                      </a:pPr>
                      <a:r>
                        <a:rPr b="1" i="0" lang="en-US" sz="1800" u="none" cap="none" strike="noStrike">
                          <a:solidFill>
                            <a:srgbClr val="FFFFFF"/>
                          </a:solidFill>
                          <a:latin typeface="Arial"/>
                          <a:ea typeface="Arial"/>
                          <a:cs typeface="Arial"/>
                          <a:sym typeface="Arial"/>
                        </a:rPr>
                        <a:t>Traditional PMO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080"/>
                        <a:buFont typeface="Arial"/>
                        <a:buNone/>
                      </a:pPr>
                      <a:r>
                        <a:rPr b="1" i="0" lang="en-US" sz="1800" u="none" cap="none" strike="noStrike">
                          <a:solidFill>
                            <a:srgbClr val="FFFFFF"/>
                          </a:solidFill>
                          <a:latin typeface="Arial"/>
                          <a:ea typeface="Arial"/>
                          <a:cs typeface="Arial"/>
                          <a:sym typeface="Arial"/>
                        </a:rPr>
                        <a:t>Next Generation PMO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035950">
                <a:tc>
                  <a:txBody>
                    <a:bodyPr/>
                    <a:lstStyle/>
                    <a:p>
                      <a:pPr indent="-166688" lvl="0" marL="166688" marR="0" rtl="0" algn="l">
                        <a:lnSpc>
                          <a:spcPct val="100000"/>
                        </a:lnSpc>
                        <a:spcBef>
                          <a:spcPts val="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Focus mostly on tactical issues</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Science of project management</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Emphasis on monitoring and control</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Tools as a “map”</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Internal process focused</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“Heavy” methods and practices</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Based on rules</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Defined, repeatable, optimized practices</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Focus on efficiency</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Process leadership</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Heavy management and governance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7F3F4"/>
                    </a:solidFill>
                  </a:tcPr>
                </a:tc>
                <a:tc>
                  <a:txBody>
                    <a:bodyPr/>
                    <a:lstStyle/>
                    <a:p>
                      <a:pPr indent="-166688" lvl="0" marL="166688" marR="0" rtl="0" algn="l">
                        <a:lnSpc>
                          <a:spcPct val="100000"/>
                        </a:lnSpc>
                        <a:spcBef>
                          <a:spcPts val="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Focus on </a:t>
                      </a:r>
                      <a:r>
                        <a:rPr b="1" i="0" lang="en-US" sz="1800" u="none" cap="none" strike="noStrike">
                          <a:solidFill>
                            <a:srgbClr val="000000"/>
                          </a:solidFill>
                          <a:latin typeface="Arial"/>
                          <a:ea typeface="Arial"/>
                          <a:cs typeface="Arial"/>
                          <a:sym typeface="Arial"/>
                        </a:rPr>
                        <a:t>strategic and cultural </a:t>
                      </a:r>
                      <a:r>
                        <a:rPr b="0" i="0" lang="en-US" sz="1800" u="none" cap="none" strike="noStrike">
                          <a:solidFill>
                            <a:srgbClr val="000000"/>
                          </a:solidFill>
                          <a:latin typeface="Arial"/>
                          <a:ea typeface="Arial"/>
                          <a:cs typeface="Arial"/>
                          <a:sym typeface="Arial"/>
                        </a:rPr>
                        <a:t>issues</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Art and craft of project management</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Emphasis on </a:t>
                      </a:r>
                      <a:r>
                        <a:rPr b="1" i="0" lang="en-US" sz="1800" u="none" cap="none" strike="noStrike">
                          <a:solidFill>
                            <a:srgbClr val="000000"/>
                          </a:solidFill>
                          <a:latin typeface="Arial"/>
                          <a:ea typeface="Arial"/>
                          <a:cs typeface="Arial"/>
                          <a:sym typeface="Arial"/>
                        </a:rPr>
                        <a:t>collaboration</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Tools as a “compass”</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Focus on end products and customers</a:t>
                      </a:r>
                      <a:endParaRPr/>
                    </a:p>
                    <a:p>
                      <a:pPr indent="-166688" lvl="0" marL="166688" marR="0" rtl="0" algn="l">
                        <a:lnSpc>
                          <a:spcPct val="100000"/>
                        </a:lnSpc>
                        <a:spcBef>
                          <a:spcPts val="600"/>
                        </a:spcBef>
                        <a:spcAft>
                          <a:spcPts val="0"/>
                        </a:spcAft>
                        <a:buClr>
                          <a:srgbClr val="000000"/>
                        </a:buClr>
                        <a:buSzPts val="1080"/>
                        <a:buFont typeface="Noto Sans Symbols"/>
                        <a:buChar char="▪"/>
                      </a:pPr>
                      <a:r>
                        <a:rPr b="1" i="0" lang="en-US" sz="1800" u="none" cap="none" strike="noStrike">
                          <a:solidFill>
                            <a:srgbClr val="000000"/>
                          </a:solidFill>
                          <a:latin typeface="Arial"/>
                          <a:ea typeface="Arial"/>
                          <a:cs typeface="Arial"/>
                          <a:sym typeface="Arial"/>
                        </a:rPr>
                        <a:t>“Agile” </a:t>
                      </a:r>
                      <a:r>
                        <a:rPr b="0" i="0" lang="en-US" sz="1800" u="none" cap="none" strike="noStrike">
                          <a:solidFill>
                            <a:srgbClr val="000000"/>
                          </a:solidFill>
                          <a:latin typeface="Arial"/>
                          <a:ea typeface="Arial"/>
                          <a:cs typeface="Arial"/>
                          <a:sym typeface="Arial"/>
                        </a:rPr>
                        <a:t>methods and practices</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Based on guiding principles</a:t>
                      </a:r>
                      <a:endParaRPr/>
                    </a:p>
                    <a:p>
                      <a:pPr indent="-166688" lvl="0" marL="166688" marR="0" rtl="0" algn="l">
                        <a:lnSpc>
                          <a:spcPct val="100000"/>
                        </a:lnSpc>
                        <a:spcBef>
                          <a:spcPts val="600"/>
                        </a:spcBef>
                        <a:spcAft>
                          <a:spcPts val="0"/>
                        </a:spcAft>
                        <a:buClr>
                          <a:srgbClr val="000000"/>
                        </a:buClr>
                        <a:buSzPts val="1080"/>
                        <a:buFont typeface="Noto Sans Symbols"/>
                        <a:buChar char="▪"/>
                      </a:pPr>
                      <a:r>
                        <a:rPr b="1" i="0" lang="en-US" sz="1800" u="none" cap="none" strike="noStrike">
                          <a:solidFill>
                            <a:srgbClr val="000000"/>
                          </a:solidFill>
                          <a:latin typeface="Arial"/>
                          <a:ea typeface="Arial"/>
                          <a:cs typeface="Arial"/>
                          <a:sym typeface="Arial"/>
                        </a:rPr>
                        <a:t>Adaptive and innovative </a:t>
                      </a:r>
                      <a:r>
                        <a:rPr b="0" i="0" lang="en-US" sz="1800" u="none" cap="none" strike="noStrike">
                          <a:solidFill>
                            <a:srgbClr val="000000"/>
                          </a:solidFill>
                          <a:latin typeface="Arial"/>
                          <a:ea typeface="Arial"/>
                          <a:cs typeface="Arial"/>
                          <a:sym typeface="Arial"/>
                        </a:rPr>
                        <a:t>practices</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Focus on </a:t>
                      </a:r>
                      <a:r>
                        <a:rPr b="1" i="0" lang="en-US" sz="1800" u="none" cap="none" strike="noStrike">
                          <a:solidFill>
                            <a:srgbClr val="000000"/>
                          </a:solidFill>
                          <a:latin typeface="Arial"/>
                          <a:ea typeface="Arial"/>
                          <a:cs typeface="Arial"/>
                          <a:sym typeface="Arial"/>
                        </a:rPr>
                        <a:t>effectiveness and innovation</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Thought leadership</a:t>
                      </a:r>
                      <a:endParaRPr/>
                    </a:p>
                    <a:p>
                      <a:pPr indent="-166688" lvl="0" marL="166688" marR="0" rtl="0" algn="l">
                        <a:lnSpc>
                          <a:spcPct val="100000"/>
                        </a:lnSpc>
                        <a:spcBef>
                          <a:spcPts val="600"/>
                        </a:spcBef>
                        <a:spcAft>
                          <a:spcPts val="0"/>
                        </a:spcAft>
                        <a:buClr>
                          <a:srgbClr val="000000"/>
                        </a:buClr>
                        <a:buSzPts val="1080"/>
                        <a:buFont typeface="Noto Sans Symbols"/>
                        <a:buChar char="▪"/>
                      </a:pPr>
                      <a:r>
                        <a:rPr b="0" i="0" lang="en-US" sz="1800" u="none" cap="none" strike="noStrike">
                          <a:solidFill>
                            <a:srgbClr val="000000"/>
                          </a:solidFill>
                          <a:latin typeface="Arial"/>
                          <a:ea typeface="Arial"/>
                          <a:cs typeface="Arial"/>
                          <a:sym typeface="Arial"/>
                        </a:rPr>
                        <a:t>Balanced management, governance and </a:t>
                      </a:r>
                      <a:r>
                        <a:rPr b="1" i="0" lang="en-US" sz="1800" u="none" cap="none" strike="noStrike">
                          <a:solidFill>
                            <a:srgbClr val="000000"/>
                          </a:solidFill>
                          <a:latin typeface="Arial"/>
                          <a:ea typeface="Arial"/>
                          <a:cs typeface="Arial"/>
                          <a:sym typeface="Arial"/>
                        </a:rPr>
                        <a:t>leadership</a:t>
                      </a:r>
                      <a:endParaRPr b="0" i="0" sz="1800" u="none" cap="none" strike="noStrike">
                        <a:solidFill>
                          <a:srgbClr val="0000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7F3F4"/>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3"/>
          <p:cNvSpPr txBox="1"/>
          <p:nvPr>
            <p:ph type="ctrTitle"/>
          </p:nvPr>
        </p:nvSpPr>
        <p:spPr>
          <a:xfrm>
            <a:off x="1260096" y="4047068"/>
            <a:ext cx="10363200" cy="72813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4800"/>
              <a:buFont typeface="Arial"/>
              <a:buNone/>
            </a:pPr>
            <a:r>
              <a:rPr lang="en-US"/>
              <a:t>QUESTIONS?</a:t>
            </a:r>
            <a:endParaRPr/>
          </a:p>
        </p:txBody>
      </p:sp>
      <p:pic>
        <p:nvPicPr>
          <p:cNvPr id="433" name="Google Shape;433;p53"/>
          <p:cNvPicPr preferRelativeResize="0"/>
          <p:nvPr/>
        </p:nvPicPr>
        <p:blipFill rotWithShape="1">
          <a:blip r:embed="rId3">
            <a:alphaModFix/>
          </a:blip>
          <a:srcRect b="0" l="0" r="0" t="0"/>
          <a:stretch/>
        </p:blipFill>
        <p:spPr>
          <a:xfrm>
            <a:off x="1134041" y="6036871"/>
            <a:ext cx="2270883" cy="45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idx="4294967295" type="title"/>
          </p:nvPr>
        </p:nvSpPr>
        <p:spPr>
          <a:xfrm>
            <a:off x="519292" y="313738"/>
            <a:ext cx="11011773"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PROJECT OFFICE MODELS</a:t>
            </a:r>
            <a:endParaRPr/>
          </a:p>
        </p:txBody>
      </p:sp>
      <p:sp>
        <p:nvSpPr>
          <p:cNvPr id="58" name="Google Shape;58;p9"/>
          <p:cNvSpPr txBox="1"/>
          <p:nvPr>
            <p:ph idx="4294967295" type="body"/>
          </p:nvPr>
        </p:nvSpPr>
        <p:spPr>
          <a:xfrm>
            <a:off x="547696" y="1274564"/>
            <a:ext cx="11103748" cy="430887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2400"/>
              <a:buNone/>
            </a:pPr>
            <a:r>
              <a:rPr b="1" lang="en-US"/>
              <a:t>Controlling PMO</a:t>
            </a:r>
            <a:endParaRPr/>
          </a:p>
          <a:p>
            <a:pPr indent="-256032" lvl="0" marL="256032" rtl="0" algn="l">
              <a:spcBef>
                <a:spcPts val="1200"/>
              </a:spcBef>
              <a:spcAft>
                <a:spcPts val="0"/>
              </a:spcAft>
              <a:buSzPts val="2000"/>
              <a:buChar char="+"/>
            </a:pPr>
            <a:r>
              <a:rPr lang="en-US" sz="2000"/>
              <a:t>In organizations where there is a desire to "rein in" the activities, processes, procedures, documentation, and more - a controlling PMO can be used.</a:t>
            </a:r>
            <a:endParaRPr/>
          </a:p>
          <a:p>
            <a:pPr indent="-256032" lvl="0" marL="256032" rtl="0" algn="l">
              <a:spcBef>
                <a:spcPts val="1200"/>
              </a:spcBef>
              <a:spcAft>
                <a:spcPts val="0"/>
              </a:spcAft>
              <a:buSzPts val="2000"/>
              <a:buChar char="+"/>
            </a:pPr>
            <a:r>
              <a:rPr lang="en-US" sz="2000"/>
              <a:t>This type of PMO provide support and requires the support is used. </a:t>
            </a:r>
            <a:endParaRPr/>
          </a:p>
          <a:p>
            <a:pPr indent="-256032" lvl="0" marL="256032" rtl="0" algn="l">
              <a:spcBef>
                <a:spcPts val="1200"/>
              </a:spcBef>
              <a:spcAft>
                <a:spcPts val="0"/>
              </a:spcAft>
              <a:buSzPts val="2000"/>
              <a:buChar char="+"/>
            </a:pPr>
            <a:r>
              <a:rPr lang="en-US" sz="2000"/>
              <a:t>Requirements might include adoption of specific methodologies, templates, forms, conformance to governance, and application of other PMO controlled sets of rules. </a:t>
            </a:r>
            <a:endParaRPr/>
          </a:p>
          <a:p>
            <a:pPr indent="-256032" lvl="0" marL="256032" rtl="0" algn="l">
              <a:spcBef>
                <a:spcPts val="1200"/>
              </a:spcBef>
              <a:spcAft>
                <a:spcPts val="0"/>
              </a:spcAft>
              <a:buSzPts val="2000"/>
              <a:buChar char="+"/>
            </a:pPr>
            <a:r>
              <a:rPr lang="en-US" sz="2000"/>
              <a:t>If this is the EPMO, other project offices might need to pass regular reviews by the EPMO and this may represent a risk factor on the project. </a:t>
            </a:r>
            <a:endParaRPr/>
          </a:p>
          <a:p>
            <a:pPr indent="-256032" lvl="0" marL="256032" rtl="0" algn="l">
              <a:spcBef>
                <a:spcPts val="1200"/>
              </a:spcBef>
              <a:spcAft>
                <a:spcPts val="0"/>
              </a:spcAft>
              <a:buSzPts val="2000"/>
              <a:buChar char="+"/>
            </a:pPr>
            <a:r>
              <a:rPr lang="en-US" sz="2000"/>
              <a:t>This works if a) there is a clear case compliance with project management organization offerings will bring improvements in the organization and how it executes on projects, and b) the PMO has sufficient executive support to stand behind the controls the PMO puts in place.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0"/>
          <p:cNvSpPr txBox="1"/>
          <p:nvPr>
            <p:ph idx="4294967295" type="title"/>
          </p:nvPr>
        </p:nvSpPr>
        <p:spPr>
          <a:xfrm>
            <a:off x="519292" y="313738"/>
            <a:ext cx="11011773"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PROJECT OFFICE MODELS</a:t>
            </a:r>
            <a:endParaRPr/>
          </a:p>
        </p:txBody>
      </p:sp>
      <p:sp>
        <p:nvSpPr>
          <p:cNvPr id="65" name="Google Shape;65;p10"/>
          <p:cNvSpPr txBox="1"/>
          <p:nvPr>
            <p:ph idx="4294967295" type="body"/>
          </p:nvPr>
        </p:nvSpPr>
        <p:spPr>
          <a:xfrm>
            <a:off x="566946" y="1328454"/>
            <a:ext cx="10780293" cy="338554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2400"/>
              <a:buNone/>
            </a:pPr>
            <a:r>
              <a:rPr b="1" lang="en-US"/>
              <a:t>Directive PMO</a:t>
            </a:r>
            <a:endParaRPr/>
          </a:p>
          <a:p>
            <a:pPr indent="-256032" lvl="0" marL="256032" rtl="0" algn="l">
              <a:spcBef>
                <a:spcPts val="1200"/>
              </a:spcBef>
              <a:spcAft>
                <a:spcPts val="0"/>
              </a:spcAft>
              <a:buSzPts val="2000"/>
              <a:buChar char="+"/>
            </a:pPr>
            <a:r>
              <a:rPr lang="en-US" sz="2000"/>
              <a:t>This type goes beyond control and actually "takes over" the projects by providing the project management experience and resources to manage the project. </a:t>
            </a:r>
            <a:endParaRPr/>
          </a:p>
          <a:p>
            <a:pPr indent="-256032" lvl="0" marL="256032" rtl="0" algn="l">
              <a:spcBef>
                <a:spcPts val="1200"/>
              </a:spcBef>
              <a:spcAft>
                <a:spcPts val="0"/>
              </a:spcAft>
              <a:buSzPts val="2000"/>
              <a:buChar char="+"/>
            </a:pPr>
            <a:r>
              <a:rPr lang="en-US" sz="2000"/>
              <a:t>As organizations undertake projects, professional project managers from the PMO are assigned to the projects interjecting a great deal of professionalism into the projects, and, since each of the project managers originates and reports back to the directive PMO, it guarantees a high level of consistency of practice across all projects. </a:t>
            </a:r>
            <a:endParaRPr/>
          </a:p>
          <a:p>
            <a:pPr indent="-256032" lvl="0" marL="256032" rtl="0" algn="l">
              <a:spcBef>
                <a:spcPts val="1200"/>
              </a:spcBef>
              <a:spcAft>
                <a:spcPts val="0"/>
              </a:spcAft>
              <a:buSzPts val="2000"/>
              <a:buChar char="+"/>
            </a:pPr>
            <a:r>
              <a:rPr lang="en-US" sz="2000"/>
              <a:t>This is effective in larger organizations matrixing out support in various areas, and where this setup would fit the culture.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1"/>
          <p:cNvSpPr txBox="1"/>
          <p:nvPr>
            <p:ph idx="4294967295" type="ctrTitle"/>
          </p:nvPr>
        </p:nvSpPr>
        <p:spPr>
          <a:xfrm>
            <a:off x="2104323" y="2647566"/>
            <a:ext cx="7983354" cy="800219"/>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DETAILED PMO DUTIES</a:t>
            </a:r>
            <a:br>
              <a:rPr b="1" i="0" lang="en-US" sz="3600" u="none" cap="none" strike="noStrike">
                <a:solidFill>
                  <a:schemeClr val="dk1"/>
                </a:solidFill>
                <a:latin typeface="Arial"/>
                <a:ea typeface="Arial"/>
                <a:cs typeface="Arial"/>
                <a:sym typeface="Arial"/>
              </a:rPr>
            </a:br>
            <a:endParaRPr b="1" i="0" sz="10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2"/>
          <p:cNvSpPr txBox="1"/>
          <p:nvPr>
            <p:ph idx="4294967295" type="title"/>
          </p:nvPr>
        </p:nvSpPr>
        <p:spPr>
          <a:xfrm>
            <a:off x="701041" y="371485"/>
            <a:ext cx="10011877" cy="52322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accent1"/>
              </a:buClr>
              <a:buSzPts val="2800"/>
              <a:buFont typeface="Arial"/>
              <a:buNone/>
            </a:pPr>
            <a:r>
              <a:rPr b="1" lang="en-US" sz="2800"/>
              <a:t>CONSOLIDATED DUTIES AND FUNCTIONS OF A PMO</a:t>
            </a:r>
            <a:endParaRPr/>
          </a:p>
        </p:txBody>
      </p:sp>
      <p:sp>
        <p:nvSpPr>
          <p:cNvPr id="78" name="Google Shape;78;p12"/>
          <p:cNvSpPr txBox="1"/>
          <p:nvPr>
            <p:ph idx="4294967295" type="body"/>
          </p:nvPr>
        </p:nvSpPr>
        <p:spPr>
          <a:xfrm>
            <a:off x="534738" y="894705"/>
            <a:ext cx="11480799" cy="535531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2000"/>
              <a:buNone/>
            </a:pPr>
            <a:r>
              <a:rPr lang="en-US" sz="2000"/>
              <a:t>The PMO serves the their organization's project management needs and can provide: </a:t>
            </a:r>
            <a:endParaRPr/>
          </a:p>
          <a:p>
            <a:pPr indent="-284163" lvl="0" marL="284163" rtl="0" algn="l">
              <a:spcBef>
                <a:spcPts val="1200"/>
              </a:spcBef>
              <a:spcAft>
                <a:spcPts val="0"/>
              </a:spcAft>
              <a:buClr>
                <a:srgbClr val="00B0F0"/>
              </a:buClr>
              <a:buSzPts val="2000"/>
              <a:buFont typeface="Noto Sans Symbols"/>
              <a:buChar char="✔"/>
            </a:pPr>
            <a:r>
              <a:rPr lang="en-US" sz="2000"/>
              <a:t>Developing and maintaining project management methodologies for the organization. </a:t>
            </a:r>
            <a:endParaRPr/>
          </a:p>
          <a:p>
            <a:pPr indent="-173037" lvl="1" marL="461963" rtl="0" algn="l">
              <a:spcBef>
                <a:spcPts val="0"/>
              </a:spcBef>
              <a:spcAft>
                <a:spcPts val="0"/>
              </a:spcAft>
              <a:buClr>
                <a:srgbClr val="00B0F0"/>
              </a:buClr>
              <a:buSzPts val="1400"/>
              <a:buFont typeface="Noto Sans Symbols"/>
              <a:buChar char="▪"/>
            </a:pPr>
            <a:r>
              <a:rPr lang="en-US" sz="1400">
                <a:solidFill>
                  <a:srgbClr val="A5A5A5"/>
                </a:solidFill>
              </a:rPr>
              <a:t>Consistency = common methodologies, standards, templates, and processes</a:t>
            </a:r>
            <a:endParaRPr/>
          </a:p>
          <a:p>
            <a:pPr indent="-341313" lvl="0" marL="341313" rtl="0" algn="l">
              <a:spcBef>
                <a:spcPts val="1200"/>
              </a:spcBef>
              <a:spcAft>
                <a:spcPts val="0"/>
              </a:spcAft>
              <a:buClr>
                <a:srgbClr val="00B0F0"/>
              </a:buClr>
              <a:buSzPts val="2000"/>
              <a:buFont typeface="Noto Sans Symbols"/>
              <a:buChar char="✔"/>
            </a:pPr>
            <a:r>
              <a:rPr lang="en-US" sz="2000"/>
              <a:t>Providing project management support to the project teams </a:t>
            </a:r>
            <a:endParaRPr/>
          </a:p>
          <a:p>
            <a:pPr indent="-173037" lvl="1" marL="461963" rtl="0" algn="l">
              <a:spcBef>
                <a:spcPts val="0"/>
              </a:spcBef>
              <a:spcAft>
                <a:spcPts val="0"/>
              </a:spcAft>
              <a:buClr>
                <a:srgbClr val="00B0F0"/>
              </a:buClr>
              <a:buSzPts val="1400"/>
              <a:buFont typeface="Noto Sans Symbols"/>
              <a:buChar char="▪"/>
            </a:pPr>
            <a:r>
              <a:rPr lang="en-US" sz="1400">
                <a:solidFill>
                  <a:srgbClr val="A5A5A5"/>
                </a:solidFill>
              </a:rPr>
              <a:t>PMO personnel can provide administrative support for project scheduling, project updates, and report production and distribution.</a:t>
            </a:r>
            <a:endParaRPr/>
          </a:p>
          <a:p>
            <a:pPr indent="-284163" lvl="0" marL="284163" rtl="0" algn="l">
              <a:spcBef>
                <a:spcPts val="1200"/>
              </a:spcBef>
              <a:spcAft>
                <a:spcPts val="0"/>
              </a:spcAft>
              <a:buClr>
                <a:srgbClr val="00B0F0"/>
              </a:buClr>
              <a:buSzPts val="2000"/>
              <a:buFont typeface="Noto Sans Symbols"/>
              <a:buChar char="✔"/>
            </a:pPr>
            <a:r>
              <a:rPr lang="en-US" sz="2000"/>
              <a:t>Providing project management training to the organization. </a:t>
            </a:r>
            <a:endParaRPr/>
          </a:p>
          <a:p>
            <a:pPr indent="-173037" lvl="1" marL="461963" rtl="0" algn="l">
              <a:spcBef>
                <a:spcPts val="0"/>
              </a:spcBef>
              <a:spcAft>
                <a:spcPts val="0"/>
              </a:spcAft>
              <a:buClr>
                <a:srgbClr val="00B0F0"/>
              </a:buClr>
              <a:buSzPts val="1400"/>
              <a:buFont typeface="Noto Sans Symbols"/>
              <a:buChar char="▪"/>
            </a:pPr>
            <a:r>
              <a:rPr lang="en-US" sz="1400">
                <a:solidFill>
                  <a:srgbClr val="A5A5A5"/>
                </a:solidFill>
              </a:rPr>
              <a:t>Training material and instructors can originate in the PMO. </a:t>
            </a:r>
            <a:endParaRPr/>
          </a:p>
          <a:p>
            <a:pPr indent="-284163" lvl="0" marL="284163" rtl="0" algn="l">
              <a:spcBef>
                <a:spcPts val="1200"/>
              </a:spcBef>
              <a:spcAft>
                <a:spcPts val="0"/>
              </a:spcAft>
              <a:buClr>
                <a:srgbClr val="00B0F0"/>
              </a:buClr>
              <a:buSzPts val="2000"/>
              <a:buFont typeface="Noto Sans Symbols"/>
              <a:buChar char="✔"/>
            </a:pPr>
            <a:r>
              <a:rPr lang="en-US" sz="2000"/>
              <a:t>Providing project management consulting and mentoring</a:t>
            </a:r>
            <a:endParaRPr/>
          </a:p>
          <a:p>
            <a:pPr indent="-173037" lvl="1" marL="461963" rtl="0" algn="l">
              <a:spcBef>
                <a:spcPts val="0"/>
              </a:spcBef>
              <a:spcAft>
                <a:spcPts val="0"/>
              </a:spcAft>
              <a:buClr>
                <a:srgbClr val="00B0F0"/>
              </a:buClr>
              <a:buSzPts val="1400"/>
              <a:buFont typeface="Noto Sans Symbols"/>
              <a:buChar char="▪"/>
            </a:pPr>
            <a:r>
              <a:rPr lang="en-US" sz="1400">
                <a:solidFill>
                  <a:srgbClr val="A5A5A5"/>
                </a:solidFill>
              </a:rPr>
              <a:t>The PMO can develop and supply internal project management consultants with the expert project execution skills. </a:t>
            </a:r>
            <a:endParaRPr/>
          </a:p>
          <a:p>
            <a:pPr indent="-341313" lvl="0" marL="341313" rtl="0" algn="l">
              <a:spcBef>
                <a:spcPts val="1200"/>
              </a:spcBef>
              <a:spcAft>
                <a:spcPts val="0"/>
              </a:spcAft>
              <a:buClr>
                <a:srgbClr val="00B0F0"/>
              </a:buClr>
              <a:buSzPts val="2000"/>
              <a:buFont typeface="Noto Sans Symbols"/>
              <a:buChar char="✔"/>
            </a:pPr>
            <a:r>
              <a:rPr lang="en-US" sz="2000"/>
              <a:t>Providing the organization with project managers who can run projects. </a:t>
            </a:r>
            <a:endParaRPr/>
          </a:p>
          <a:p>
            <a:pPr indent="-173037" lvl="1" marL="461963" rtl="0" algn="l">
              <a:spcBef>
                <a:spcPts val="0"/>
              </a:spcBef>
              <a:spcAft>
                <a:spcPts val="0"/>
              </a:spcAft>
              <a:buClr>
                <a:srgbClr val="00B0F0"/>
              </a:buClr>
              <a:buSzPts val="1400"/>
              <a:buFont typeface="Noto Sans Symbols"/>
              <a:buChar char="▪"/>
            </a:pPr>
            <a:r>
              <a:rPr lang="en-US" sz="1400">
                <a:solidFill>
                  <a:srgbClr val="A5A5A5"/>
                </a:solidFill>
              </a:rPr>
              <a:t>PMOs can house professional project managers who can be assigned to carry out the organization's projects.</a:t>
            </a:r>
            <a:endParaRPr/>
          </a:p>
          <a:p>
            <a:pPr indent="-288925" lvl="0" marL="288925" rtl="0" algn="l">
              <a:spcBef>
                <a:spcPts val="1200"/>
              </a:spcBef>
              <a:spcAft>
                <a:spcPts val="0"/>
              </a:spcAft>
              <a:buClr>
                <a:srgbClr val="00B0F0"/>
              </a:buClr>
              <a:buSzPts val="2000"/>
              <a:buFont typeface="Noto Sans Symbols"/>
              <a:buChar char="✔"/>
            </a:pPr>
            <a:r>
              <a:rPr lang="en-US" sz="2000"/>
              <a:t>With more projects, the need for a project office becomes more compelling. </a:t>
            </a:r>
            <a:endParaRPr/>
          </a:p>
          <a:p>
            <a:pPr indent="-173037" lvl="1" marL="461963" rtl="0" algn="l">
              <a:spcBef>
                <a:spcPts val="0"/>
              </a:spcBef>
              <a:spcAft>
                <a:spcPts val="0"/>
              </a:spcAft>
              <a:buClr>
                <a:srgbClr val="00B0F0"/>
              </a:buClr>
              <a:buSzPts val="1400"/>
              <a:buFont typeface="Noto Sans Symbols"/>
              <a:buChar char="▪"/>
            </a:pPr>
            <a:r>
              <a:rPr lang="en-US" sz="1400">
                <a:solidFill>
                  <a:srgbClr val="A5A5A5"/>
                </a:solidFill>
              </a:rPr>
              <a:t>An ad hoc approach to project management leads to inefficiencies and can even be dangerous. </a:t>
            </a:r>
            <a:endParaRPr/>
          </a:p>
          <a:p>
            <a:pPr indent="-284163" lvl="0" marL="284163" rtl="0" algn="l">
              <a:spcBef>
                <a:spcPts val="1200"/>
              </a:spcBef>
              <a:spcAft>
                <a:spcPts val="0"/>
              </a:spcAft>
              <a:buClr>
                <a:srgbClr val="00B0F0"/>
              </a:buClr>
              <a:buSzPts val="2000"/>
              <a:buFont typeface="Noto Sans Symbols"/>
              <a:buChar char="✔"/>
            </a:pPr>
            <a:r>
              <a:rPr lang="en-US" sz="2000"/>
              <a:t>If the PMO is configured to serve the whole organization, it can play an important role in integrating organization-spanning, cross-functional activities.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4294967295" type="title"/>
          </p:nvPr>
        </p:nvSpPr>
        <p:spPr>
          <a:xfrm>
            <a:off x="519292" y="313738"/>
            <a:ext cx="10501634" cy="7752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Arial"/>
              <a:buNone/>
            </a:pPr>
            <a:r>
              <a:rPr b="1" lang="en-US" sz="2800"/>
              <a:t>SERVICE PERSONALITIES OF A PMO</a:t>
            </a:r>
            <a:endParaRPr/>
          </a:p>
        </p:txBody>
      </p:sp>
      <p:sp>
        <p:nvSpPr>
          <p:cNvPr id="86" name="Google Shape;86;p13"/>
          <p:cNvSpPr txBox="1"/>
          <p:nvPr>
            <p:ph idx="4294967295" type="body"/>
          </p:nvPr>
        </p:nvSpPr>
        <p:spPr>
          <a:xfrm>
            <a:off x="433138" y="1143001"/>
            <a:ext cx="11319308" cy="1600438"/>
          </a:xfrm>
          <a:prstGeom prst="rect">
            <a:avLst/>
          </a:prstGeom>
          <a:noFill/>
          <a:ln>
            <a:noFill/>
          </a:ln>
        </p:spPr>
        <p:txBody>
          <a:bodyPr anchorCtr="0" anchor="t" bIns="45700" lIns="91425" spcFirstLastPara="1" rIns="91425" wrap="square" tIns="45700">
            <a:spAutoFit/>
          </a:bodyPr>
          <a:lstStyle/>
          <a:p>
            <a:pPr indent="-256032" lvl="0" marL="256032" rtl="0" algn="l">
              <a:spcBef>
                <a:spcPts val="0"/>
              </a:spcBef>
              <a:spcAft>
                <a:spcPts val="0"/>
              </a:spcAft>
              <a:buSzPts val="2000"/>
              <a:buChar char="+"/>
            </a:pPr>
            <a:r>
              <a:rPr lang="en-US" sz="2000"/>
              <a:t>Scorekeeper</a:t>
            </a:r>
            <a:endParaRPr/>
          </a:p>
          <a:p>
            <a:pPr indent="-256032" lvl="0" marL="256032" rtl="0" algn="l">
              <a:spcBef>
                <a:spcPts val="600"/>
              </a:spcBef>
              <a:spcAft>
                <a:spcPts val="0"/>
              </a:spcAft>
              <a:buSzPts val="2000"/>
              <a:buChar char="+"/>
            </a:pPr>
            <a:r>
              <a:rPr lang="en-US" sz="2000"/>
              <a:t>Facilitator</a:t>
            </a:r>
            <a:endParaRPr/>
          </a:p>
          <a:p>
            <a:pPr indent="-256032" lvl="0" marL="256032" rtl="0" algn="l">
              <a:spcBef>
                <a:spcPts val="600"/>
              </a:spcBef>
              <a:spcAft>
                <a:spcPts val="0"/>
              </a:spcAft>
              <a:buSzPts val="2000"/>
              <a:buChar char="+"/>
            </a:pPr>
            <a:r>
              <a:rPr lang="en-US" sz="2000"/>
              <a:t>Quarterback</a:t>
            </a:r>
            <a:endParaRPr/>
          </a:p>
          <a:p>
            <a:pPr indent="-256032" lvl="0" marL="256032" rtl="0" algn="l">
              <a:spcBef>
                <a:spcPts val="600"/>
              </a:spcBef>
              <a:spcAft>
                <a:spcPts val="0"/>
              </a:spcAft>
              <a:buSzPts val="2000"/>
              <a:buChar char="+"/>
            </a:pPr>
            <a:r>
              <a:rPr lang="en-US" sz="2000"/>
              <a:t>Perfectionist</a:t>
            </a:r>
            <a:endParaRPr/>
          </a:p>
        </p:txBody>
      </p:sp>
      <p:graphicFrame>
        <p:nvGraphicFramePr>
          <p:cNvPr id="87" name="Google Shape;87;p13"/>
          <p:cNvGraphicFramePr/>
          <p:nvPr/>
        </p:nvGraphicFramePr>
        <p:xfrm>
          <a:off x="3654792" y="3001111"/>
          <a:ext cx="3000000" cy="3000000"/>
        </p:xfrm>
        <a:graphic>
          <a:graphicData uri="http://schemas.openxmlformats.org/drawingml/2006/table">
            <a:tbl>
              <a:tblPr bandRow="1" firstRow="1">
                <a:noFill/>
                <a:tableStyleId>{9C43A7A7-D1B7-4F21-B11E-72112995E313}</a:tableStyleId>
              </a:tblPr>
              <a:tblGrid>
                <a:gridCol w="1066800"/>
                <a:gridCol w="1905000"/>
                <a:gridCol w="1981200"/>
              </a:tblGrid>
              <a:tr h="914675">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Control</a:t>
                      </a:r>
                      <a:endParaRPr b="1" sz="1800" u="none" cap="none" strike="noStrike">
                        <a:solidFill>
                          <a:schemeClr val="dk1"/>
                        </a:solidFill>
                      </a:endParaRPr>
                    </a:p>
                  </a:txBody>
                  <a:tcPr marT="45725" marB="45725" marR="91450" marL="91450">
                    <a:solidFill>
                      <a:srgbClr val="D8D8D8"/>
                    </a:solidFill>
                  </a:tcPr>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Quarterback</a:t>
                      </a:r>
                      <a:endParaRPr/>
                    </a:p>
                    <a:p>
                      <a:pPr indent="0" lvl="0" marL="0" marR="0" rtl="0" algn="ctr">
                        <a:spcBef>
                          <a:spcPts val="0"/>
                        </a:spcBef>
                        <a:spcAft>
                          <a:spcPts val="0"/>
                        </a:spcAft>
                        <a:buNone/>
                      </a:pPr>
                      <a:r>
                        <a:t/>
                      </a:r>
                      <a:endParaRPr b="1"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Perfectionist</a:t>
                      </a:r>
                      <a:endParaRPr b="1" sz="1800" u="none" cap="none" strike="noStrike">
                        <a:solidFill>
                          <a:schemeClr val="dk1"/>
                        </a:solidFill>
                      </a:endParaRPr>
                    </a:p>
                  </a:txBody>
                  <a:tcPr marT="45725" marB="45725" marR="91450" marL="91450"/>
                </a:tc>
              </a:tr>
              <a:tr h="914675">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Support</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Scorekeeper</a:t>
                      </a:r>
                      <a:endParaRPr/>
                    </a:p>
                    <a:p>
                      <a:pPr indent="0" lvl="0" marL="0" marR="0" rtl="0" algn="ctr">
                        <a:spcBef>
                          <a:spcPts val="0"/>
                        </a:spcBef>
                        <a:spcAft>
                          <a:spcPts val="0"/>
                        </a:spcAft>
                        <a:buNone/>
                      </a:pPr>
                      <a:r>
                        <a:t/>
                      </a:r>
                      <a:endParaRPr b="1" sz="18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Facilitator</a:t>
                      </a:r>
                      <a:endParaRPr b="1" sz="1800" u="none" cap="none" strike="noStrike">
                        <a:solidFill>
                          <a:schemeClr val="dk1"/>
                        </a:solidFill>
                      </a:endParaRPr>
                    </a:p>
                  </a:txBody>
                  <a:tcPr marT="45725" marB="45725" marR="91450" marL="91450"/>
                </a:tc>
              </a:tr>
              <a:tr h="370950">
                <a:tc>
                  <a:txBody>
                    <a:bodyPr/>
                    <a:lstStyle/>
                    <a:p>
                      <a:pPr indent="0" lvl="0" marL="0" marR="0" rtl="0" algn="ctr">
                        <a:spcBef>
                          <a:spcPts val="0"/>
                        </a:spcBef>
                        <a:spcAft>
                          <a:spcPts val="0"/>
                        </a:spcAft>
                        <a:buNone/>
                      </a:pPr>
                      <a:r>
                        <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rPr lang="en-US" sz="1800" u="none" cap="none" strike="noStrike"/>
                        <a:t>Manage</a:t>
                      </a:r>
                      <a:endParaRPr b="1" sz="1800" u="none" cap="none" strike="noStrike"/>
                    </a:p>
                  </a:txBody>
                  <a:tcPr marT="45725" marB="45725" marR="91450" marL="91450">
                    <a:solidFill>
                      <a:srgbClr val="D8D8D8"/>
                    </a:solidFill>
                  </a:tcPr>
                </a:tc>
                <a:tc>
                  <a:txBody>
                    <a:bodyPr/>
                    <a:lstStyle/>
                    <a:p>
                      <a:pPr indent="0" lvl="0" marL="0" marR="0" rtl="0" algn="ctr">
                        <a:spcBef>
                          <a:spcPts val="0"/>
                        </a:spcBef>
                        <a:spcAft>
                          <a:spcPts val="0"/>
                        </a:spcAft>
                        <a:buNone/>
                      </a:pPr>
                      <a:r>
                        <a:rPr lang="en-US" sz="1800" u="none" cap="none" strike="noStrike"/>
                        <a:t>Improve</a:t>
                      </a:r>
                      <a:endParaRPr b="1" sz="1800" u="none" cap="none" strike="noStrike"/>
                    </a:p>
                  </a:txBody>
                  <a:tcPr marT="45725" marB="45725" marR="91450" marL="91450">
                    <a:solidFill>
                      <a:srgbClr val="D8D8D8"/>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Custom 45">
      <a:dk1>
        <a:srgbClr val="282828"/>
      </a:dk1>
      <a:lt1>
        <a:srgbClr val="FFFFFF"/>
      </a:lt1>
      <a:dk2>
        <a:srgbClr val="282828"/>
      </a:dk2>
      <a:lt2>
        <a:srgbClr val="FFFFFF"/>
      </a:lt2>
      <a:accent1>
        <a:srgbClr val="0090CA"/>
      </a:accent1>
      <a:accent2>
        <a:srgbClr val="00AFAB"/>
      </a:accent2>
      <a:accent3>
        <a:srgbClr val="25A65B"/>
      </a:accent3>
      <a:accent4>
        <a:srgbClr val="C3D600"/>
      </a:accent4>
      <a:accent5>
        <a:srgbClr val="FEB601"/>
      </a:accent5>
      <a:accent6>
        <a:srgbClr val="FD8204"/>
      </a:accent6>
      <a:hlink>
        <a:srgbClr val="FF5101"/>
      </a:hlink>
      <a:folHlink>
        <a:srgbClr val="FF510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